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5" r:id="rId3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7" autoAdjust="0"/>
    <p:restoredTop sz="94643" autoAdjust="0"/>
  </p:normalViewPr>
  <p:slideViewPr>
    <p:cSldViewPr>
      <p:cViewPr>
        <p:scale>
          <a:sx n="125" d="100"/>
          <a:sy n="125" d="100"/>
        </p:scale>
        <p:origin x="1278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5F313-6D09-4003-9CA3-D05E9E0F4334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EBE9-89E9-4AF8-B96E-DE3EFE2A3A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196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AEE029-3EFE-4214-B592-888A8A0711C3}" type="slidenum">
              <a:rPr lang="it-IT" altLang="it-IT" sz="1000"/>
              <a:pPr eaLnBrk="1" hangingPunct="1">
                <a:spcBef>
                  <a:spcPct val="0"/>
                </a:spcBef>
              </a:pPr>
              <a:t>1</a:t>
            </a:fld>
            <a:endParaRPr lang="it-IT" altLang="it-IT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AEE029-3EFE-4214-B592-888A8A0711C3}" type="slidenum">
              <a:rPr lang="it-IT" altLang="it-IT" sz="100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000"/>
          </a:p>
        </p:txBody>
      </p:sp>
    </p:spTree>
    <p:extLst>
      <p:ext uri="{BB962C8B-B14F-4D97-AF65-F5344CB8AC3E}">
        <p14:creationId xmlns:p14="http://schemas.microsoft.com/office/powerpoint/2010/main" val="2864873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ttangolo 83"/>
          <p:cNvSpPr/>
          <p:nvPr/>
        </p:nvSpPr>
        <p:spPr>
          <a:xfrm>
            <a:off x="5889381" y="123825"/>
            <a:ext cx="549519" cy="65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7415" name="Rettangolo 50"/>
          <p:cNvSpPr>
            <a:spLocks noChangeArrowheads="1"/>
          </p:cNvSpPr>
          <p:nvPr/>
        </p:nvSpPr>
        <p:spPr bwMode="auto">
          <a:xfrm>
            <a:off x="357967" y="222187"/>
            <a:ext cx="6122377" cy="360362"/>
          </a:xfrm>
          <a:prstGeom prst="rect">
            <a:avLst/>
          </a:prstGeom>
          <a:solidFill>
            <a:srgbClr val="C0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600" b="1" dirty="0" smtClean="0">
                <a:solidFill>
                  <a:schemeClr val="bg1"/>
                </a:solidFill>
              </a:rPr>
              <a:t>AGENZIA DEL DEMANIO – DIREZIONE REGIONALE </a:t>
            </a:r>
            <a:r>
              <a:rPr lang="it-IT" altLang="it-IT" sz="1600" b="1" dirty="0" smtClean="0">
                <a:solidFill>
                  <a:schemeClr val="bg1"/>
                </a:solidFill>
              </a:rPr>
              <a:t>SICILIA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357967" y="745566"/>
            <a:ext cx="7197969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Iniziativa: Protocollo di Intesa </a:t>
            </a: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 con il Comune di Messina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12" y="6429201"/>
            <a:ext cx="86756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357967" y="2145108"/>
            <a:ext cx="6543608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Soggetti istituzionali coinvolti: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45053" y="2633737"/>
            <a:ext cx="1770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Agenzia del </a:t>
            </a:r>
            <a:r>
              <a:rPr lang="it-IT" sz="1400" dirty="0" smtClean="0"/>
              <a:t>Demanio</a:t>
            </a:r>
            <a:endParaRPr lang="it-IT" sz="1400" dirty="0" smtClean="0"/>
          </a:p>
          <a:p>
            <a:r>
              <a:rPr lang="it-IT" sz="1400" dirty="0" smtClean="0"/>
              <a:t>Comune </a:t>
            </a:r>
            <a:r>
              <a:rPr lang="it-IT" sz="1400" dirty="0" smtClean="0"/>
              <a:t>di Messina</a:t>
            </a:r>
            <a:endParaRPr lang="it-IT" sz="1400" dirty="0" smtClean="0"/>
          </a:p>
        </p:txBody>
      </p:sp>
      <p:sp>
        <p:nvSpPr>
          <p:cNvPr id="16" name="CasellaDiTesto 15"/>
          <p:cNvSpPr txBox="1"/>
          <p:nvPr/>
        </p:nvSpPr>
        <p:spPr>
          <a:xfrm>
            <a:off x="332252" y="5321030"/>
            <a:ext cx="6543608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Obiettivi strategici che si intendono perseguire: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45053" y="1314143"/>
            <a:ext cx="7197969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Immobili demaniali coinvolti</a:t>
            </a: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: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95348" y="1808373"/>
            <a:ext cx="405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Forti Umbertini e altri immobili storici siti in Messina</a:t>
            </a:r>
            <a:endParaRPr lang="it-IT" sz="14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57967" y="3282491"/>
            <a:ext cx="6543608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Descrizione iniziativa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02154" y="3627282"/>
            <a:ext cx="64340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R</a:t>
            </a:r>
            <a:r>
              <a:rPr lang="it-IT" dirty="0" smtClean="0"/>
              <a:t>apporto </a:t>
            </a:r>
            <a:r>
              <a:rPr lang="it-IT" dirty="0"/>
              <a:t>di collaborazione finalizzato </a:t>
            </a:r>
            <a:r>
              <a:rPr lang="it-IT" dirty="0" smtClean="0"/>
              <a:t>alla valorizzazione </a:t>
            </a:r>
            <a:r>
              <a:rPr lang="it-IT" dirty="0"/>
              <a:t>a rete di immobili pubblici di grande pregio storico artistico, situati lungo la costa e lungo itinerari storico – religiosi e ciclopedonali</a:t>
            </a:r>
            <a:r>
              <a:rPr lang="it-IT" dirty="0" smtClean="0"/>
              <a:t>, per </a:t>
            </a:r>
            <a:r>
              <a:rPr lang="it-IT" dirty="0"/>
              <a:t>favorire il turismo lento, la scoperta di territori e destinazioni minori attraverso la mobilità dolce del territorio </a:t>
            </a:r>
            <a:r>
              <a:rPr lang="it-IT" dirty="0" smtClean="0"/>
              <a:t>di Messina ai </a:t>
            </a:r>
            <a:r>
              <a:rPr lang="it-IT" dirty="0"/>
              <a:t>sensi dell’art. 15 L. n. 241/1990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9445" y="300913"/>
            <a:ext cx="1444877" cy="1798476"/>
          </a:xfrm>
          <a:prstGeom prst="rect">
            <a:avLst/>
          </a:prstGeom>
        </p:spPr>
      </p:pic>
      <p:sp>
        <p:nvSpPr>
          <p:cNvPr id="19" name="Figura a mano libera 18"/>
          <p:cNvSpPr/>
          <p:nvPr/>
        </p:nvSpPr>
        <p:spPr>
          <a:xfrm>
            <a:off x="8388424" y="1770303"/>
            <a:ext cx="400905" cy="262393"/>
          </a:xfrm>
          <a:custGeom>
            <a:avLst/>
            <a:gdLst>
              <a:gd name="connsiteX0" fmla="*/ 400216 w 400216"/>
              <a:gd name="connsiteY0" fmla="*/ 0 h 262393"/>
              <a:gd name="connsiteX1" fmla="*/ 339256 w 400216"/>
              <a:gd name="connsiteY1" fmla="*/ 13252 h 262393"/>
              <a:gd name="connsiteX2" fmla="*/ 328654 w 400216"/>
              <a:gd name="connsiteY2" fmla="*/ 29154 h 262393"/>
              <a:gd name="connsiteX3" fmla="*/ 291548 w 400216"/>
              <a:gd name="connsiteY3" fmla="*/ 13252 h 262393"/>
              <a:gd name="connsiteX4" fmla="*/ 251792 w 400216"/>
              <a:gd name="connsiteY4" fmla="*/ 45057 h 262393"/>
              <a:gd name="connsiteX5" fmla="*/ 190832 w 400216"/>
              <a:gd name="connsiteY5" fmla="*/ 42407 h 262393"/>
              <a:gd name="connsiteX6" fmla="*/ 151075 w 400216"/>
              <a:gd name="connsiteY6" fmla="*/ 47707 h 262393"/>
              <a:gd name="connsiteX7" fmla="*/ 129872 w 400216"/>
              <a:gd name="connsiteY7" fmla="*/ 39756 h 262393"/>
              <a:gd name="connsiteX8" fmla="*/ 113969 w 400216"/>
              <a:gd name="connsiteY8" fmla="*/ 15902 h 262393"/>
              <a:gd name="connsiteX9" fmla="*/ 98066 w 400216"/>
              <a:gd name="connsiteY9" fmla="*/ 26504 h 262393"/>
              <a:gd name="connsiteX10" fmla="*/ 76863 w 400216"/>
              <a:gd name="connsiteY10" fmla="*/ 26504 h 262393"/>
              <a:gd name="connsiteX11" fmla="*/ 63611 w 400216"/>
              <a:gd name="connsiteY11" fmla="*/ 47707 h 262393"/>
              <a:gd name="connsiteX12" fmla="*/ 34456 w 400216"/>
              <a:gd name="connsiteY12" fmla="*/ 23854 h 262393"/>
              <a:gd name="connsiteX13" fmla="*/ 5301 w 400216"/>
              <a:gd name="connsiteY13" fmla="*/ 53008 h 262393"/>
              <a:gd name="connsiteX14" fmla="*/ 0 w 400216"/>
              <a:gd name="connsiteY14" fmla="*/ 100716 h 262393"/>
              <a:gd name="connsiteX15" fmla="*/ 23854 w 400216"/>
              <a:gd name="connsiteY15" fmla="*/ 121920 h 262393"/>
              <a:gd name="connsiteX16" fmla="*/ 60960 w 400216"/>
              <a:gd name="connsiteY16" fmla="*/ 116619 h 262393"/>
              <a:gd name="connsiteX17" fmla="*/ 74212 w 400216"/>
              <a:gd name="connsiteY17" fmla="*/ 132521 h 262393"/>
              <a:gd name="connsiteX18" fmla="*/ 103367 w 400216"/>
              <a:gd name="connsiteY18" fmla="*/ 140473 h 262393"/>
              <a:gd name="connsiteX19" fmla="*/ 124571 w 400216"/>
              <a:gd name="connsiteY19" fmla="*/ 172278 h 262393"/>
              <a:gd name="connsiteX20" fmla="*/ 172279 w 400216"/>
              <a:gd name="connsiteY20" fmla="*/ 182880 h 262393"/>
              <a:gd name="connsiteX21" fmla="*/ 217336 w 400216"/>
              <a:gd name="connsiteY21" fmla="*/ 193481 h 262393"/>
              <a:gd name="connsiteX22" fmla="*/ 246491 w 400216"/>
              <a:gd name="connsiteY22" fmla="*/ 217335 h 262393"/>
              <a:gd name="connsiteX23" fmla="*/ 251792 w 400216"/>
              <a:gd name="connsiteY23" fmla="*/ 241189 h 262393"/>
              <a:gd name="connsiteX24" fmla="*/ 291548 w 400216"/>
              <a:gd name="connsiteY24" fmla="*/ 254441 h 262393"/>
              <a:gd name="connsiteX25" fmla="*/ 320703 w 400216"/>
              <a:gd name="connsiteY25" fmla="*/ 251791 h 262393"/>
              <a:gd name="connsiteX26" fmla="*/ 347207 w 400216"/>
              <a:gd name="connsiteY26" fmla="*/ 262393 h 262393"/>
              <a:gd name="connsiteX27" fmla="*/ 347207 w 400216"/>
              <a:gd name="connsiteY27" fmla="*/ 219986 h 262393"/>
              <a:gd name="connsiteX28" fmla="*/ 371061 w 400216"/>
              <a:gd name="connsiteY28" fmla="*/ 201433 h 262393"/>
              <a:gd name="connsiteX29" fmla="*/ 347207 w 400216"/>
              <a:gd name="connsiteY29" fmla="*/ 180229 h 262393"/>
              <a:gd name="connsiteX30" fmla="*/ 352508 w 400216"/>
              <a:gd name="connsiteY30" fmla="*/ 159026 h 262393"/>
              <a:gd name="connsiteX31" fmla="*/ 336605 w 400216"/>
              <a:gd name="connsiteY31" fmla="*/ 140473 h 262393"/>
              <a:gd name="connsiteX32" fmla="*/ 357809 w 400216"/>
              <a:gd name="connsiteY32" fmla="*/ 84814 h 262393"/>
              <a:gd name="connsiteX33" fmla="*/ 357809 w 400216"/>
              <a:gd name="connsiteY33" fmla="*/ 71561 h 262393"/>
              <a:gd name="connsiteX34" fmla="*/ 400216 w 400216"/>
              <a:gd name="connsiteY34" fmla="*/ 0 h 26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00216" h="262393">
                <a:moveTo>
                  <a:pt x="400216" y="0"/>
                </a:moveTo>
                <a:lnTo>
                  <a:pt x="339256" y="13252"/>
                </a:lnTo>
                <a:lnTo>
                  <a:pt x="328654" y="29154"/>
                </a:lnTo>
                <a:lnTo>
                  <a:pt x="291548" y="13252"/>
                </a:lnTo>
                <a:lnTo>
                  <a:pt x="251792" y="45057"/>
                </a:lnTo>
                <a:lnTo>
                  <a:pt x="190832" y="42407"/>
                </a:lnTo>
                <a:lnTo>
                  <a:pt x="151075" y="47707"/>
                </a:lnTo>
                <a:lnTo>
                  <a:pt x="129872" y="39756"/>
                </a:lnTo>
                <a:lnTo>
                  <a:pt x="113969" y="15902"/>
                </a:lnTo>
                <a:lnTo>
                  <a:pt x="98066" y="26504"/>
                </a:lnTo>
                <a:lnTo>
                  <a:pt x="76863" y="26504"/>
                </a:lnTo>
                <a:lnTo>
                  <a:pt x="63611" y="47707"/>
                </a:lnTo>
                <a:lnTo>
                  <a:pt x="34456" y="23854"/>
                </a:lnTo>
                <a:lnTo>
                  <a:pt x="5301" y="53008"/>
                </a:lnTo>
                <a:lnTo>
                  <a:pt x="0" y="100716"/>
                </a:lnTo>
                <a:lnTo>
                  <a:pt x="23854" y="121920"/>
                </a:lnTo>
                <a:lnTo>
                  <a:pt x="60960" y="116619"/>
                </a:lnTo>
                <a:lnTo>
                  <a:pt x="74212" y="132521"/>
                </a:lnTo>
                <a:lnTo>
                  <a:pt x="103367" y="140473"/>
                </a:lnTo>
                <a:lnTo>
                  <a:pt x="124571" y="172278"/>
                </a:lnTo>
                <a:lnTo>
                  <a:pt x="172279" y="182880"/>
                </a:lnTo>
                <a:lnTo>
                  <a:pt x="217336" y="193481"/>
                </a:lnTo>
                <a:lnTo>
                  <a:pt x="246491" y="217335"/>
                </a:lnTo>
                <a:lnTo>
                  <a:pt x="251792" y="241189"/>
                </a:lnTo>
                <a:lnTo>
                  <a:pt x="291548" y="254441"/>
                </a:lnTo>
                <a:lnTo>
                  <a:pt x="320703" y="251791"/>
                </a:lnTo>
                <a:lnTo>
                  <a:pt x="347207" y="262393"/>
                </a:lnTo>
                <a:lnTo>
                  <a:pt x="347207" y="219986"/>
                </a:lnTo>
                <a:lnTo>
                  <a:pt x="371061" y="201433"/>
                </a:lnTo>
                <a:lnTo>
                  <a:pt x="347207" y="180229"/>
                </a:lnTo>
                <a:lnTo>
                  <a:pt x="352508" y="159026"/>
                </a:lnTo>
                <a:lnTo>
                  <a:pt x="336605" y="140473"/>
                </a:lnTo>
                <a:lnTo>
                  <a:pt x="357809" y="84814"/>
                </a:lnTo>
                <a:lnTo>
                  <a:pt x="357809" y="71561"/>
                </a:lnTo>
                <a:lnTo>
                  <a:pt x="400216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Ovale 19"/>
          <p:cNvSpPr/>
          <p:nvPr/>
        </p:nvSpPr>
        <p:spPr>
          <a:xfrm>
            <a:off x="8743744" y="1785513"/>
            <a:ext cx="45720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anchor="ctr"/>
          <a:lstStyle/>
          <a:p>
            <a:pPr algn="ctr" defTabSz="923730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531" y="5726246"/>
            <a:ext cx="6761050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1080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ttangolo 83"/>
          <p:cNvSpPr/>
          <p:nvPr/>
        </p:nvSpPr>
        <p:spPr>
          <a:xfrm>
            <a:off x="5889381" y="123825"/>
            <a:ext cx="549519" cy="65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7415" name="Rettangolo 50"/>
          <p:cNvSpPr>
            <a:spLocks noChangeArrowheads="1"/>
          </p:cNvSpPr>
          <p:nvPr/>
        </p:nvSpPr>
        <p:spPr bwMode="auto">
          <a:xfrm>
            <a:off x="276907" y="178787"/>
            <a:ext cx="6122377" cy="360362"/>
          </a:xfrm>
          <a:prstGeom prst="rect">
            <a:avLst/>
          </a:prstGeom>
          <a:solidFill>
            <a:srgbClr val="C0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600" b="1" dirty="0" smtClean="0">
                <a:solidFill>
                  <a:schemeClr val="bg1"/>
                </a:solidFill>
              </a:rPr>
              <a:t>AGENZIA DEL DEMANIO – DIREZIONE REGIONALE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07" y="6341746"/>
            <a:ext cx="86756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93" y="6500813"/>
            <a:ext cx="24923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asellaDiTesto 14"/>
          <p:cNvSpPr txBox="1"/>
          <p:nvPr/>
        </p:nvSpPr>
        <p:spPr>
          <a:xfrm>
            <a:off x="276907" y="660565"/>
            <a:ext cx="7197969" cy="9465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8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Cronoprogramma dell’iniziativa: </a:t>
            </a:r>
            <a:r>
              <a:rPr lang="it-IT" sz="2800" spc="-138" dirty="0">
                <a:solidFill>
                  <a:schemeClr val="bg1">
                    <a:lumMod val="50000"/>
                  </a:schemeClr>
                </a:solidFill>
                <a:ea typeface="Dotum" pitchFamily="34" charset="-127"/>
                <a:cs typeface="Arial" pitchFamily="34" charset="0"/>
              </a:rPr>
              <a:t>valorizzazione, recupero, </a:t>
            </a:r>
            <a:r>
              <a:rPr lang="it-IT" sz="2800" spc="-138" dirty="0" err="1">
                <a:solidFill>
                  <a:schemeClr val="bg1">
                    <a:lumMod val="50000"/>
                  </a:schemeClr>
                </a:solidFill>
                <a:ea typeface="Dotum" pitchFamily="34" charset="-127"/>
                <a:cs typeface="Arial" pitchFamily="34" charset="0"/>
              </a:rPr>
              <a:t>rifunzionalizzazione</a:t>
            </a:r>
            <a:endParaRPr lang="it-IT" sz="2800" dirty="0">
              <a:solidFill>
                <a:schemeClr val="bg1">
                  <a:lumMod val="50000"/>
                </a:schemeClr>
              </a:solidFill>
              <a:ea typeface="Dotum" pitchFamily="34" charset="-127"/>
              <a:cs typeface="Arial" pitchFamily="34" charset="0"/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9123" y="156369"/>
            <a:ext cx="1444877" cy="1798476"/>
          </a:xfrm>
          <a:prstGeom prst="rect">
            <a:avLst/>
          </a:prstGeom>
        </p:spPr>
      </p:pic>
      <p:sp>
        <p:nvSpPr>
          <p:cNvPr id="14" name="Figura a mano libera 13"/>
          <p:cNvSpPr/>
          <p:nvPr/>
        </p:nvSpPr>
        <p:spPr>
          <a:xfrm>
            <a:off x="8390357" y="1628800"/>
            <a:ext cx="400905" cy="262393"/>
          </a:xfrm>
          <a:custGeom>
            <a:avLst/>
            <a:gdLst>
              <a:gd name="connsiteX0" fmla="*/ 400216 w 400216"/>
              <a:gd name="connsiteY0" fmla="*/ 0 h 262393"/>
              <a:gd name="connsiteX1" fmla="*/ 339256 w 400216"/>
              <a:gd name="connsiteY1" fmla="*/ 13252 h 262393"/>
              <a:gd name="connsiteX2" fmla="*/ 328654 w 400216"/>
              <a:gd name="connsiteY2" fmla="*/ 29154 h 262393"/>
              <a:gd name="connsiteX3" fmla="*/ 291548 w 400216"/>
              <a:gd name="connsiteY3" fmla="*/ 13252 h 262393"/>
              <a:gd name="connsiteX4" fmla="*/ 251792 w 400216"/>
              <a:gd name="connsiteY4" fmla="*/ 45057 h 262393"/>
              <a:gd name="connsiteX5" fmla="*/ 190832 w 400216"/>
              <a:gd name="connsiteY5" fmla="*/ 42407 h 262393"/>
              <a:gd name="connsiteX6" fmla="*/ 151075 w 400216"/>
              <a:gd name="connsiteY6" fmla="*/ 47707 h 262393"/>
              <a:gd name="connsiteX7" fmla="*/ 129872 w 400216"/>
              <a:gd name="connsiteY7" fmla="*/ 39756 h 262393"/>
              <a:gd name="connsiteX8" fmla="*/ 113969 w 400216"/>
              <a:gd name="connsiteY8" fmla="*/ 15902 h 262393"/>
              <a:gd name="connsiteX9" fmla="*/ 98066 w 400216"/>
              <a:gd name="connsiteY9" fmla="*/ 26504 h 262393"/>
              <a:gd name="connsiteX10" fmla="*/ 76863 w 400216"/>
              <a:gd name="connsiteY10" fmla="*/ 26504 h 262393"/>
              <a:gd name="connsiteX11" fmla="*/ 63611 w 400216"/>
              <a:gd name="connsiteY11" fmla="*/ 47707 h 262393"/>
              <a:gd name="connsiteX12" fmla="*/ 34456 w 400216"/>
              <a:gd name="connsiteY12" fmla="*/ 23854 h 262393"/>
              <a:gd name="connsiteX13" fmla="*/ 5301 w 400216"/>
              <a:gd name="connsiteY13" fmla="*/ 53008 h 262393"/>
              <a:gd name="connsiteX14" fmla="*/ 0 w 400216"/>
              <a:gd name="connsiteY14" fmla="*/ 100716 h 262393"/>
              <a:gd name="connsiteX15" fmla="*/ 23854 w 400216"/>
              <a:gd name="connsiteY15" fmla="*/ 121920 h 262393"/>
              <a:gd name="connsiteX16" fmla="*/ 60960 w 400216"/>
              <a:gd name="connsiteY16" fmla="*/ 116619 h 262393"/>
              <a:gd name="connsiteX17" fmla="*/ 74212 w 400216"/>
              <a:gd name="connsiteY17" fmla="*/ 132521 h 262393"/>
              <a:gd name="connsiteX18" fmla="*/ 103367 w 400216"/>
              <a:gd name="connsiteY18" fmla="*/ 140473 h 262393"/>
              <a:gd name="connsiteX19" fmla="*/ 124571 w 400216"/>
              <a:gd name="connsiteY19" fmla="*/ 172278 h 262393"/>
              <a:gd name="connsiteX20" fmla="*/ 172279 w 400216"/>
              <a:gd name="connsiteY20" fmla="*/ 182880 h 262393"/>
              <a:gd name="connsiteX21" fmla="*/ 217336 w 400216"/>
              <a:gd name="connsiteY21" fmla="*/ 193481 h 262393"/>
              <a:gd name="connsiteX22" fmla="*/ 246491 w 400216"/>
              <a:gd name="connsiteY22" fmla="*/ 217335 h 262393"/>
              <a:gd name="connsiteX23" fmla="*/ 251792 w 400216"/>
              <a:gd name="connsiteY23" fmla="*/ 241189 h 262393"/>
              <a:gd name="connsiteX24" fmla="*/ 291548 w 400216"/>
              <a:gd name="connsiteY24" fmla="*/ 254441 h 262393"/>
              <a:gd name="connsiteX25" fmla="*/ 320703 w 400216"/>
              <a:gd name="connsiteY25" fmla="*/ 251791 h 262393"/>
              <a:gd name="connsiteX26" fmla="*/ 347207 w 400216"/>
              <a:gd name="connsiteY26" fmla="*/ 262393 h 262393"/>
              <a:gd name="connsiteX27" fmla="*/ 347207 w 400216"/>
              <a:gd name="connsiteY27" fmla="*/ 219986 h 262393"/>
              <a:gd name="connsiteX28" fmla="*/ 371061 w 400216"/>
              <a:gd name="connsiteY28" fmla="*/ 201433 h 262393"/>
              <a:gd name="connsiteX29" fmla="*/ 347207 w 400216"/>
              <a:gd name="connsiteY29" fmla="*/ 180229 h 262393"/>
              <a:gd name="connsiteX30" fmla="*/ 352508 w 400216"/>
              <a:gd name="connsiteY30" fmla="*/ 159026 h 262393"/>
              <a:gd name="connsiteX31" fmla="*/ 336605 w 400216"/>
              <a:gd name="connsiteY31" fmla="*/ 140473 h 262393"/>
              <a:gd name="connsiteX32" fmla="*/ 357809 w 400216"/>
              <a:gd name="connsiteY32" fmla="*/ 84814 h 262393"/>
              <a:gd name="connsiteX33" fmla="*/ 357809 w 400216"/>
              <a:gd name="connsiteY33" fmla="*/ 71561 h 262393"/>
              <a:gd name="connsiteX34" fmla="*/ 400216 w 400216"/>
              <a:gd name="connsiteY34" fmla="*/ 0 h 26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00216" h="262393">
                <a:moveTo>
                  <a:pt x="400216" y="0"/>
                </a:moveTo>
                <a:lnTo>
                  <a:pt x="339256" y="13252"/>
                </a:lnTo>
                <a:lnTo>
                  <a:pt x="328654" y="29154"/>
                </a:lnTo>
                <a:lnTo>
                  <a:pt x="291548" y="13252"/>
                </a:lnTo>
                <a:lnTo>
                  <a:pt x="251792" y="45057"/>
                </a:lnTo>
                <a:lnTo>
                  <a:pt x="190832" y="42407"/>
                </a:lnTo>
                <a:lnTo>
                  <a:pt x="151075" y="47707"/>
                </a:lnTo>
                <a:lnTo>
                  <a:pt x="129872" y="39756"/>
                </a:lnTo>
                <a:lnTo>
                  <a:pt x="113969" y="15902"/>
                </a:lnTo>
                <a:lnTo>
                  <a:pt x="98066" y="26504"/>
                </a:lnTo>
                <a:lnTo>
                  <a:pt x="76863" y="26504"/>
                </a:lnTo>
                <a:lnTo>
                  <a:pt x="63611" y="47707"/>
                </a:lnTo>
                <a:lnTo>
                  <a:pt x="34456" y="23854"/>
                </a:lnTo>
                <a:lnTo>
                  <a:pt x="5301" y="53008"/>
                </a:lnTo>
                <a:lnTo>
                  <a:pt x="0" y="100716"/>
                </a:lnTo>
                <a:lnTo>
                  <a:pt x="23854" y="121920"/>
                </a:lnTo>
                <a:lnTo>
                  <a:pt x="60960" y="116619"/>
                </a:lnTo>
                <a:lnTo>
                  <a:pt x="74212" y="132521"/>
                </a:lnTo>
                <a:lnTo>
                  <a:pt x="103367" y="140473"/>
                </a:lnTo>
                <a:lnTo>
                  <a:pt x="124571" y="172278"/>
                </a:lnTo>
                <a:lnTo>
                  <a:pt x="172279" y="182880"/>
                </a:lnTo>
                <a:lnTo>
                  <a:pt x="217336" y="193481"/>
                </a:lnTo>
                <a:lnTo>
                  <a:pt x="246491" y="217335"/>
                </a:lnTo>
                <a:lnTo>
                  <a:pt x="251792" y="241189"/>
                </a:lnTo>
                <a:lnTo>
                  <a:pt x="291548" y="254441"/>
                </a:lnTo>
                <a:lnTo>
                  <a:pt x="320703" y="251791"/>
                </a:lnTo>
                <a:lnTo>
                  <a:pt x="347207" y="262393"/>
                </a:lnTo>
                <a:lnTo>
                  <a:pt x="347207" y="219986"/>
                </a:lnTo>
                <a:lnTo>
                  <a:pt x="371061" y="201433"/>
                </a:lnTo>
                <a:lnTo>
                  <a:pt x="347207" y="180229"/>
                </a:lnTo>
                <a:lnTo>
                  <a:pt x="352508" y="159026"/>
                </a:lnTo>
                <a:lnTo>
                  <a:pt x="336605" y="140473"/>
                </a:lnTo>
                <a:lnTo>
                  <a:pt x="357809" y="84814"/>
                </a:lnTo>
                <a:lnTo>
                  <a:pt x="357809" y="71561"/>
                </a:lnTo>
                <a:lnTo>
                  <a:pt x="400216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8731454" y="1628800"/>
            <a:ext cx="45720" cy="4571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33" tIns="40067" rIns="80133" bIns="40067" anchor="ctr"/>
          <a:lstStyle/>
          <a:p>
            <a:pPr algn="ctr" defTabSz="923730"/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854338"/>
              </p:ext>
            </p:extLst>
          </p:nvPr>
        </p:nvGraphicFramePr>
        <p:xfrm>
          <a:off x="457196" y="1891193"/>
          <a:ext cx="8229609" cy="3842063"/>
        </p:xfrm>
        <a:graphic>
          <a:graphicData uri="http://schemas.openxmlformats.org/drawingml/2006/table">
            <a:tbl>
              <a:tblPr/>
              <a:tblGrid>
                <a:gridCol w="537443">
                  <a:extLst>
                    <a:ext uri="{9D8B030D-6E8A-4147-A177-3AD203B41FA5}">
                      <a16:colId xmlns:a16="http://schemas.microsoft.com/office/drawing/2014/main" val="257320101"/>
                    </a:ext>
                  </a:extLst>
                </a:gridCol>
                <a:gridCol w="1242838">
                  <a:extLst>
                    <a:ext uri="{9D8B030D-6E8A-4147-A177-3AD203B41FA5}">
                      <a16:colId xmlns:a16="http://schemas.microsoft.com/office/drawing/2014/main" val="3679483127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3742500183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413487474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2329777777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1701429474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379577858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3298046740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3492673017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325733206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3087798623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1049576203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897696513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3939073477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1453657994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1997881957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572396678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1022614143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3512646981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3652442898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181673155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2565304234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1448153181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3358130613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3415455981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795346038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724812984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2280198068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3559462033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2776657828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3407250999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2346672989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126611081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159611114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3564899106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2835471097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2191381727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1119903840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2613785407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3018023773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4230480784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337138313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2861963170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3324813280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2409708054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1497971486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165550690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706574145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2973637292"/>
                    </a:ext>
                  </a:extLst>
                </a:gridCol>
                <a:gridCol w="134361">
                  <a:extLst>
                    <a:ext uri="{9D8B030D-6E8A-4147-A177-3AD203B41FA5}">
                      <a16:colId xmlns:a16="http://schemas.microsoft.com/office/drawing/2014/main" val="857118671"/>
                    </a:ext>
                  </a:extLst>
                </a:gridCol>
              </a:tblGrid>
              <a:tr h="228745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832080"/>
                  </a:ext>
                </a:extLst>
              </a:tr>
              <a:tr h="22874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AZIONI DEL PIANO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ANNO 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ANNO 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ANNO 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ANNO 2024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628043"/>
                  </a:ext>
                </a:extLst>
              </a:tr>
              <a:tr h="228745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421265"/>
                  </a:ext>
                </a:extLst>
              </a:tr>
              <a:tr h="207564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SOTTOSCRIZIONE INTESA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387370"/>
                  </a:ext>
                </a:extLst>
              </a:tr>
              <a:tr h="217307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889035"/>
                  </a:ext>
                </a:extLst>
              </a:tr>
              <a:tr h="207564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339852"/>
                  </a:ext>
                </a:extLst>
              </a:tr>
              <a:tr h="37361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ADEMPIMENTO IMPEGNI COMUNE (*)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052728"/>
                  </a:ext>
                </a:extLst>
              </a:tr>
              <a:tr h="20756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ADEMPIMENTO IMPEGNI AGENZIA (*)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539825"/>
                  </a:ext>
                </a:extLst>
              </a:tr>
              <a:tr h="74723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LAVORI: VALORIZZAZIONE, RECUPERO, RIFUNZIONALIZZAZIONE IMMOBILI E RIQUALIFICAZIONE TESSUTO URBANO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273128"/>
                  </a:ext>
                </a:extLst>
              </a:tr>
              <a:tr h="20756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273352"/>
                  </a:ext>
                </a:extLst>
              </a:tr>
              <a:tr h="228745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9">
                  <a:txBody>
                    <a:bodyPr/>
                    <a:lstStyle/>
                    <a:p>
                      <a:pPr algn="l" fontAlgn="ctr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tempistica prevista dall'accordo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11">
                  <a:txBody>
                    <a:bodyPr/>
                    <a:lstStyle/>
                    <a:p>
                      <a:pPr algn="l" fontAlgn="ctr"/>
                      <a:endParaRPr lang="it-IT" sz="9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11">
                  <a:txBody>
                    <a:bodyPr/>
                    <a:lstStyle/>
                    <a:p>
                      <a:pPr algn="l" fontAlgn="ctr"/>
                      <a:r>
                        <a:rPr lang="it-IT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fine validità protocollo salvo scioglimento anticipato o proroga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8992378"/>
                  </a:ext>
                </a:extLst>
              </a:tr>
              <a:tr h="343118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9403818"/>
                  </a:ext>
                </a:extLst>
              </a:tr>
              <a:tr h="228745"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011469"/>
                  </a:ext>
                </a:extLst>
              </a:tr>
              <a:tr h="186808">
                <a:tc gridSpan="50">
                  <a:txBody>
                    <a:bodyPr/>
                    <a:lstStyle/>
                    <a:p>
                      <a:pPr algn="ctr" fontAlgn="ctr"/>
                      <a:r>
                        <a:rPr lang="it-IT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(*)  Cronoprogramma </a:t>
                      </a:r>
                      <a:r>
                        <a:rPr lang="it-IT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 definire per ciascun immobile oggetto dell'intesa, in relazione alle risultanze dei lavori del Tavolo Tecnico Operativo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569550"/>
                  </a:ext>
                </a:extLst>
              </a:tr>
            </a:tbl>
          </a:graphicData>
        </a:graphic>
      </p:graphicFrame>
      <p:sp>
        <p:nvSpPr>
          <p:cNvPr id="17" name="Rettangolo 16"/>
          <p:cNvSpPr/>
          <p:nvPr/>
        </p:nvSpPr>
        <p:spPr>
          <a:xfrm rot="20997042">
            <a:off x="3359365" y="3595620"/>
            <a:ext cx="4013200" cy="504825"/>
          </a:xfrm>
          <a:prstGeom prst="rect">
            <a:avLst/>
          </a:prstGeom>
          <a:solidFill>
            <a:srgbClr val="FFEDB3"/>
          </a:solidFill>
          <a:ln>
            <a:solidFill>
              <a:srgbClr val="FFED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800" dirty="0">
                <a:solidFill>
                  <a:sysClr val="windowText" lastClr="000000"/>
                </a:solidFill>
              </a:rPr>
              <a:t>Cronoprogramma da definire</a:t>
            </a:r>
          </a:p>
        </p:txBody>
      </p:sp>
    </p:spTree>
    <p:extLst>
      <p:ext uri="{BB962C8B-B14F-4D97-AF65-F5344CB8AC3E}">
        <p14:creationId xmlns:p14="http://schemas.microsoft.com/office/powerpoint/2010/main" val="16351266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241</Words>
  <Application>Microsoft Office PowerPoint</Application>
  <PresentationFormat>Presentazione su schermo (4:3)</PresentationFormat>
  <Paragraphs>271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Dotum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CARDU MARIO</dc:creator>
  <cp:lastModifiedBy>CIOLINO PIETRO</cp:lastModifiedBy>
  <cp:revision>83</cp:revision>
  <cp:lastPrinted>2018-10-24T13:20:37Z</cp:lastPrinted>
  <dcterms:created xsi:type="dcterms:W3CDTF">2018-05-11T09:33:25Z</dcterms:created>
  <dcterms:modified xsi:type="dcterms:W3CDTF">2021-12-15T14:23:16Z</dcterms:modified>
</cp:coreProperties>
</file>