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7"/>
  </p:notesMasterIdLst>
  <p:sldIdLst>
    <p:sldId id="327" r:id="rId2"/>
    <p:sldId id="372" r:id="rId3"/>
    <p:sldId id="376" r:id="rId4"/>
    <p:sldId id="389" r:id="rId5"/>
    <p:sldId id="390" r:id="rId6"/>
    <p:sldId id="391" r:id="rId7"/>
    <p:sldId id="392" r:id="rId8"/>
    <p:sldId id="393" r:id="rId9"/>
    <p:sldId id="379" r:id="rId10"/>
    <p:sldId id="394" r:id="rId11"/>
    <p:sldId id="380" r:id="rId12"/>
    <p:sldId id="388" r:id="rId13"/>
    <p:sldId id="370" r:id="rId14"/>
    <p:sldId id="396" r:id="rId15"/>
    <p:sldId id="395" r:id="rId16"/>
  </p:sldIdLst>
  <p:sldSz cx="9144000" cy="6858000" type="screen4x3"/>
  <p:notesSz cx="6808788" cy="99409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00000"/>
    <a:srgbClr val="993300"/>
    <a:srgbClr val="F4F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6" autoAdjust="0"/>
    <p:restoredTop sz="99866" autoAdjust="0"/>
  </p:normalViewPr>
  <p:slideViewPr>
    <p:cSldViewPr>
      <p:cViewPr>
        <p:scale>
          <a:sx n="110" d="100"/>
          <a:sy n="110" d="100"/>
        </p:scale>
        <p:origin x="-1668" y="-234"/>
      </p:cViewPr>
      <p:guideLst>
        <p:guide orient="horz" pos="33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00" y="-9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DB51E-F694-4141-8A3E-6304C9051C60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83DB6FB-0CA2-463A-95E5-CC034F240171}">
      <dgm:prSet phldrT="[Testo]" custT="1"/>
      <dgm:spPr/>
      <dgm:t>
        <a:bodyPr/>
        <a:lstStyle/>
        <a:p>
          <a:r>
            <a:rPr lang="it-IT" sz="2400" dirty="0" smtClean="0"/>
            <a:t>Accordi Quadro 2014 - 2016</a:t>
          </a:r>
          <a:endParaRPr lang="it-IT" sz="2400" dirty="0"/>
        </a:p>
      </dgm:t>
    </dgm:pt>
    <dgm:pt modelId="{AA49CF80-4B16-444D-A485-42D2727CC568}" type="parTrans" cxnId="{39D80699-9E83-47E3-9497-58B6A0BE757E}">
      <dgm:prSet/>
      <dgm:spPr/>
      <dgm:t>
        <a:bodyPr/>
        <a:lstStyle/>
        <a:p>
          <a:endParaRPr lang="it-IT"/>
        </a:p>
      </dgm:t>
    </dgm:pt>
    <dgm:pt modelId="{35751636-905C-420C-9981-2D4632DCD927}" type="sibTrans" cxnId="{39D80699-9E83-47E3-9497-58B6A0BE757E}">
      <dgm:prSet/>
      <dgm:spPr/>
      <dgm:t>
        <a:bodyPr/>
        <a:lstStyle/>
        <a:p>
          <a:endParaRPr lang="it-IT"/>
        </a:p>
      </dgm:t>
    </dgm:pt>
    <dgm:pt modelId="{4BC5C243-BA83-4AA1-918E-3E0BCEECB610}">
      <dgm:prSet phldrT="[Testo]" custT="1"/>
      <dgm:spPr/>
      <dgm:t>
        <a:bodyPr/>
        <a:lstStyle/>
        <a:p>
          <a:r>
            <a:rPr lang="it-IT" sz="1900" dirty="0" smtClean="0"/>
            <a:t>398 operatori previsti</a:t>
          </a:r>
          <a:endParaRPr lang="it-IT" sz="1900" dirty="0"/>
        </a:p>
      </dgm:t>
    </dgm:pt>
    <dgm:pt modelId="{83A7B786-4528-4A0F-B20D-AD0CE9E62FA1}" type="parTrans" cxnId="{08AA3FD5-9AB7-4208-A218-3F99AC669A53}">
      <dgm:prSet/>
      <dgm:spPr/>
      <dgm:t>
        <a:bodyPr/>
        <a:lstStyle/>
        <a:p>
          <a:endParaRPr lang="it-IT"/>
        </a:p>
      </dgm:t>
    </dgm:pt>
    <dgm:pt modelId="{1F33AB77-726C-4F4A-BF3F-275CE117911F}" type="sibTrans" cxnId="{08AA3FD5-9AB7-4208-A218-3F99AC669A53}">
      <dgm:prSet/>
      <dgm:spPr/>
      <dgm:t>
        <a:bodyPr/>
        <a:lstStyle/>
        <a:p>
          <a:endParaRPr lang="it-IT"/>
        </a:p>
      </dgm:t>
    </dgm:pt>
    <dgm:pt modelId="{5B89922D-3E0F-4EE9-A84E-7DB5743F21D5}">
      <dgm:prSet phldrT="[Testo]" custT="1"/>
      <dgm:spPr/>
      <dgm:t>
        <a:bodyPr/>
        <a:lstStyle/>
        <a:p>
          <a:r>
            <a:rPr lang="it-IT" sz="1900" dirty="0" smtClean="0"/>
            <a:t>€ 290 mln a base d’asta</a:t>
          </a:r>
          <a:endParaRPr lang="it-IT" sz="1900" dirty="0"/>
        </a:p>
      </dgm:t>
    </dgm:pt>
    <dgm:pt modelId="{6D20C5F9-5A97-4557-85B9-5344D4F20C5F}" type="parTrans" cxnId="{DF92598D-26C3-4228-B7DC-23320B3C802C}">
      <dgm:prSet/>
      <dgm:spPr/>
      <dgm:t>
        <a:bodyPr/>
        <a:lstStyle/>
        <a:p>
          <a:endParaRPr lang="it-IT"/>
        </a:p>
      </dgm:t>
    </dgm:pt>
    <dgm:pt modelId="{A06899EF-896E-4594-96EA-67AA5140FEE9}" type="sibTrans" cxnId="{DF92598D-26C3-4228-B7DC-23320B3C802C}">
      <dgm:prSet/>
      <dgm:spPr/>
      <dgm:t>
        <a:bodyPr/>
        <a:lstStyle/>
        <a:p>
          <a:endParaRPr lang="it-IT"/>
        </a:p>
      </dgm:t>
    </dgm:pt>
    <dgm:pt modelId="{F1EE2A0B-784D-49DE-9A70-82FEC823274A}" type="pres">
      <dgm:prSet presAssocID="{5E6DB51E-F694-4141-8A3E-6304C9051C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861F725-8EE5-48E0-B700-70AA115355C4}" type="pres">
      <dgm:prSet presAssocID="{D83DB6FB-0CA2-463A-95E5-CC034F240171}" presName="boxAndChildren" presStyleCnt="0"/>
      <dgm:spPr/>
      <dgm:t>
        <a:bodyPr/>
        <a:lstStyle/>
        <a:p>
          <a:endParaRPr lang="it-IT"/>
        </a:p>
      </dgm:t>
    </dgm:pt>
    <dgm:pt modelId="{A4733A3F-26B7-44B4-8963-6BC5C1741B54}" type="pres">
      <dgm:prSet presAssocID="{D83DB6FB-0CA2-463A-95E5-CC034F240171}" presName="parentTextBox" presStyleLbl="node1" presStyleIdx="0" presStyleCnt="1"/>
      <dgm:spPr/>
      <dgm:t>
        <a:bodyPr/>
        <a:lstStyle/>
        <a:p>
          <a:endParaRPr lang="it-IT"/>
        </a:p>
      </dgm:t>
    </dgm:pt>
    <dgm:pt modelId="{AAEDB25F-3F69-403C-A3F6-CAE102F8BBE9}" type="pres">
      <dgm:prSet presAssocID="{D83DB6FB-0CA2-463A-95E5-CC034F240171}" presName="entireBox" presStyleLbl="node1" presStyleIdx="0" presStyleCnt="1" custScaleY="75065" custLinFactNeighborY="3451"/>
      <dgm:spPr/>
      <dgm:t>
        <a:bodyPr/>
        <a:lstStyle/>
        <a:p>
          <a:endParaRPr lang="it-IT"/>
        </a:p>
      </dgm:t>
    </dgm:pt>
    <dgm:pt modelId="{673C53C6-2EFE-4C0D-A48D-A90376982FBE}" type="pres">
      <dgm:prSet presAssocID="{D83DB6FB-0CA2-463A-95E5-CC034F240171}" presName="descendantBox" presStyleCnt="0"/>
      <dgm:spPr/>
      <dgm:t>
        <a:bodyPr/>
        <a:lstStyle/>
        <a:p>
          <a:endParaRPr lang="it-IT"/>
        </a:p>
      </dgm:t>
    </dgm:pt>
    <dgm:pt modelId="{CF75189E-E732-41F5-82F5-0D9997030476}" type="pres">
      <dgm:prSet presAssocID="{4BC5C243-BA83-4AA1-918E-3E0BCEECB610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315D06-8481-411D-9610-93E962A66633}" type="pres">
      <dgm:prSet presAssocID="{5B89922D-3E0F-4EE9-A84E-7DB5743F21D5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92598D-26C3-4228-B7DC-23320B3C802C}" srcId="{D83DB6FB-0CA2-463A-95E5-CC034F240171}" destId="{5B89922D-3E0F-4EE9-A84E-7DB5743F21D5}" srcOrd="1" destOrd="0" parTransId="{6D20C5F9-5A97-4557-85B9-5344D4F20C5F}" sibTransId="{A06899EF-896E-4594-96EA-67AA5140FEE9}"/>
    <dgm:cxn modelId="{2F4AE1A9-85F8-4F67-B15D-9B638D57BE64}" type="presOf" srcId="{5B89922D-3E0F-4EE9-A84E-7DB5743F21D5}" destId="{3C315D06-8481-411D-9610-93E962A66633}" srcOrd="0" destOrd="0" presId="urn:microsoft.com/office/officeart/2005/8/layout/process4"/>
    <dgm:cxn modelId="{0B32BAFB-7914-4601-BCE9-2E6FE16F5E4A}" type="presOf" srcId="{D83DB6FB-0CA2-463A-95E5-CC034F240171}" destId="{A4733A3F-26B7-44B4-8963-6BC5C1741B54}" srcOrd="0" destOrd="0" presId="urn:microsoft.com/office/officeart/2005/8/layout/process4"/>
    <dgm:cxn modelId="{DB036E13-BE4B-4195-B910-88EAD914D8A9}" type="presOf" srcId="{5E6DB51E-F694-4141-8A3E-6304C9051C60}" destId="{F1EE2A0B-784D-49DE-9A70-82FEC823274A}" srcOrd="0" destOrd="0" presId="urn:microsoft.com/office/officeart/2005/8/layout/process4"/>
    <dgm:cxn modelId="{08AA3FD5-9AB7-4208-A218-3F99AC669A53}" srcId="{D83DB6FB-0CA2-463A-95E5-CC034F240171}" destId="{4BC5C243-BA83-4AA1-918E-3E0BCEECB610}" srcOrd="0" destOrd="0" parTransId="{83A7B786-4528-4A0F-B20D-AD0CE9E62FA1}" sibTransId="{1F33AB77-726C-4F4A-BF3F-275CE117911F}"/>
    <dgm:cxn modelId="{39D80699-9E83-47E3-9497-58B6A0BE757E}" srcId="{5E6DB51E-F694-4141-8A3E-6304C9051C60}" destId="{D83DB6FB-0CA2-463A-95E5-CC034F240171}" srcOrd="0" destOrd="0" parTransId="{AA49CF80-4B16-444D-A485-42D2727CC568}" sibTransId="{35751636-905C-420C-9981-2D4632DCD927}"/>
    <dgm:cxn modelId="{7EA2C5F0-71AC-4ADE-9366-A1023E315B5B}" type="presOf" srcId="{D83DB6FB-0CA2-463A-95E5-CC034F240171}" destId="{AAEDB25F-3F69-403C-A3F6-CAE102F8BBE9}" srcOrd="1" destOrd="0" presId="urn:microsoft.com/office/officeart/2005/8/layout/process4"/>
    <dgm:cxn modelId="{EB227702-4D0C-45EB-B690-6A271B362851}" type="presOf" srcId="{4BC5C243-BA83-4AA1-918E-3E0BCEECB610}" destId="{CF75189E-E732-41F5-82F5-0D9997030476}" srcOrd="0" destOrd="0" presId="urn:microsoft.com/office/officeart/2005/8/layout/process4"/>
    <dgm:cxn modelId="{E513E0A8-405C-47C6-829F-1B74AA18E243}" type="presParOf" srcId="{F1EE2A0B-784D-49DE-9A70-82FEC823274A}" destId="{D861F725-8EE5-48E0-B700-70AA115355C4}" srcOrd="0" destOrd="0" presId="urn:microsoft.com/office/officeart/2005/8/layout/process4"/>
    <dgm:cxn modelId="{48862C82-7D95-452E-A75F-08C06620A480}" type="presParOf" srcId="{D861F725-8EE5-48E0-B700-70AA115355C4}" destId="{A4733A3F-26B7-44B4-8963-6BC5C1741B54}" srcOrd="0" destOrd="0" presId="urn:microsoft.com/office/officeart/2005/8/layout/process4"/>
    <dgm:cxn modelId="{057CE4DF-0989-4646-BE49-9CC5236EEE60}" type="presParOf" srcId="{D861F725-8EE5-48E0-B700-70AA115355C4}" destId="{AAEDB25F-3F69-403C-A3F6-CAE102F8BBE9}" srcOrd="1" destOrd="0" presId="urn:microsoft.com/office/officeart/2005/8/layout/process4"/>
    <dgm:cxn modelId="{5F5EE9EA-6014-4953-B905-E48F4376FF9C}" type="presParOf" srcId="{D861F725-8EE5-48E0-B700-70AA115355C4}" destId="{673C53C6-2EFE-4C0D-A48D-A90376982FBE}" srcOrd="2" destOrd="0" presId="urn:microsoft.com/office/officeart/2005/8/layout/process4"/>
    <dgm:cxn modelId="{C2D7B10A-78A8-4ED0-9B39-883CC8B9FF02}" type="presParOf" srcId="{673C53C6-2EFE-4C0D-A48D-A90376982FBE}" destId="{CF75189E-E732-41F5-82F5-0D9997030476}" srcOrd="0" destOrd="0" presId="urn:microsoft.com/office/officeart/2005/8/layout/process4"/>
    <dgm:cxn modelId="{AAD3F705-D8DB-41DE-BBFA-2ED3E955CA05}" type="presParOf" srcId="{673C53C6-2EFE-4C0D-A48D-A90376982FBE}" destId="{3C315D06-8481-411D-9610-93E962A6663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DB51E-F694-4141-8A3E-6304C9051C60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83DB6FB-0CA2-463A-95E5-CC034F240171}">
      <dgm:prSet phldrT="[Testo]" custT="1"/>
      <dgm:spPr/>
      <dgm:t>
        <a:bodyPr/>
        <a:lstStyle/>
        <a:p>
          <a:r>
            <a:rPr lang="it-IT" sz="2400" dirty="0" smtClean="0"/>
            <a:t>Accordi Quadro 2016 - 2018</a:t>
          </a:r>
          <a:endParaRPr lang="it-IT" sz="2400" dirty="0"/>
        </a:p>
      </dgm:t>
    </dgm:pt>
    <dgm:pt modelId="{AA49CF80-4B16-444D-A485-42D2727CC568}" type="parTrans" cxnId="{39D80699-9E83-47E3-9497-58B6A0BE757E}">
      <dgm:prSet/>
      <dgm:spPr/>
      <dgm:t>
        <a:bodyPr/>
        <a:lstStyle/>
        <a:p>
          <a:endParaRPr lang="it-IT"/>
        </a:p>
      </dgm:t>
    </dgm:pt>
    <dgm:pt modelId="{35751636-905C-420C-9981-2D4632DCD927}" type="sibTrans" cxnId="{39D80699-9E83-47E3-9497-58B6A0BE757E}">
      <dgm:prSet/>
      <dgm:spPr/>
      <dgm:t>
        <a:bodyPr/>
        <a:lstStyle/>
        <a:p>
          <a:endParaRPr lang="it-IT"/>
        </a:p>
      </dgm:t>
    </dgm:pt>
    <dgm:pt modelId="{4BC5C243-BA83-4AA1-918E-3E0BCEECB610}">
      <dgm:prSet phldrT="[Testo]" custT="1"/>
      <dgm:spPr/>
      <dgm:t>
        <a:bodyPr/>
        <a:lstStyle/>
        <a:p>
          <a:r>
            <a:rPr lang="it-IT" sz="1900" dirty="0" smtClean="0"/>
            <a:t>580 operatori previsti</a:t>
          </a:r>
          <a:endParaRPr lang="it-IT" sz="1900" dirty="0"/>
        </a:p>
      </dgm:t>
    </dgm:pt>
    <dgm:pt modelId="{83A7B786-4528-4A0F-B20D-AD0CE9E62FA1}" type="parTrans" cxnId="{08AA3FD5-9AB7-4208-A218-3F99AC669A53}">
      <dgm:prSet/>
      <dgm:spPr/>
      <dgm:t>
        <a:bodyPr/>
        <a:lstStyle/>
        <a:p>
          <a:endParaRPr lang="it-IT"/>
        </a:p>
      </dgm:t>
    </dgm:pt>
    <dgm:pt modelId="{1F33AB77-726C-4F4A-BF3F-275CE117911F}" type="sibTrans" cxnId="{08AA3FD5-9AB7-4208-A218-3F99AC669A53}">
      <dgm:prSet/>
      <dgm:spPr/>
      <dgm:t>
        <a:bodyPr/>
        <a:lstStyle/>
        <a:p>
          <a:endParaRPr lang="it-IT"/>
        </a:p>
      </dgm:t>
    </dgm:pt>
    <dgm:pt modelId="{5B89922D-3E0F-4EE9-A84E-7DB5743F21D5}">
      <dgm:prSet phldrT="[Testo]" custT="1"/>
      <dgm:spPr/>
      <dgm:t>
        <a:bodyPr/>
        <a:lstStyle/>
        <a:p>
          <a:r>
            <a:rPr lang="it-IT" sz="1900" dirty="0" smtClean="0"/>
            <a:t>€ 787 mln a base d’asta</a:t>
          </a:r>
          <a:endParaRPr lang="it-IT" sz="1900" dirty="0"/>
        </a:p>
      </dgm:t>
    </dgm:pt>
    <dgm:pt modelId="{6D20C5F9-5A97-4557-85B9-5344D4F20C5F}" type="parTrans" cxnId="{DF92598D-26C3-4228-B7DC-23320B3C802C}">
      <dgm:prSet/>
      <dgm:spPr/>
      <dgm:t>
        <a:bodyPr/>
        <a:lstStyle/>
        <a:p>
          <a:endParaRPr lang="it-IT"/>
        </a:p>
      </dgm:t>
    </dgm:pt>
    <dgm:pt modelId="{A06899EF-896E-4594-96EA-67AA5140FEE9}" type="sibTrans" cxnId="{DF92598D-26C3-4228-B7DC-23320B3C802C}">
      <dgm:prSet/>
      <dgm:spPr/>
      <dgm:t>
        <a:bodyPr/>
        <a:lstStyle/>
        <a:p>
          <a:endParaRPr lang="it-IT"/>
        </a:p>
      </dgm:t>
    </dgm:pt>
    <dgm:pt modelId="{F1EE2A0B-784D-49DE-9A70-82FEC823274A}" type="pres">
      <dgm:prSet presAssocID="{5E6DB51E-F694-4141-8A3E-6304C9051C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D235E0F-D4C1-470A-B0A7-16DBA1422BEC}" type="pres">
      <dgm:prSet presAssocID="{D83DB6FB-0CA2-463A-95E5-CC034F240171}" presName="boxAndChildren" presStyleCnt="0"/>
      <dgm:spPr/>
      <dgm:t>
        <a:bodyPr/>
        <a:lstStyle/>
        <a:p>
          <a:endParaRPr lang="it-IT"/>
        </a:p>
      </dgm:t>
    </dgm:pt>
    <dgm:pt modelId="{64B54960-7E4B-411C-A9F4-A4B180E714DC}" type="pres">
      <dgm:prSet presAssocID="{D83DB6FB-0CA2-463A-95E5-CC034F240171}" presName="parentTextBox" presStyleLbl="node1" presStyleIdx="0" presStyleCnt="1"/>
      <dgm:spPr/>
      <dgm:t>
        <a:bodyPr/>
        <a:lstStyle/>
        <a:p>
          <a:endParaRPr lang="it-IT"/>
        </a:p>
      </dgm:t>
    </dgm:pt>
    <dgm:pt modelId="{206D2A2A-FBEC-4F22-897C-DD57B33124D4}" type="pres">
      <dgm:prSet presAssocID="{D83DB6FB-0CA2-463A-95E5-CC034F240171}" presName="entireBox" presStyleLbl="node1" presStyleIdx="0" presStyleCnt="1" custLinFactNeighborX="1042" custLinFactNeighborY="-49"/>
      <dgm:spPr/>
      <dgm:t>
        <a:bodyPr/>
        <a:lstStyle/>
        <a:p>
          <a:endParaRPr lang="it-IT"/>
        </a:p>
      </dgm:t>
    </dgm:pt>
    <dgm:pt modelId="{00FC0271-F54B-4F90-A966-E6DD59DBCA6B}" type="pres">
      <dgm:prSet presAssocID="{D83DB6FB-0CA2-463A-95E5-CC034F240171}" presName="descendantBox" presStyleCnt="0"/>
      <dgm:spPr/>
      <dgm:t>
        <a:bodyPr/>
        <a:lstStyle/>
        <a:p>
          <a:endParaRPr lang="it-IT"/>
        </a:p>
      </dgm:t>
    </dgm:pt>
    <dgm:pt modelId="{6B2F835B-6325-4CF6-9AA2-FB2CEC5A35FD}" type="pres">
      <dgm:prSet presAssocID="{4BC5C243-BA83-4AA1-918E-3E0BCEECB610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D78A77-4BA6-4907-9201-D7A4A1DE9456}" type="pres">
      <dgm:prSet presAssocID="{5B89922D-3E0F-4EE9-A84E-7DB5743F21D5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92598D-26C3-4228-B7DC-23320B3C802C}" srcId="{D83DB6FB-0CA2-463A-95E5-CC034F240171}" destId="{5B89922D-3E0F-4EE9-A84E-7DB5743F21D5}" srcOrd="1" destOrd="0" parTransId="{6D20C5F9-5A97-4557-85B9-5344D4F20C5F}" sibTransId="{A06899EF-896E-4594-96EA-67AA5140FEE9}"/>
    <dgm:cxn modelId="{60AE21A9-BFF8-41E0-92D7-50331932FD17}" type="presOf" srcId="{5B89922D-3E0F-4EE9-A84E-7DB5743F21D5}" destId="{7FD78A77-4BA6-4907-9201-D7A4A1DE9456}" srcOrd="0" destOrd="0" presId="urn:microsoft.com/office/officeart/2005/8/layout/process4"/>
    <dgm:cxn modelId="{470632E6-5FB9-4380-8B41-48AEFBD0DF56}" type="presOf" srcId="{D83DB6FB-0CA2-463A-95E5-CC034F240171}" destId="{64B54960-7E4B-411C-A9F4-A4B180E714DC}" srcOrd="0" destOrd="0" presId="urn:microsoft.com/office/officeart/2005/8/layout/process4"/>
    <dgm:cxn modelId="{08AA3FD5-9AB7-4208-A218-3F99AC669A53}" srcId="{D83DB6FB-0CA2-463A-95E5-CC034F240171}" destId="{4BC5C243-BA83-4AA1-918E-3E0BCEECB610}" srcOrd="0" destOrd="0" parTransId="{83A7B786-4528-4A0F-B20D-AD0CE9E62FA1}" sibTransId="{1F33AB77-726C-4F4A-BF3F-275CE117911F}"/>
    <dgm:cxn modelId="{39D80699-9E83-47E3-9497-58B6A0BE757E}" srcId="{5E6DB51E-F694-4141-8A3E-6304C9051C60}" destId="{D83DB6FB-0CA2-463A-95E5-CC034F240171}" srcOrd="0" destOrd="0" parTransId="{AA49CF80-4B16-444D-A485-42D2727CC568}" sibTransId="{35751636-905C-420C-9981-2D4632DCD927}"/>
    <dgm:cxn modelId="{B02130D1-B558-4A9C-AA96-6EC8DB3358ED}" type="presOf" srcId="{D83DB6FB-0CA2-463A-95E5-CC034F240171}" destId="{206D2A2A-FBEC-4F22-897C-DD57B33124D4}" srcOrd="1" destOrd="0" presId="urn:microsoft.com/office/officeart/2005/8/layout/process4"/>
    <dgm:cxn modelId="{97F21B89-B95D-4674-B278-2983D576B13A}" type="presOf" srcId="{5E6DB51E-F694-4141-8A3E-6304C9051C60}" destId="{F1EE2A0B-784D-49DE-9A70-82FEC823274A}" srcOrd="0" destOrd="0" presId="urn:microsoft.com/office/officeart/2005/8/layout/process4"/>
    <dgm:cxn modelId="{1B706889-1C99-4C43-84AE-8DFD58877E81}" type="presOf" srcId="{4BC5C243-BA83-4AA1-918E-3E0BCEECB610}" destId="{6B2F835B-6325-4CF6-9AA2-FB2CEC5A35FD}" srcOrd="0" destOrd="0" presId="urn:microsoft.com/office/officeart/2005/8/layout/process4"/>
    <dgm:cxn modelId="{9E47A9BF-84C3-4390-A7FD-120A332F1047}" type="presParOf" srcId="{F1EE2A0B-784D-49DE-9A70-82FEC823274A}" destId="{2D235E0F-D4C1-470A-B0A7-16DBA1422BEC}" srcOrd="0" destOrd="0" presId="urn:microsoft.com/office/officeart/2005/8/layout/process4"/>
    <dgm:cxn modelId="{91837C89-3186-4086-880B-3B5757AA090E}" type="presParOf" srcId="{2D235E0F-D4C1-470A-B0A7-16DBA1422BEC}" destId="{64B54960-7E4B-411C-A9F4-A4B180E714DC}" srcOrd="0" destOrd="0" presId="urn:microsoft.com/office/officeart/2005/8/layout/process4"/>
    <dgm:cxn modelId="{B153FCAB-38FB-4EC0-BC7D-20F05498D87C}" type="presParOf" srcId="{2D235E0F-D4C1-470A-B0A7-16DBA1422BEC}" destId="{206D2A2A-FBEC-4F22-897C-DD57B33124D4}" srcOrd="1" destOrd="0" presId="urn:microsoft.com/office/officeart/2005/8/layout/process4"/>
    <dgm:cxn modelId="{0497CF38-86C6-41E3-8204-60A5609EC710}" type="presParOf" srcId="{2D235E0F-D4C1-470A-B0A7-16DBA1422BEC}" destId="{00FC0271-F54B-4F90-A966-E6DD59DBCA6B}" srcOrd="2" destOrd="0" presId="urn:microsoft.com/office/officeart/2005/8/layout/process4"/>
    <dgm:cxn modelId="{73032279-5424-45D8-9C42-4308D2EF4149}" type="presParOf" srcId="{00FC0271-F54B-4F90-A966-E6DD59DBCA6B}" destId="{6B2F835B-6325-4CF6-9AA2-FB2CEC5A35FD}" srcOrd="0" destOrd="0" presId="urn:microsoft.com/office/officeart/2005/8/layout/process4"/>
    <dgm:cxn modelId="{D5221587-07CA-4001-BD79-A1D7C2BE9761}" type="presParOf" srcId="{00FC0271-F54B-4F90-A966-E6DD59DBCA6B}" destId="{7FD78A77-4BA6-4907-9201-D7A4A1DE945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DB25F-3F69-403C-A3F6-CAE102F8BBE9}">
      <dsp:nvSpPr>
        <dsp:cNvPr id="0" name=""/>
        <dsp:cNvSpPr/>
      </dsp:nvSpPr>
      <dsp:spPr>
        <a:xfrm>
          <a:off x="0" y="108101"/>
          <a:ext cx="6984776" cy="75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Accordi Quadro 2014 - 2016</a:t>
          </a:r>
          <a:endParaRPr lang="it-IT" sz="2400" kern="1200" dirty="0"/>
        </a:p>
      </dsp:txBody>
      <dsp:txXfrm>
        <a:off x="0" y="108101"/>
        <a:ext cx="6984776" cy="408240"/>
      </dsp:txXfrm>
    </dsp:sp>
    <dsp:sp modelId="{CF75189E-E732-41F5-82F5-0D9997030476}">
      <dsp:nvSpPr>
        <dsp:cNvPr id="0" name=""/>
        <dsp:cNvSpPr/>
      </dsp:nvSpPr>
      <dsp:spPr>
        <a:xfrm>
          <a:off x="0" y="471488"/>
          <a:ext cx="3492388" cy="4632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398 operatori previsti</a:t>
          </a:r>
          <a:endParaRPr lang="it-IT" sz="1900" kern="1200" dirty="0"/>
        </a:p>
      </dsp:txBody>
      <dsp:txXfrm>
        <a:off x="0" y="471488"/>
        <a:ext cx="3492388" cy="463278"/>
      </dsp:txXfrm>
    </dsp:sp>
    <dsp:sp modelId="{3C315D06-8481-411D-9610-93E962A66633}">
      <dsp:nvSpPr>
        <dsp:cNvPr id="0" name=""/>
        <dsp:cNvSpPr/>
      </dsp:nvSpPr>
      <dsp:spPr>
        <a:xfrm>
          <a:off x="3492388" y="471488"/>
          <a:ext cx="3492388" cy="463278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€ 290 mln a base d’asta</a:t>
          </a:r>
          <a:endParaRPr lang="it-IT" sz="1900" kern="1200" dirty="0"/>
        </a:p>
      </dsp:txBody>
      <dsp:txXfrm>
        <a:off x="3492388" y="471488"/>
        <a:ext cx="3492388" cy="463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D2A2A-FBEC-4F22-897C-DD57B33124D4}">
      <dsp:nvSpPr>
        <dsp:cNvPr id="0" name=""/>
        <dsp:cNvSpPr/>
      </dsp:nvSpPr>
      <dsp:spPr>
        <a:xfrm>
          <a:off x="0" y="0"/>
          <a:ext cx="6984776" cy="8632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Accordi Quadro 2016 - 2018</a:t>
          </a:r>
          <a:endParaRPr lang="it-IT" sz="2400" kern="1200" dirty="0"/>
        </a:p>
      </dsp:txBody>
      <dsp:txXfrm>
        <a:off x="0" y="0"/>
        <a:ext cx="6984776" cy="466156"/>
      </dsp:txXfrm>
    </dsp:sp>
    <dsp:sp modelId="{6B2F835B-6325-4CF6-9AA2-FB2CEC5A35FD}">
      <dsp:nvSpPr>
        <dsp:cNvPr id="0" name=""/>
        <dsp:cNvSpPr/>
      </dsp:nvSpPr>
      <dsp:spPr>
        <a:xfrm>
          <a:off x="0" y="449313"/>
          <a:ext cx="3492388" cy="3970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580 operatori previsti</a:t>
          </a:r>
          <a:endParaRPr lang="it-IT" sz="1900" kern="1200" dirty="0"/>
        </a:p>
      </dsp:txBody>
      <dsp:txXfrm>
        <a:off x="0" y="449313"/>
        <a:ext cx="3492388" cy="397095"/>
      </dsp:txXfrm>
    </dsp:sp>
    <dsp:sp modelId="{7FD78A77-4BA6-4907-9201-D7A4A1DE9456}">
      <dsp:nvSpPr>
        <dsp:cNvPr id="0" name=""/>
        <dsp:cNvSpPr/>
      </dsp:nvSpPr>
      <dsp:spPr>
        <a:xfrm>
          <a:off x="3492388" y="449313"/>
          <a:ext cx="3492388" cy="39709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€ 787 mln a base d’asta</a:t>
          </a:r>
          <a:endParaRPr lang="it-IT" sz="1900" kern="1200" dirty="0"/>
        </a:p>
      </dsp:txBody>
      <dsp:txXfrm>
        <a:off x="3492388" y="449313"/>
        <a:ext cx="3492388" cy="39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393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6" tIns="45783" rIns="91566" bIns="45783" numCol="1" anchor="t" anchorCtr="0" compatLnSpc="1">
            <a:prstTxWarp prst="textNoShape">
              <a:avLst/>
            </a:prstTxWarp>
          </a:bodyPr>
          <a:lstStyle>
            <a:lvl1pPr defTabSz="91486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3855776" y="0"/>
            <a:ext cx="2951392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6" tIns="45783" rIns="91566" bIns="45783" numCol="1" anchor="t" anchorCtr="0" compatLnSpc="1">
            <a:prstTxWarp prst="textNoShape">
              <a:avLst/>
            </a:prstTxWarp>
          </a:bodyPr>
          <a:lstStyle>
            <a:lvl1pPr algn="r" defTabSz="91486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A31D39F-6DDC-426E-9C9C-AC1D4524314C}" type="datetimeFigureOut">
              <a:rPr lang="it-IT"/>
              <a:pPr>
                <a:defRPr/>
              </a:pPr>
              <a:t>05/04/2016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2" tIns="46306" rIns="92612" bIns="4630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680717" y="4720980"/>
            <a:ext cx="5447355" cy="447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6" tIns="45783" rIns="91566" bIns="4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441960"/>
            <a:ext cx="2951393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6" tIns="45783" rIns="91566" bIns="45783" numCol="1" anchor="b" anchorCtr="0" compatLnSpc="1">
            <a:prstTxWarp prst="textNoShape">
              <a:avLst/>
            </a:prstTxWarp>
          </a:bodyPr>
          <a:lstStyle>
            <a:lvl1pPr defTabSz="91486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55776" y="9441960"/>
            <a:ext cx="2951392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6" tIns="45783" rIns="91566" bIns="45783" numCol="1" anchor="b" anchorCtr="0" compatLnSpc="1">
            <a:prstTxWarp prst="textNoShape">
              <a:avLst/>
            </a:prstTxWarp>
          </a:bodyPr>
          <a:lstStyle>
            <a:lvl1pPr algn="r" defTabSz="91486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0719BE2-56EB-4989-BC0F-26D1AFA1F8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46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7713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98" y="4720980"/>
            <a:ext cx="5450595" cy="4473097"/>
          </a:xfrm>
          <a:noFill/>
          <a:ln/>
        </p:spPr>
        <p:txBody>
          <a:bodyPr lIns="91418" tIns="45711" rIns="91418" bIns="45711"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5700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24F0F-8434-429A-BA49-5D6F9E7EA524}" type="slidenum">
              <a:rPr lang="it-IT" smtClean="0"/>
              <a:pPr/>
              <a:t>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6A5E-692E-446F-AFC4-842F77C0E345}" type="datetime1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0FACE-4E77-4F0E-B5A9-57C12ADFE1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2D78-9380-45D7-B282-CF5B6E2E5B47}" type="datetime1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D050-C511-41B7-9E74-6E2A456F87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A890-4B94-4A2C-BFBA-F7FB25DF9152}" type="datetime1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0D77-F14E-4BCA-938F-587B233DC5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679-E573-45B1-8831-1E4B09E9EB0B}" type="datetime1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9BDB-7900-423A-99F2-D3BC69033C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2625-4BA0-40DF-B6EA-D53FC9830866}" type="datetime1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F597-9735-4F56-B664-89F8E2E1CE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D452-920A-4165-9EB8-009D0DEC63EF}" type="datetime1">
              <a:rPr lang="it-IT" smtClean="0"/>
              <a:t>05/04/2016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00-9E03-442C-B91C-90AA0BEF25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497A-88FD-4A80-81CB-218F365ED220}" type="datetime1">
              <a:rPr lang="it-IT" smtClean="0"/>
              <a:t>05/04/2016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B744-3FE0-4199-B675-1A7FCA775F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A0F7-206A-4864-9CEA-2CF4A2F58627}" type="datetime1">
              <a:rPr lang="it-IT" smtClean="0"/>
              <a:t>05/04/2016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F6B9-7270-4162-A881-54467F0487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9CEAC-F37B-4BDB-96AF-BC4B4B49EF35}" type="datetime1">
              <a:rPr lang="it-IT" smtClean="0"/>
              <a:t>05/04/2016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2367-FF83-447F-8D66-2BEA520FB3D0}" type="datetime1">
              <a:rPr lang="it-IT" smtClean="0"/>
              <a:t>05/04/2016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0CAB-7D30-47E9-ADC2-3805F9228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B850-D5FD-4040-9FEC-9F592C15E1BC}" type="datetime1">
              <a:rPr lang="it-IT" smtClean="0"/>
              <a:t>05/04/2016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BB01-3436-4601-89D7-F5BFECD676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BF4766-6DDD-4AA5-84F4-ED974A05829D}" type="datetime1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D1BBE2-A852-4022-8B5A-30D11E0884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060848"/>
            <a:ext cx="7709346" cy="1439862"/>
          </a:xfrm>
        </p:spPr>
        <p:txBody>
          <a:bodyPr/>
          <a:lstStyle/>
          <a:p>
            <a:pPr algn="l" eaLnBrk="1" hangingPunct="1"/>
            <a:r>
              <a:rPr lang="it-IT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RISULTATI CONSEGUITI NEL 2015</a:t>
            </a:r>
            <a:endParaRPr lang="it-IT" sz="1800" b="1" i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38" name="Picture 5" descr="Logo Agenz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805969" cy="136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2527300"/>
            <a:ext cx="1258888" cy="376238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31641" y="3068960"/>
            <a:ext cx="720079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3568" y="5661248"/>
            <a:ext cx="7632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Roma, marzo 2016</a:t>
            </a:r>
            <a:br>
              <a:rPr lang="it-IT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87523" y="116633"/>
            <a:ext cx="8568953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INTERVENTI MANUTENZIONE STRAORDINARIA E DI RAZIONALIZZAZIONE</a:t>
            </a:r>
            <a:endParaRPr lang="it-IT" sz="1100" b="1" baseline="30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3"/>
            <a:ext cx="691276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560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4989" y="87759"/>
            <a:ext cx="7977554" cy="400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08" tIns="45704" rIns="91408" bIns="45704">
            <a:spAutoFit/>
          </a:bodyPr>
          <a:lstStyle>
            <a:defPPr>
              <a:defRPr lang="it-IT"/>
            </a:defPPr>
            <a:lvl1pPr>
              <a:spcBef>
                <a:spcPct val="50000"/>
              </a:spcBef>
              <a:defRPr sz="1600" b="1">
                <a:solidFill>
                  <a:srgbClr val="C00000"/>
                </a:solidFill>
                <a:cs typeface="Arial" charset="0"/>
              </a:defRPr>
            </a:lvl1pPr>
          </a:lstStyle>
          <a:p>
            <a:r>
              <a:rPr lang="it-IT" sz="2000" dirty="0" smtClean="0"/>
              <a:t>RISPARMI SULLE LOCAZIONI PASSIVE: consuntivo 2011- 2015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743495" y="999614"/>
            <a:ext cx="8417017" cy="4339225"/>
            <a:chOff x="760167" y="1004959"/>
            <a:chExt cx="9212898" cy="4384178"/>
          </a:xfrm>
        </p:grpSpPr>
        <p:cxnSp>
          <p:nvCxnSpPr>
            <p:cNvPr id="8" name="Connettore 1 7"/>
            <p:cNvCxnSpPr/>
            <p:nvPr/>
          </p:nvCxnSpPr>
          <p:spPr>
            <a:xfrm>
              <a:off x="9246300" y="1013333"/>
              <a:ext cx="0" cy="426534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/>
            <p:cNvCxnSpPr/>
            <p:nvPr/>
          </p:nvCxnSpPr>
          <p:spPr>
            <a:xfrm>
              <a:off x="1615121" y="5270306"/>
              <a:ext cx="763117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5" t="4623" r="3837" b="2464"/>
            <a:stretch/>
          </p:blipFill>
          <p:spPr bwMode="auto">
            <a:xfrm>
              <a:off x="1748415" y="1273116"/>
              <a:ext cx="7322930" cy="4030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uppo 9"/>
            <p:cNvGrpSpPr/>
            <p:nvPr/>
          </p:nvGrpSpPr>
          <p:grpSpPr>
            <a:xfrm>
              <a:off x="1231899" y="1004959"/>
              <a:ext cx="499864" cy="4335197"/>
              <a:chOff x="821269" y="1244601"/>
              <a:chExt cx="508005" cy="4380107"/>
            </a:xfrm>
          </p:grpSpPr>
          <p:cxnSp>
            <p:nvCxnSpPr>
              <p:cNvPr id="4" name="Connettore 1 3"/>
              <p:cNvCxnSpPr/>
              <p:nvPr/>
            </p:nvCxnSpPr>
            <p:spPr>
              <a:xfrm>
                <a:off x="1210733" y="1244601"/>
                <a:ext cx="0" cy="4309534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asellaDiTesto 8"/>
              <p:cNvSpPr txBox="1"/>
              <p:nvPr/>
            </p:nvSpPr>
            <p:spPr>
              <a:xfrm>
                <a:off x="821269" y="1289960"/>
                <a:ext cx="457200" cy="28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80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838205" y="4368805"/>
                <a:ext cx="457200" cy="28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20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829733" y="2307423"/>
                <a:ext cx="457200" cy="47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60</a:t>
                </a:r>
              </a:p>
              <a:p>
                <a:pPr algn="ctr"/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821269" y="3372137"/>
                <a:ext cx="457200" cy="28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40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872074" y="5341940"/>
                <a:ext cx="457200" cy="28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0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CasellaDiTesto 21"/>
            <p:cNvSpPr txBox="1"/>
            <p:nvPr/>
          </p:nvSpPr>
          <p:spPr>
            <a:xfrm>
              <a:off x="760167" y="1541305"/>
              <a:ext cx="606382" cy="283297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it-IT" sz="1200" dirty="0" smtClean="0"/>
                <a:t>Risparmio cumulato </a:t>
              </a:r>
            </a:p>
            <a:p>
              <a:pPr algn="ctr"/>
              <a:r>
                <a:rPr lang="it-IT" sz="1200" dirty="0"/>
                <a:t>M</a:t>
              </a:r>
              <a:r>
                <a:rPr lang="it-IT" sz="1200" dirty="0" smtClean="0"/>
                <a:t>ilioni di €/anno</a:t>
              </a:r>
              <a:endParaRPr lang="it-IT" sz="1200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9146328" y="1079177"/>
              <a:ext cx="449873" cy="27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20</a:t>
              </a:r>
              <a:endParaRPr lang="it-IT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9137844" y="5109268"/>
              <a:ext cx="449873" cy="27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0</a:t>
              </a:r>
              <a:endParaRPr lang="it-IT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9162993" y="4126455"/>
              <a:ext cx="449873" cy="27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5</a:t>
              </a:r>
              <a:endParaRPr lang="it-IT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9154656" y="2086208"/>
              <a:ext cx="449873" cy="46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15</a:t>
              </a:r>
            </a:p>
            <a:p>
              <a:pPr algn="ctr"/>
              <a:endParaRPr lang="it-IT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9146328" y="3140005"/>
              <a:ext cx="449873" cy="27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accent3">
                      <a:lumMod val="75000"/>
                    </a:schemeClr>
                  </a:solidFill>
                </a:rPr>
                <a:t>10</a:t>
              </a:r>
              <a:endParaRPr lang="it-IT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9366683" y="1810984"/>
              <a:ext cx="606382" cy="283297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it-IT" sz="1200" dirty="0" smtClean="0"/>
                <a:t>Risparmio annuo</a:t>
              </a:r>
            </a:p>
            <a:p>
              <a:pPr algn="ctr"/>
              <a:r>
                <a:rPr lang="it-IT" sz="1200" dirty="0" smtClean="0"/>
                <a:t>Milioni di €/anno</a:t>
              </a:r>
              <a:endParaRPr lang="it-IT" sz="1200" dirty="0"/>
            </a:p>
          </p:txBody>
        </p:sp>
      </p:grpSp>
      <p:graphicFrame>
        <p:nvGraphicFramePr>
          <p:cNvPr id="36" name="Tabel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57545"/>
              </p:ext>
            </p:extLst>
          </p:nvPr>
        </p:nvGraphicFramePr>
        <p:xfrm>
          <a:off x="22948" y="5217838"/>
          <a:ext cx="8479763" cy="865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616"/>
                <a:gridCol w="1365795"/>
                <a:gridCol w="1435376"/>
                <a:gridCol w="1344933"/>
                <a:gridCol w="1456239"/>
                <a:gridCol w="1374804"/>
              </a:tblGrid>
              <a:tr h="280195"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it-IT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it-IT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it-IT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it-IT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it-IT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403"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€ 12 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€ 15 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€ 19 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€ 10 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€ 18 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472"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€ 12 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€ 27 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€ 46 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€ 56 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€ 73 </a:t>
                      </a: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 anchorCtr="1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432209" y="5524430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Risparmio annuo</a:t>
            </a:r>
            <a:endParaRPr lang="it-IT" sz="11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83224" y="5838232"/>
            <a:ext cx="1698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Risparmio cumulato</a:t>
            </a:r>
            <a:endParaRPr lang="it-IT" sz="1100" dirty="0"/>
          </a:p>
        </p:txBody>
      </p:sp>
      <p:cxnSp>
        <p:nvCxnSpPr>
          <p:cNvPr id="37" name="Connettore 1 36"/>
          <p:cNvCxnSpPr/>
          <p:nvPr/>
        </p:nvCxnSpPr>
        <p:spPr>
          <a:xfrm>
            <a:off x="122156" y="5645710"/>
            <a:ext cx="230923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105733" y="5988610"/>
            <a:ext cx="2309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mbo 38"/>
          <p:cNvSpPr/>
          <p:nvPr/>
        </p:nvSpPr>
        <p:spPr>
          <a:xfrm>
            <a:off x="180786" y="5935833"/>
            <a:ext cx="79280" cy="98289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95536" y="116633"/>
            <a:ext cx="8424939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1600" b="1" dirty="0">
                <a:solidFill>
                  <a:prstClr val="white"/>
                </a:solidFill>
                <a:latin typeface="Arial" charset="0"/>
                <a:cs typeface="Arial" charset="0"/>
              </a:rPr>
              <a:t>MANUTENTORE UNICO</a:t>
            </a:r>
            <a:endParaRPr lang="it-IT" sz="1600" b="1" baseline="30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4" cstate="print"/>
          <a:srcRect l="8091" t="7128" r="8817" b="9980"/>
          <a:stretch>
            <a:fillRect/>
          </a:stretch>
        </p:blipFill>
        <p:spPr>
          <a:xfrm>
            <a:off x="1043608" y="692696"/>
            <a:ext cx="6984776" cy="309634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23" name="Diagramma 22"/>
          <p:cNvGraphicFramePr/>
          <p:nvPr>
            <p:extLst>
              <p:ext uri="{D42A27DB-BD31-4B8C-83A1-F6EECF244321}">
                <p14:modId xmlns:p14="http://schemas.microsoft.com/office/powerpoint/2010/main" val="2408242101"/>
              </p:ext>
            </p:extLst>
          </p:nvPr>
        </p:nvGraphicFramePr>
        <p:xfrm>
          <a:off x="1043608" y="4005064"/>
          <a:ext cx="698477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4" name="Diagramma 23"/>
          <p:cNvGraphicFramePr/>
          <p:nvPr>
            <p:extLst>
              <p:ext uri="{D42A27DB-BD31-4B8C-83A1-F6EECF244321}">
                <p14:modId xmlns:p14="http://schemas.microsoft.com/office/powerpoint/2010/main" val="2787519276"/>
              </p:ext>
            </p:extLst>
          </p:nvPr>
        </p:nvGraphicFramePr>
        <p:xfrm>
          <a:off x="1043608" y="5301208"/>
          <a:ext cx="698477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965866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88032" y="116633"/>
            <a:ext cx="8532443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FEDERALISMO DEMANIALE – Situazione trasferimenti al 31/12/2015</a:t>
            </a:r>
            <a:endParaRPr lang="it-IT" sz="1600" b="1" baseline="30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7524" y="5486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L’accelerazione nel 2015 ha assicurato il passaggio agli Enti Territoriali di circa il 60% dei beni risultati trasferibili. La riapertura dei termini assicurerà il progressivo trasferimento di ulteriori quote del portafoglio statale disponibile.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36" y="2878550"/>
            <a:ext cx="3294112" cy="19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 rot="16200000">
            <a:off x="-35199" y="347551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 smtClean="0"/>
              <a:t>N° Beni </a:t>
            </a:r>
            <a:endParaRPr lang="it-IT" sz="1000" b="1" i="1" dirty="0"/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4695190" y="3840723"/>
            <a:ext cx="1440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b="1" i="1" dirty="0" smtClean="0"/>
              <a:t>N° Beni </a:t>
            </a:r>
            <a:endParaRPr lang="it-IT" sz="600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482486" y="220486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Stato dell’arte</a:t>
            </a: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629390" y="2790407"/>
            <a:ext cx="2405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Trend Trasferimenti 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38665" y="4890646"/>
            <a:ext cx="91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 smtClean="0"/>
              <a:t>Valore beni trasferiti</a:t>
            </a:r>
            <a:endParaRPr lang="it-IT" sz="800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018990" y="4992954"/>
            <a:ext cx="81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 smtClean="0"/>
              <a:t>318,5 mln €</a:t>
            </a:r>
            <a:endParaRPr lang="it-IT" sz="800" b="1" i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171118" y="4993560"/>
            <a:ext cx="741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 smtClean="0"/>
              <a:t>568,1 </a:t>
            </a:r>
            <a:r>
              <a:rPr lang="it-IT" sz="800" b="1" i="1" dirty="0"/>
              <a:t>mln €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90407"/>
            <a:ext cx="3147686" cy="212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6018990" y="5380060"/>
            <a:ext cx="17683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 smtClean="0"/>
              <a:t>Valore totale 886,6 mln €</a:t>
            </a:r>
            <a:endParaRPr lang="it-IT" sz="800" b="1" i="1" dirty="0"/>
          </a:p>
        </p:txBody>
      </p:sp>
      <p:sp>
        <p:nvSpPr>
          <p:cNvPr id="10" name="Arco 9"/>
          <p:cNvSpPr/>
          <p:nvPr/>
        </p:nvSpPr>
        <p:spPr>
          <a:xfrm rot="5819429">
            <a:off x="2600988" y="951206"/>
            <a:ext cx="2138513" cy="3295936"/>
          </a:xfrm>
          <a:prstGeom prst="arc">
            <a:avLst>
              <a:gd name="adj1" fmla="val 16158200"/>
              <a:gd name="adj2" fmla="val 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rco 19"/>
          <p:cNvSpPr/>
          <p:nvPr/>
        </p:nvSpPr>
        <p:spPr>
          <a:xfrm rot="5175760" flipH="1">
            <a:off x="3576372" y="3874997"/>
            <a:ext cx="779497" cy="2342813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1122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95537" y="116633"/>
            <a:ext cx="8424938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FEDERALISMO CULTURALE – SITUAZIONE TRASFERIMENTI</a:t>
            </a:r>
            <a:endParaRPr lang="it-IT" sz="1600" b="1" baseline="30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2192654" y="685954"/>
            <a:ext cx="2735581" cy="669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2371741" y="934362"/>
            <a:ext cx="2371438" cy="310240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392" tIns="45696" rIns="91392" bIns="45696" rtlCol="0" anchor="ctr" anchorCtr="0">
            <a:noAutofit/>
          </a:bodyPr>
          <a:lstStyle/>
          <a:p>
            <a:pPr algn="ctr"/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fino al 31/12/2015</a:t>
            </a:r>
            <a:endParaRPr lang="it-IT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39374"/>
              </p:ext>
            </p:extLst>
          </p:nvPr>
        </p:nvGraphicFramePr>
        <p:xfrm>
          <a:off x="2377413" y="2022851"/>
          <a:ext cx="864000" cy="3802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00"/>
              </a:tblGrid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714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714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714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714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2377413" y="1304815"/>
            <a:ext cx="922365" cy="3077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n. beni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594964" y="1304815"/>
            <a:ext cx="1160307" cy="3077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Valore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742184" y="5930858"/>
            <a:ext cx="1404000" cy="306413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92" tIns="45696" rIns="91392" bIns="45696" rtlCol="0" anchor="ctr">
            <a:noAutofit/>
          </a:bodyPr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TOTALE</a:t>
            </a: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70246"/>
              </p:ext>
            </p:extLst>
          </p:nvPr>
        </p:nvGraphicFramePr>
        <p:xfrm>
          <a:off x="2406319" y="5956259"/>
          <a:ext cx="857897" cy="33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97"/>
              </a:tblGrid>
              <a:tr h="33205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it-IT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191" marR="78191" marT="41468" marB="41468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41311"/>
              </p:ext>
            </p:extLst>
          </p:nvPr>
        </p:nvGraphicFramePr>
        <p:xfrm>
          <a:off x="3634125" y="5979370"/>
          <a:ext cx="1242675" cy="31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2675"/>
              </a:tblGrid>
              <a:tr h="31938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367,2 </a:t>
                      </a:r>
                      <a:r>
                        <a:rPr lang="it-IT" sz="12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mln</a:t>
                      </a:r>
                      <a:r>
                        <a:rPr lang="it-IT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€ </a:t>
                      </a:r>
                      <a:r>
                        <a:rPr lang="it-IT" sz="1200" b="1" baseline="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it-IT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191" marR="78191" marT="41468" marB="41468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Rettangolo arrotondato 23"/>
          <p:cNvSpPr/>
          <p:nvPr/>
        </p:nvSpPr>
        <p:spPr>
          <a:xfrm>
            <a:off x="762679" y="2075758"/>
            <a:ext cx="140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CALABRIA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745752" y="2423783"/>
            <a:ext cx="140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CAMPANIA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737287" y="2779380"/>
            <a:ext cx="140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EMILIA ROMAGNA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737275" y="3471127"/>
            <a:ext cx="140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LOMBARDIA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737269" y="3810645"/>
            <a:ext cx="140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MARCHE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737263" y="4156101"/>
            <a:ext cx="140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PIEMONTE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737257" y="3131627"/>
            <a:ext cx="140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LIGURIA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737269" y="4503305"/>
            <a:ext cx="1404000" cy="2383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PUGLIA e BASILICATA</a:t>
            </a:r>
            <a:endParaRPr lang="it-IT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737263" y="4852083"/>
            <a:ext cx="140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TOSCANA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728790" y="5200068"/>
            <a:ext cx="1404000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UMBRIA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737257" y="5562452"/>
            <a:ext cx="1404000" cy="21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VENETO</a:t>
            </a:r>
            <a:endParaRPr lang="it-IT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Tabel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22878"/>
              </p:ext>
            </p:extLst>
          </p:nvPr>
        </p:nvGraphicFramePr>
        <p:xfrm>
          <a:off x="3630434" y="2035216"/>
          <a:ext cx="1112745" cy="3802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745"/>
              </a:tblGrid>
              <a:tr h="337143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4,8 </a:t>
                      </a:r>
                      <a:r>
                        <a:rPr lang="it-IT" sz="12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mln</a:t>
                      </a:r>
                      <a:endParaRPr lang="it-IT" sz="12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191" marR="78191" marT="41468" marB="41468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69,6 </a:t>
                      </a:r>
                      <a:r>
                        <a:rPr lang="it-IT" sz="1200" b="1" kern="1200" baseline="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51,6 </a:t>
                      </a:r>
                      <a:r>
                        <a:rPr lang="it-IT" sz="1200" b="1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54,9 </a:t>
                      </a:r>
                      <a:r>
                        <a:rPr lang="it-IT" sz="1200" b="1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39,5 </a:t>
                      </a:r>
                      <a:r>
                        <a:rPr lang="it-IT" sz="1200" b="1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714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0,225 </a:t>
                      </a:r>
                      <a:r>
                        <a:rPr lang="it-IT" sz="1200" b="1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714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29,9 </a:t>
                      </a:r>
                      <a:r>
                        <a:rPr lang="it-IT" sz="1200" b="1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714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11,7 </a:t>
                      </a:r>
                      <a:r>
                        <a:rPr lang="it-IT" sz="1200" b="1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714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78,7 </a:t>
                      </a:r>
                      <a:r>
                        <a:rPr lang="it-IT" sz="1200" b="1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 </a:t>
                      </a:r>
                      <a:r>
                        <a:rPr lang="it-IT" sz="1200" b="1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43">
                <a:tc>
                  <a:txBody>
                    <a:bodyPr/>
                    <a:lstStyle/>
                    <a:p>
                      <a:pPr marL="0" algn="ctr" defTabSz="1041952" rtl="0" eaLnBrk="1" latinLnBrk="0" hangingPunct="1"/>
                      <a:r>
                        <a:rPr lang="it-IT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22,7</a:t>
                      </a:r>
                      <a:r>
                        <a:rPr lang="it-IT" sz="12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it-IT" sz="1200" b="1" kern="1200" baseline="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endParaRPr lang="it-IT" sz="12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191" marR="78191" marT="41468" marB="41468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6" name="Gruppo 35"/>
          <p:cNvGrpSpPr/>
          <p:nvPr/>
        </p:nvGrpSpPr>
        <p:grpSpPr>
          <a:xfrm>
            <a:off x="4826979" y="1546860"/>
            <a:ext cx="4116996" cy="4754840"/>
            <a:chOff x="5027004" y="1546860"/>
            <a:chExt cx="4116996" cy="4754840"/>
          </a:xfrm>
        </p:grpSpPr>
        <p:grpSp>
          <p:nvGrpSpPr>
            <p:cNvPr id="37" name="Gruppo 36"/>
            <p:cNvGrpSpPr/>
            <p:nvPr/>
          </p:nvGrpSpPr>
          <p:grpSpPr>
            <a:xfrm>
              <a:off x="5027004" y="1546860"/>
              <a:ext cx="4116996" cy="4754840"/>
              <a:chOff x="5027004" y="1546860"/>
              <a:chExt cx="4116996" cy="4754840"/>
            </a:xfrm>
          </p:grpSpPr>
          <p:pic>
            <p:nvPicPr>
              <p:cNvPr id="39" name="Immagine 38" descr="italia1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27004" y="1546860"/>
                <a:ext cx="4116996" cy="4754840"/>
              </a:xfrm>
              <a:prstGeom prst="rect">
                <a:avLst/>
              </a:prstGeom>
            </p:spPr>
          </p:pic>
          <p:sp>
            <p:nvSpPr>
              <p:cNvPr id="40" name="CasellaDiTesto 39"/>
              <p:cNvSpPr txBox="1"/>
              <p:nvPr/>
            </p:nvSpPr>
            <p:spPr>
              <a:xfrm>
                <a:off x="5999073" y="2118360"/>
                <a:ext cx="5213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11</a:t>
                </a:r>
                <a:endParaRPr lang="it-IT" sz="1200" b="1" dirty="0"/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6456517" y="2613131"/>
                <a:ext cx="285903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7</a:t>
                </a:r>
                <a:endParaRPr lang="it-IT" sz="1200" b="1" dirty="0"/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6456517" y="3055820"/>
                <a:ext cx="285903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7</a:t>
                </a:r>
                <a:endParaRPr lang="it-IT" sz="1200" b="1" dirty="0"/>
              </a:p>
            </p:txBody>
          </p:sp>
          <p:sp>
            <p:nvSpPr>
              <p:cNvPr id="43" name="CasellaDiTesto 42"/>
              <p:cNvSpPr txBox="1"/>
              <p:nvPr/>
            </p:nvSpPr>
            <p:spPr>
              <a:xfrm>
                <a:off x="6856780" y="3292343"/>
                <a:ext cx="285903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1</a:t>
                </a:r>
                <a:endParaRPr lang="it-IT" sz="1200" b="1" dirty="0"/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7142683" y="3172005"/>
                <a:ext cx="285903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2</a:t>
                </a:r>
                <a:endParaRPr lang="it-IT" sz="1200" b="1" dirty="0"/>
              </a:p>
            </p:txBody>
          </p:sp>
          <p:sp>
            <p:nvSpPr>
              <p:cNvPr id="45" name="CasellaDiTesto 44"/>
              <p:cNvSpPr txBox="1"/>
              <p:nvPr/>
            </p:nvSpPr>
            <p:spPr>
              <a:xfrm>
                <a:off x="7657307" y="4186542"/>
                <a:ext cx="285903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4</a:t>
                </a:r>
                <a:endParaRPr lang="it-IT" sz="1200" b="1" dirty="0"/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8286293" y="4130654"/>
                <a:ext cx="285903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6</a:t>
                </a:r>
                <a:endParaRPr lang="it-IT" sz="1200" b="1" dirty="0"/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>
                <a:off x="5427268" y="2389582"/>
                <a:ext cx="285903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6</a:t>
                </a:r>
                <a:endParaRPr lang="it-IT" sz="1200" b="1" dirty="0"/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5697930" y="2628900"/>
                <a:ext cx="563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12</a:t>
                </a:r>
                <a:endParaRPr lang="it-IT" sz="1200" b="1" dirty="0"/>
              </a:p>
            </p:txBody>
          </p:sp>
          <p:sp>
            <p:nvSpPr>
              <p:cNvPr id="49" name="CasellaDiTesto 48"/>
              <p:cNvSpPr txBox="1"/>
              <p:nvPr/>
            </p:nvSpPr>
            <p:spPr>
              <a:xfrm>
                <a:off x="6685239" y="2221920"/>
                <a:ext cx="285903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8</a:t>
                </a:r>
                <a:endParaRPr lang="it-IT" sz="1200" b="1" dirty="0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8286293" y="4913078"/>
                <a:ext cx="285903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2</a:t>
                </a:r>
                <a:endParaRPr lang="it-IT" sz="1200" b="1" dirty="0"/>
              </a:p>
            </p:txBody>
          </p:sp>
        </p:grpSp>
        <p:sp>
          <p:nvSpPr>
            <p:cNvPr id="38" name="CasellaDiTesto 37"/>
            <p:cNvSpPr txBox="1"/>
            <p:nvPr/>
          </p:nvSpPr>
          <p:spPr>
            <a:xfrm>
              <a:off x="8068360" y="4343903"/>
              <a:ext cx="285903" cy="21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1</a:t>
              </a:r>
              <a:endParaRPr lang="it-IT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787414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66640" y="6554165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1520" y="116633"/>
            <a:ext cx="8568952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PROGETTI DI SVILUPPO IMMOBILIARE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692696"/>
            <a:ext cx="856895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599"/>
              </a:lnSpc>
              <a:buFont typeface="Arial" pitchFamily="34" charset="0"/>
              <a:buChar char="•"/>
            </a:pPr>
            <a:r>
              <a:rPr lang="it-IT" altLang="it-IT" sz="1200" b="1" dirty="0" smtClean="0"/>
              <a:t>FARI</a:t>
            </a:r>
            <a:r>
              <a:rPr lang="it-IT" altLang="it-IT" sz="1200" dirty="0" smtClean="0"/>
              <a:t>: il progetto riguarda una rete di beni </a:t>
            </a:r>
            <a:r>
              <a:rPr lang="it-IT" altLang="it-IT" sz="1200" dirty="0"/>
              <a:t>di proprietà dello </a:t>
            </a:r>
            <a:r>
              <a:rPr lang="it-IT" altLang="it-IT" sz="1200" dirty="0" smtClean="0"/>
              <a:t>Stato, gestiti dall’Agenzia e dal </a:t>
            </a:r>
            <a:r>
              <a:rPr lang="it-IT" altLang="it-IT" sz="1200" dirty="0"/>
              <a:t>Ministero della </a:t>
            </a:r>
            <a:r>
              <a:rPr lang="it-IT" altLang="it-IT" sz="1200" dirty="0" smtClean="0"/>
              <a:t>Difesa, da valorizzare a fini turistici, ristorativi, ricreativi, culturali e sociali. </a:t>
            </a:r>
          </a:p>
          <a:p>
            <a:pPr marL="171450" indent="-171450" algn="just">
              <a:lnSpc>
                <a:spcPts val="1599"/>
              </a:lnSpc>
              <a:buFont typeface="Arial" pitchFamily="34" charset="0"/>
              <a:buChar char="•"/>
            </a:pPr>
            <a:r>
              <a:rPr lang="it-IT" altLang="it-IT" sz="1200" b="1" dirty="0" smtClean="0"/>
              <a:t>FONDI IMMOBILIARI</a:t>
            </a:r>
            <a:r>
              <a:rPr lang="it-IT" altLang="it-IT" sz="1200" dirty="0" smtClean="0"/>
              <a:t>: l’Agenzia promuove le attività di analisi e studio per l’avvio di iniziative di valorizzazione, trasformazione, gestione e alienazione del patrimonio immobiliare pubblico ai sensi degli artt. 33 e 33-bis D.L. n. 98/2011.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84683"/>
              </p:ext>
            </p:extLst>
          </p:nvPr>
        </p:nvGraphicFramePr>
        <p:xfrm>
          <a:off x="323528" y="1556793"/>
          <a:ext cx="849695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5"/>
                <a:gridCol w="4248475"/>
              </a:tblGrid>
              <a:tr h="365744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  <a:endParaRPr lang="it-IT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49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altLang="it-IT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Fari</a:t>
                      </a:r>
                      <a:endParaRPr lang="it-IT" altLang="it-IT" sz="1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altLang="it-IT" sz="1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Portafoglio: 11 Fari (</a:t>
                      </a:r>
                      <a:r>
                        <a:rPr lang="it-IT" sz="1000" b="0" dirty="0" smtClean="0">
                          <a:latin typeface="Arial" pitchFamily="34" charset="0"/>
                          <a:cs typeface="Arial" pitchFamily="34" charset="0"/>
                        </a:rPr>
                        <a:t>4 in Sicilia, 2 in Campania, 1 in Puglia e 1 in Calabria,</a:t>
                      </a:r>
                      <a:r>
                        <a:rPr lang="it-IT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altLang="it-IT" sz="1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000" b="0" dirty="0" smtClean="0">
                          <a:latin typeface="Arial" pitchFamily="34" charset="0"/>
                          <a:cs typeface="Arial" pitchFamily="34" charset="0"/>
                        </a:rPr>
                        <a:t>3 in Toscana). Attività: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it-IT" sz="1000" b="1" dirty="0" smtClean="0">
                          <a:latin typeface="Arial" pitchFamily="34" charset="0"/>
                          <a:cs typeface="Arial" pitchFamily="34" charset="0"/>
                        </a:rPr>
                        <a:t>Consultazione</a:t>
                      </a:r>
                      <a:r>
                        <a:rPr lang="it-IT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pubblica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it-IT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Gara </a:t>
                      </a:r>
                      <a:r>
                        <a:rPr lang="it-IT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(39 offerte pervenute – In fase di valutazione/aggiudicazione entro aprile 2016</a:t>
                      </a:r>
                      <a:endParaRPr lang="it-IT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altLang="it-IT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Fondi Immobiliari</a:t>
                      </a:r>
                    </a:p>
                    <a:p>
                      <a:pPr marL="0" lvl="1" algn="just">
                        <a:lnSpc>
                          <a:spcPct val="100000"/>
                        </a:lnSpc>
                        <a:buSzPct val="170000"/>
                        <a:buFontTx/>
                        <a:buNone/>
                        <a:defRPr/>
                      </a:pPr>
                      <a:r>
                        <a:rPr lang="it-IT" altLang="it-IT" sz="1000" kern="800" spc="0" baseline="0" dirty="0" smtClean="0">
                          <a:latin typeface="Arial" pitchFamily="34" charset="0"/>
                          <a:cs typeface="Arial" pitchFamily="34" charset="0"/>
                        </a:rPr>
                        <a:t>Portafogli di beni a reddito e a sviluppo, per recupero e rigenerazione,  mediante operazioni di finanza immobiliare con il coinvolgimento della SGR statale.</a:t>
                      </a:r>
                    </a:p>
                    <a:p>
                      <a:pPr marL="0" lvl="1" algn="just">
                        <a:lnSpc>
                          <a:spcPct val="100000"/>
                        </a:lnSpc>
                        <a:buSzPct val="170000"/>
                        <a:buFontTx/>
                        <a:buNone/>
                        <a:defRPr/>
                      </a:pPr>
                      <a:endParaRPr lang="it-IT" sz="1000" b="1" kern="800" spc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lvl="1" algn="ctr">
                        <a:lnSpc>
                          <a:spcPct val="100000"/>
                        </a:lnSpc>
                        <a:buSzPct val="170000"/>
                        <a:buFontTx/>
                        <a:buNone/>
                        <a:defRPr/>
                      </a:pPr>
                      <a:r>
                        <a:rPr lang="it-IT" sz="1000" b="1" kern="800" spc="0" baseline="0" dirty="0" smtClean="0">
                          <a:latin typeface="Arial" pitchFamily="34" charset="0"/>
                          <a:cs typeface="Arial" pitchFamily="34" charset="0"/>
                        </a:rPr>
                        <a:t>Operazioni in corso:</a:t>
                      </a:r>
                      <a:endParaRPr lang="it-IT" sz="1000" b="1" kern="800" spc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57476">
                <a:tc>
                  <a:txBody>
                    <a:bodyPr/>
                    <a:lstStyle/>
                    <a:p>
                      <a:pPr marL="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000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80975" algn="just">
                        <a:buFont typeface="Arial" pitchFamily="34" charset="0"/>
                        <a:buChar char="•"/>
                      </a:pPr>
                      <a:r>
                        <a:rPr lang="it-IT" sz="1000" b="1" dirty="0" smtClean="0">
                          <a:latin typeface="Arial" pitchFamily="34" charset="0"/>
                          <a:cs typeface="Arial" pitchFamily="34" charset="0"/>
                        </a:rPr>
                        <a:t>Fondo di edilizia scolastica Comune di Bologna </a:t>
                      </a:r>
                      <a:r>
                        <a:rPr lang="it-IT" sz="1000" b="0" dirty="0" smtClean="0">
                          <a:latin typeface="Arial" pitchFamily="34" charset="0"/>
                          <a:cs typeface="Arial" pitchFamily="34" charset="0"/>
                        </a:rPr>
                        <a:t>– prossima pubblicazione del bando per la selezione della SGR che costituirà il Fondo Obiettivo;</a:t>
                      </a:r>
                    </a:p>
                    <a:p>
                      <a:pPr marL="266700" indent="-180975" algn="just">
                        <a:buFont typeface="Arial" pitchFamily="34" charset="0"/>
                        <a:buChar char="•"/>
                      </a:pPr>
                      <a:r>
                        <a:rPr lang="it-IT" sz="1000" b="1" dirty="0" smtClean="0">
                          <a:latin typeface="Arial" pitchFamily="34" charset="0"/>
                          <a:cs typeface="Arial" pitchFamily="34" charset="0"/>
                        </a:rPr>
                        <a:t>Fondo di edilizia scolastica MIUR, ANCI e 15 Comuni </a:t>
                      </a:r>
                      <a:r>
                        <a:rPr lang="it-IT" sz="1000" b="0" dirty="0" smtClean="0">
                          <a:latin typeface="Arial" pitchFamily="34" charset="0"/>
                          <a:cs typeface="Arial" pitchFamily="34" charset="0"/>
                        </a:rPr>
                        <a:t>– individuazione della SGR promotrice e avvio delle analisi preliminari;</a:t>
                      </a:r>
                    </a:p>
                    <a:p>
                      <a:pPr marL="266700" indent="-180975" algn="just">
                        <a:buFont typeface="Arial" pitchFamily="34" charset="0"/>
                        <a:buChar char="•"/>
                      </a:pPr>
                      <a:r>
                        <a:rPr lang="it-IT" sz="1000" b="1" dirty="0" smtClean="0">
                          <a:latin typeface="Arial" pitchFamily="34" charset="0"/>
                          <a:cs typeface="Arial" pitchFamily="34" charset="0"/>
                        </a:rPr>
                        <a:t>Attuazione </a:t>
                      </a:r>
                      <a:r>
                        <a:rPr lang="it-IT" sz="1000" b="1" dirty="0" err="1" smtClean="0">
                          <a:latin typeface="Arial" pitchFamily="34" charset="0"/>
                          <a:cs typeface="Arial" pitchFamily="34" charset="0"/>
                        </a:rPr>
                        <a:t>PUVaT</a:t>
                      </a:r>
                      <a:r>
                        <a:rPr lang="it-IT" sz="1000" b="1" dirty="0" smtClean="0">
                          <a:latin typeface="Arial" pitchFamily="34" charset="0"/>
                          <a:cs typeface="Arial" pitchFamily="34" charset="0"/>
                        </a:rPr>
                        <a:t> Comune di Bologna </a:t>
                      </a:r>
                      <a:r>
                        <a:rPr lang="it-IT" sz="1000" b="0" dirty="0" smtClean="0">
                          <a:latin typeface="Arial" pitchFamily="34" charset="0"/>
                          <a:cs typeface="Arial" pitchFamily="34" charset="0"/>
                        </a:rPr>
                        <a:t>–  in corso di definizione attività propedeutiche agli apporti nei Fondi INVIMIT</a:t>
                      </a:r>
                    </a:p>
                    <a:p>
                      <a:pPr marL="266700" indent="-180975" algn="just">
                        <a:buFont typeface="Arial" pitchFamily="34" charset="0"/>
                        <a:buChar char="•"/>
                      </a:pPr>
                      <a:r>
                        <a:rPr lang="it-IT" sz="1000" b="1" dirty="0" smtClean="0">
                          <a:latin typeface="Arial" pitchFamily="34" charset="0"/>
                          <a:cs typeface="Arial" pitchFamily="34" charset="0"/>
                        </a:rPr>
                        <a:t>Fondo</a:t>
                      </a:r>
                      <a:r>
                        <a:rPr lang="it-IT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Regione Lazio </a:t>
                      </a:r>
                      <a:r>
                        <a:rPr lang="it-IT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– conferimento di immobili di proprietà della Regione Lazio ad un fondo diretto gestito da </a:t>
                      </a:r>
                      <a:r>
                        <a:rPr lang="it-IT" sz="1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Invimit</a:t>
                      </a:r>
                      <a:r>
                        <a:rPr lang="it-IT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266700" indent="-180975" algn="just">
                        <a:buFont typeface="Arial" pitchFamily="34" charset="0"/>
                        <a:buChar char="•"/>
                      </a:pPr>
                      <a:r>
                        <a:rPr lang="it-IT" sz="1000" b="1" dirty="0" smtClean="0">
                          <a:latin typeface="Arial" pitchFamily="34" charset="0"/>
                          <a:cs typeface="Arial" pitchFamily="34" charset="0"/>
                        </a:rPr>
                        <a:t>Chiusura Proposta Immobili 2015 </a:t>
                      </a:r>
                      <a:r>
                        <a:rPr lang="it-IT" sz="1000" b="0" dirty="0" smtClean="0">
                          <a:latin typeface="Arial" pitchFamily="34" charset="0"/>
                          <a:cs typeface="Arial" pitchFamily="34" charset="0"/>
                        </a:rPr>
                        <a:t>– INVIMIT SGR – attivazione procedure per verifica documentale preordinata ad una </a:t>
                      </a:r>
                      <a:r>
                        <a:rPr lang="it-IT" sz="1000" b="0" i="1" dirty="0" smtClean="0">
                          <a:latin typeface="Arial" pitchFamily="34" charset="0"/>
                          <a:cs typeface="Arial" pitchFamily="34" charset="0"/>
                        </a:rPr>
                        <a:t>due </a:t>
                      </a:r>
                      <a:r>
                        <a:rPr lang="it-IT" sz="1000" b="0" i="1" dirty="0" err="1" smtClean="0">
                          <a:latin typeface="Arial" pitchFamily="34" charset="0"/>
                          <a:cs typeface="Arial" pitchFamily="34" charset="0"/>
                        </a:rPr>
                        <a:t>diligence</a:t>
                      </a:r>
                      <a:r>
                        <a:rPr lang="it-IT" sz="1000" b="0" i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000" b="0" dirty="0" smtClean="0">
                          <a:latin typeface="Arial" pitchFamily="34" charset="0"/>
                          <a:cs typeface="Arial" pitchFamily="34" charset="0"/>
                        </a:rPr>
                        <a:t>completa;</a:t>
                      </a:r>
                    </a:p>
                    <a:p>
                      <a:pPr marL="266700" indent="-180975" algn="just">
                        <a:buFont typeface="Arial" pitchFamily="34" charset="0"/>
                        <a:buChar char="•"/>
                      </a:pPr>
                      <a:r>
                        <a:rPr lang="it-IT" sz="1000" b="1" dirty="0" smtClean="0">
                          <a:latin typeface="Arial" pitchFamily="34" charset="0"/>
                          <a:cs typeface="Arial" pitchFamily="34" charset="0"/>
                        </a:rPr>
                        <a:t>Fondo Regione Lombardia </a:t>
                      </a:r>
                      <a:r>
                        <a:rPr lang="it-IT" sz="1000" b="0" dirty="0" smtClean="0">
                          <a:latin typeface="Arial" pitchFamily="34" charset="0"/>
                          <a:cs typeface="Arial" pitchFamily="34" charset="0"/>
                        </a:rPr>
                        <a:t>– in corso di sottoscrizione Accordo, finalizzato alla strutturazione di un’operazione di finanza immobiliare per la valorizzazione del patrimonio regionale e di ambito regionale;</a:t>
                      </a:r>
                    </a:p>
                    <a:p>
                      <a:pPr marL="266700" indent="-180975" algn="just">
                        <a:buFont typeface="Arial" pitchFamily="34" charset="0"/>
                        <a:buChar char="•"/>
                      </a:pPr>
                      <a:r>
                        <a:rPr lang="it-IT" sz="1000" b="0" dirty="0" smtClean="0">
                          <a:latin typeface="Arial" pitchFamily="34" charset="0"/>
                          <a:cs typeface="Arial" pitchFamily="34" charset="0"/>
                        </a:rPr>
                        <a:t>Supporto tecnico-specialistico per la strutturazione di operazioni immobiliari di ambito regionale (es. </a:t>
                      </a:r>
                      <a:r>
                        <a:rPr lang="it-IT" sz="1000" b="1" dirty="0" smtClean="0">
                          <a:latin typeface="Arial" pitchFamily="34" charset="0"/>
                          <a:cs typeface="Arial" pitchFamily="34" charset="0"/>
                        </a:rPr>
                        <a:t>Fondo immobiliare Regione Abruzzo, Regione Emilia Romagna, Regione Piemonte</a:t>
                      </a:r>
                      <a:r>
                        <a:rPr lang="it-IT" sz="1000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</a:p>
                    <a:p>
                      <a:endParaRPr lang="it-IT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5118"/>
          <a:stretch/>
        </p:blipFill>
        <p:spPr bwMode="auto">
          <a:xfrm>
            <a:off x="345057" y="2968073"/>
            <a:ext cx="4190942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298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1520" y="116633"/>
            <a:ext cx="8568952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IL PERSONALE DELL’AGENZIA E LA SUA DISTRIBUZIONE SUL TERRITORIO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4868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/>
              <a:t>Organico al 31/12/2015 = 1.033</a:t>
            </a:r>
            <a:r>
              <a:rPr lang="it-IT" sz="1600" dirty="0" smtClean="0"/>
              <a:t> </a:t>
            </a:r>
            <a:r>
              <a:rPr lang="it-IT" sz="1600" i="1" dirty="0" smtClean="0"/>
              <a:t>(CCNL di diritto privato stipulato dall’Agenzia con le OO.SS.)</a:t>
            </a:r>
            <a:endParaRPr lang="it-IT" sz="2000" i="1" dirty="0" smtClean="0"/>
          </a:p>
          <a:p>
            <a:pPr algn="just"/>
            <a:r>
              <a:rPr lang="it-IT" sz="1600" b="1" dirty="0" smtClean="0"/>
              <a:t>di cui 47 Dirigenti</a:t>
            </a:r>
            <a:r>
              <a:rPr lang="it-IT" sz="1600" b="1" i="1" dirty="0" smtClean="0"/>
              <a:t> </a:t>
            </a:r>
            <a:r>
              <a:rPr lang="it-IT" sz="1600" i="1" dirty="0" smtClean="0"/>
              <a:t>(adesione al CCNL delle aziende industriali)</a:t>
            </a:r>
            <a:endParaRPr lang="it-IT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1154"/>
            <a:ext cx="419951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59" y="1150315"/>
            <a:ext cx="419951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1217548"/>
            <a:ext cx="101021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100" b="1" u="sng" dirty="0" smtClean="0"/>
              <a:t>SCOLARITÀ</a:t>
            </a:r>
            <a:endParaRPr lang="it-IT" sz="1100" b="1" u="sng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20959" y="1217004"/>
            <a:ext cx="67197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100" b="1" u="sng" dirty="0" smtClean="0"/>
              <a:t>SESSO</a:t>
            </a:r>
            <a:endParaRPr lang="it-IT" sz="1100" b="1" u="sng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4918"/>
            <a:ext cx="420097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251520" y="3623731"/>
            <a:ext cx="50206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100" b="1" u="sng" dirty="0" smtClean="0"/>
              <a:t>ETA’</a:t>
            </a:r>
            <a:endParaRPr lang="it-IT" sz="1100" b="1" u="sng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40796"/>
            <a:ext cx="354092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4620959" y="3623731"/>
            <a:ext cx="236795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100" b="1" u="sng" dirty="0" smtClean="0"/>
              <a:t>DISTRIBUZIONE TERRITORIALE</a:t>
            </a:r>
            <a:endParaRPr lang="it-IT" sz="1100" b="1" u="sng" dirty="0"/>
          </a:p>
        </p:txBody>
      </p:sp>
    </p:spTree>
    <p:extLst>
      <p:ext uri="{BB962C8B-B14F-4D97-AF65-F5344CB8AC3E}">
        <p14:creationId xmlns:p14="http://schemas.microsoft.com/office/powerpoint/2010/main" val="12351537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ttangolo arrotondato 111"/>
          <p:cNvSpPr/>
          <p:nvPr/>
        </p:nvSpPr>
        <p:spPr>
          <a:xfrm>
            <a:off x="6228184" y="5301208"/>
            <a:ext cx="2004467" cy="936103"/>
          </a:xfrm>
          <a:prstGeom prst="roundRect">
            <a:avLst>
              <a:gd name="adj" fmla="val 7143"/>
            </a:avLst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73" name="Rettangolo arrotondato 72"/>
          <p:cNvSpPr/>
          <p:nvPr/>
        </p:nvSpPr>
        <p:spPr>
          <a:xfrm>
            <a:off x="3203848" y="5301208"/>
            <a:ext cx="2232250" cy="936103"/>
          </a:xfrm>
          <a:prstGeom prst="roundRect">
            <a:avLst>
              <a:gd name="adj" fmla="val 7143"/>
            </a:avLst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47" name="Rettangolo arrotondato 46"/>
          <p:cNvSpPr/>
          <p:nvPr/>
        </p:nvSpPr>
        <p:spPr>
          <a:xfrm>
            <a:off x="3203846" y="548680"/>
            <a:ext cx="2232250" cy="4464495"/>
          </a:xfrm>
          <a:prstGeom prst="roundRect">
            <a:avLst>
              <a:gd name="adj" fmla="val 7143"/>
            </a:avLst>
          </a:prstGeom>
          <a:solidFill>
            <a:schemeClr val="bg2">
              <a:lumMod val="25000"/>
              <a:alpha val="19000"/>
            </a:schemeClr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6228184" y="548678"/>
            <a:ext cx="2004467" cy="4464497"/>
            <a:chOff x="6300192" y="548678"/>
            <a:chExt cx="1584176" cy="4464497"/>
          </a:xfrm>
        </p:grpSpPr>
        <p:sp>
          <p:nvSpPr>
            <p:cNvPr id="48" name="Rettangolo arrotondato 47"/>
            <p:cNvSpPr/>
            <p:nvPr/>
          </p:nvSpPr>
          <p:spPr>
            <a:xfrm>
              <a:off x="6300192" y="548680"/>
              <a:ext cx="1584176" cy="4464495"/>
            </a:xfrm>
            <a:prstGeom prst="roundRect">
              <a:avLst>
                <a:gd name="adj" fmla="val 7143"/>
              </a:avLst>
            </a:prstGeom>
            <a:solidFill>
              <a:schemeClr val="bg2">
                <a:lumMod val="25000"/>
                <a:alpha val="21000"/>
              </a:schemeClr>
            </a:solidFill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6516216" y="548678"/>
              <a:ext cx="1224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/>
                <a:t>Valore al 31/12/2015</a:t>
              </a:r>
              <a:endParaRPr lang="it-IT" sz="1100" b="1" dirty="0"/>
            </a:p>
          </p:txBody>
        </p:sp>
        <p:cxnSp>
          <p:nvCxnSpPr>
            <p:cNvPr id="67" name="Connettore 1 66"/>
            <p:cNvCxnSpPr/>
            <p:nvPr/>
          </p:nvCxnSpPr>
          <p:spPr>
            <a:xfrm>
              <a:off x="6363816" y="4581128"/>
              <a:ext cx="125564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o 2"/>
            <p:cNvGrpSpPr/>
            <p:nvPr/>
          </p:nvGrpSpPr>
          <p:grpSpPr>
            <a:xfrm>
              <a:off x="7100664" y="1052736"/>
              <a:ext cx="679176" cy="3846621"/>
              <a:chOff x="5868144" y="1052736"/>
              <a:chExt cx="679176" cy="3846621"/>
            </a:xfrm>
          </p:grpSpPr>
          <p:sp>
            <p:nvSpPr>
              <p:cNvPr id="53" name="CasellaDiTesto 52"/>
              <p:cNvSpPr txBox="1"/>
              <p:nvPr/>
            </p:nvSpPr>
            <p:spPr>
              <a:xfrm>
                <a:off x="5979640" y="1052736"/>
                <a:ext cx="567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700" b="1" dirty="0" smtClean="0"/>
                  <a:t>Valore </a:t>
                </a:r>
              </a:p>
              <a:p>
                <a:pPr algn="ctr"/>
                <a:r>
                  <a:rPr lang="it-IT" sz="700" b="1" dirty="0" smtClean="0"/>
                  <a:t>[MLD €]</a:t>
                </a:r>
                <a:endParaRPr lang="it-IT" sz="700" b="1" dirty="0"/>
              </a:p>
            </p:txBody>
          </p:sp>
          <p:sp>
            <p:nvSpPr>
              <p:cNvPr id="61" name="CasellaDiTesto 60"/>
              <p:cNvSpPr txBox="1"/>
              <p:nvPr/>
            </p:nvSpPr>
            <p:spPr>
              <a:xfrm>
                <a:off x="5868144" y="1454587"/>
                <a:ext cx="6075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1000" b="1" dirty="0" smtClean="0"/>
                  <a:t>2,615</a:t>
                </a:r>
                <a:endParaRPr lang="it-IT" sz="1000" b="1" dirty="0"/>
              </a:p>
            </p:txBody>
          </p:sp>
          <p:sp>
            <p:nvSpPr>
              <p:cNvPr id="62" name="CasellaDiTesto 61"/>
              <p:cNvSpPr txBox="1"/>
              <p:nvPr/>
            </p:nvSpPr>
            <p:spPr>
              <a:xfrm>
                <a:off x="5928900" y="2923347"/>
                <a:ext cx="567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1000" b="1" dirty="0" smtClean="0"/>
                  <a:t>50,433</a:t>
                </a:r>
                <a:endParaRPr lang="it-IT" sz="1000" b="1" dirty="0"/>
              </a:p>
            </p:txBody>
          </p:sp>
          <p:sp>
            <p:nvSpPr>
              <p:cNvPr id="63" name="CasellaDiTesto 62"/>
              <p:cNvSpPr txBox="1"/>
              <p:nvPr/>
            </p:nvSpPr>
            <p:spPr>
              <a:xfrm>
                <a:off x="5868144" y="3974867"/>
                <a:ext cx="6075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1000" b="1" dirty="0" smtClean="0"/>
                  <a:t>2,895</a:t>
                </a:r>
                <a:endParaRPr lang="it-IT" sz="1000" b="1" dirty="0"/>
              </a:p>
            </p:txBody>
          </p:sp>
          <p:sp>
            <p:nvSpPr>
              <p:cNvPr id="64" name="CasellaDiTesto 63"/>
              <p:cNvSpPr txBox="1"/>
              <p:nvPr/>
            </p:nvSpPr>
            <p:spPr>
              <a:xfrm>
                <a:off x="5868144" y="4208748"/>
                <a:ext cx="6075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1000" b="1" dirty="0" smtClean="0"/>
                  <a:t>3,435</a:t>
                </a:r>
                <a:endParaRPr lang="it-IT" sz="1000" b="1" dirty="0"/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>
                <a:off x="5868144" y="4653136"/>
                <a:ext cx="6075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1000" b="1" dirty="0" smtClean="0"/>
                  <a:t>59,378</a:t>
                </a:r>
                <a:endParaRPr lang="it-IT" sz="1000" b="1" dirty="0"/>
              </a:p>
            </p:txBody>
          </p:sp>
        </p:grpSp>
        <p:grpSp>
          <p:nvGrpSpPr>
            <p:cNvPr id="2" name="Gruppo 1"/>
            <p:cNvGrpSpPr/>
            <p:nvPr/>
          </p:nvGrpSpPr>
          <p:grpSpPr>
            <a:xfrm>
              <a:off x="6372200" y="1393359"/>
              <a:ext cx="649379" cy="3505998"/>
              <a:chOff x="6620344" y="1393359"/>
              <a:chExt cx="649379" cy="3505998"/>
            </a:xfrm>
          </p:grpSpPr>
          <p:sp>
            <p:nvSpPr>
              <p:cNvPr id="86" name="Rettangolo 85"/>
              <p:cNvSpPr/>
              <p:nvPr/>
            </p:nvSpPr>
            <p:spPr>
              <a:xfrm>
                <a:off x="6651848" y="1676854"/>
                <a:ext cx="535560" cy="231340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Rettangolo 81"/>
              <p:cNvSpPr/>
              <p:nvPr/>
            </p:nvSpPr>
            <p:spPr>
              <a:xfrm>
                <a:off x="6651848" y="1393359"/>
                <a:ext cx="535560" cy="28349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CasellaDiTesto 75"/>
              <p:cNvSpPr txBox="1"/>
              <p:nvPr/>
            </p:nvSpPr>
            <p:spPr>
              <a:xfrm>
                <a:off x="6620344" y="1454587"/>
                <a:ext cx="60756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00" b="1" i="1" dirty="0" smtClean="0"/>
                  <a:t>4%</a:t>
                </a:r>
                <a:endParaRPr lang="it-IT" sz="900" b="1" i="1" dirty="0"/>
              </a:p>
            </p:txBody>
          </p:sp>
          <p:sp>
            <p:nvSpPr>
              <p:cNvPr id="77" name="CasellaDiTesto 76"/>
              <p:cNvSpPr txBox="1"/>
              <p:nvPr/>
            </p:nvSpPr>
            <p:spPr>
              <a:xfrm>
                <a:off x="6620344" y="2923347"/>
                <a:ext cx="60756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00" b="1" i="1" dirty="0" smtClean="0"/>
                  <a:t>85%</a:t>
                </a:r>
                <a:endParaRPr lang="it-IT" sz="900" b="1" i="1" dirty="0"/>
              </a:p>
            </p:txBody>
          </p:sp>
          <p:sp>
            <p:nvSpPr>
              <p:cNvPr id="85" name="Rettangolo 84"/>
              <p:cNvSpPr/>
              <p:nvPr/>
            </p:nvSpPr>
            <p:spPr>
              <a:xfrm>
                <a:off x="6651848" y="3990256"/>
                <a:ext cx="535560" cy="23014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CasellaDiTesto 77"/>
              <p:cNvSpPr txBox="1"/>
              <p:nvPr/>
            </p:nvSpPr>
            <p:spPr>
              <a:xfrm>
                <a:off x="6662155" y="3995003"/>
                <a:ext cx="60756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00" b="1" i="1" dirty="0"/>
                  <a:t>5</a:t>
                </a:r>
                <a:r>
                  <a:rPr lang="it-IT" sz="900" b="1" i="1" dirty="0" smtClean="0"/>
                  <a:t>%</a:t>
                </a:r>
                <a:endParaRPr lang="it-IT" sz="900" b="1" i="1" dirty="0"/>
              </a:p>
            </p:txBody>
          </p:sp>
          <p:sp>
            <p:nvSpPr>
              <p:cNvPr id="84" name="Rettangolo 83"/>
              <p:cNvSpPr/>
              <p:nvPr/>
            </p:nvSpPr>
            <p:spPr>
              <a:xfrm>
                <a:off x="6651848" y="4225835"/>
                <a:ext cx="535560" cy="30016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CasellaDiTesto 78"/>
              <p:cNvSpPr txBox="1"/>
              <p:nvPr/>
            </p:nvSpPr>
            <p:spPr>
              <a:xfrm>
                <a:off x="6651848" y="4278288"/>
                <a:ext cx="60756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00" b="1" i="1" dirty="0" smtClean="0"/>
                  <a:t>6%</a:t>
                </a:r>
                <a:endParaRPr lang="it-IT" sz="900" b="1" i="1" dirty="0"/>
              </a:p>
            </p:txBody>
          </p:sp>
          <p:sp>
            <p:nvSpPr>
              <p:cNvPr id="91" name="CasellaDiTesto 90"/>
              <p:cNvSpPr txBox="1"/>
              <p:nvPr/>
            </p:nvSpPr>
            <p:spPr>
              <a:xfrm>
                <a:off x="6620344" y="4653136"/>
                <a:ext cx="6075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b="1" dirty="0" smtClean="0"/>
                  <a:t>100%</a:t>
                </a:r>
                <a:endParaRPr lang="it-IT" sz="1000" b="1" dirty="0"/>
              </a:p>
            </p:txBody>
          </p:sp>
        </p:grpSp>
      </p:grpSp>
      <p:sp>
        <p:nvSpPr>
          <p:cNvPr id="13" name="Rettangolo arrotondato 12"/>
          <p:cNvSpPr/>
          <p:nvPr/>
        </p:nvSpPr>
        <p:spPr>
          <a:xfrm>
            <a:off x="467544" y="548680"/>
            <a:ext cx="2304255" cy="5688632"/>
          </a:xfrm>
          <a:prstGeom prst="round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3" y="1462281"/>
            <a:ext cx="252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a) PATRIMONIO DISPONIBILE</a:t>
            </a:r>
            <a:endParaRPr lang="it-IT" sz="900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67543" y="2807930"/>
            <a:ext cx="20882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lang="it-IT" sz="900" b="1" dirty="0" smtClean="0"/>
              <a:t>b) USO GOVERNATIVO </a:t>
            </a:r>
            <a:r>
              <a:rPr lang="it-IT" sz="800" dirty="0" smtClean="0"/>
              <a:t>(esclusi i beni all’estero)</a:t>
            </a:r>
            <a:endParaRPr lang="it-IT" sz="8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67543" y="3867145"/>
            <a:ext cx="22322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lang="it-IT" sz="900" b="1" dirty="0" smtClean="0"/>
              <a:t>c) DEMANIO STORICO ARTISTICO </a:t>
            </a:r>
            <a:r>
              <a:rPr lang="it-IT" sz="800" dirty="0" smtClean="0"/>
              <a:t>(esclusi quelli n Uso governativo alle PAC)</a:t>
            </a:r>
            <a:endParaRPr lang="it-IT" sz="80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467543" y="4216442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d) ALTRO PATRIMONIO INDISPONIBILE</a:t>
            </a:r>
            <a:endParaRPr lang="it-IT" sz="900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595209" y="5589240"/>
            <a:ext cx="2088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900" b="1"/>
            </a:lvl1pPr>
          </a:lstStyle>
          <a:p>
            <a:r>
              <a:rPr lang="it-IT" sz="1000" dirty="0"/>
              <a:t>Fondi immobiliari pubblici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539552" y="605880"/>
            <a:ext cx="183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Classi di beni</a:t>
            </a:r>
            <a:endParaRPr lang="it-IT" sz="1100" b="1" dirty="0"/>
          </a:p>
        </p:txBody>
      </p:sp>
      <p:sp>
        <p:nvSpPr>
          <p:cNvPr id="90" name="Rettangolo 89"/>
          <p:cNvSpPr/>
          <p:nvPr/>
        </p:nvSpPr>
        <p:spPr>
          <a:xfrm>
            <a:off x="3732768" y="1393358"/>
            <a:ext cx="746651" cy="10995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ttangolo 88"/>
          <p:cNvSpPr/>
          <p:nvPr/>
        </p:nvSpPr>
        <p:spPr>
          <a:xfrm>
            <a:off x="3732768" y="2437584"/>
            <a:ext cx="746651" cy="148342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3732768" y="3921006"/>
            <a:ext cx="746651" cy="2637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Rettangolo 87"/>
          <p:cNvSpPr/>
          <p:nvPr/>
        </p:nvSpPr>
        <p:spPr>
          <a:xfrm>
            <a:off x="3732768" y="4184795"/>
            <a:ext cx="746651" cy="34120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4516479" y="1104999"/>
            <a:ext cx="99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N° Fabbricati / Terreni</a:t>
            </a:r>
            <a:endParaRPr lang="it-IT" sz="70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3305569" y="548680"/>
            <a:ext cx="1902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/>
              <a:t>Consistenze al 31/12/2015</a:t>
            </a:r>
            <a:endParaRPr lang="it-IT" sz="11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505043" y="1430633"/>
            <a:ext cx="76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 smtClean="0"/>
              <a:t>17.356</a:t>
            </a:r>
            <a:endParaRPr lang="it-IT" sz="10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4556293" y="2899393"/>
            <a:ext cx="76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 smtClean="0"/>
              <a:t>22.002</a:t>
            </a:r>
            <a:endParaRPr lang="it-IT" sz="10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4505043" y="3933056"/>
            <a:ext cx="76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 smtClean="0"/>
              <a:t>2.090</a:t>
            </a:r>
            <a:endParaRPr lang="it-IT" sz="10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4505043" y="4184794"/>
            <a:ext cx="76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 smtClean="0"/>
              <a:t>3.949</a:t>
            </a:r>
            <a:endParaRPr lang="it-IT" sz="1000" b="1" dirty="0"/>
          </a:p>
        </p:txBody>
      </p:sp>
      <p:cxnSp>
        <p:nvCxnSpPr>
          <p:cNvPr id="66" name="Connettore 1 65"/>
          <p:cNvCxnSpPr/>
          <p:nvPr/>
        </p:nvCxnSpPr>
        <p:spPr>
          <a:xfrm>
            <a:off x="3750521" y="4581128"/>
            <a:ext cx="154890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4505043" y="4653136"/>
            <a:ext cx="76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 smtClean="0"/>
              <a:t>45.397</a:t>
            </a:r>
            <a:endParaRPr lang="it-IT" sz="1000" b="1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3779912" y="1454587"/>
            <a:ext cx="768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i="1" dirty="0" smtClean="0"/>
              <a:t>38%</a:t>
            </a:r>
            <a:endParaRPr lang="it-IT" sz="900" b="1" i="1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3779912" y="2923347"/>
            <a:ext cx="768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i="1" dirty="0" smtClean="0"/>
              <a:t>48%</a:t>
            </a:r>
            <a:endParaRPr lang="it-IT" sz="900" b="1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3779912" y="3933346"/>
            <a:ext cx="768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i="1" dirty="0"/>
              <a:t>5</a:t>
            </a:r>
            <a:r>
              <a:rPr lang="it-IT" sz="900" b="1" i="1" dirty="0" smtClean="0"/>
              <a:t>%</a:t>
            </a:r>
            <a:endParaRPr lang="it-IT" sz="900" b="1" i="1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3779912" y="4278288"/>
            <a:ext cx="768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i="1" dirty="0"/>
              <a:t>9</a:t>
            </a:r>
            <a:r>
              <a:rPr lang="it-IT" sz="900" b="1" i="1" dirty="0" smtClean="0"/>
              <a:t>%</a:t>
            </a:r>
            <a:endParaRPr lang="it-IT" sz="900" b="1" i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3750521" y="4653136"/>
            <a:ext cx="76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100%</a:t>
            </a:r>
            <a:endParaRPr lang="it-IT" sz="1000" b="1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1841943" y="4660830"/>
            <a:ext cx="823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Totale</a:t>
            </a:r>
            <a:endParaRPr lang="it-IT" sz="9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5549751"/>
            <a:ext cx="2088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N° beni gestiti in qualità di conduttore unico</a:t>
            </a:r>
          </a:p>
          <a:p>
            <a:pPr algn="ctr"/>
            <a:endParaRPr lang="it-IT" sz="400" b="1" dirty="0" smtClean="0"/>
          </a:p>
          <a:p>
            <a:pPr algn="ctr"/>
            <a:r>
              <a:rPr lang="it-IT" sz="1000" b="1" dirty="0" smtClean="0"/>
              <a:t>354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5868144" y="5517232"/>
            <a:ext cx="2736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000" b="1" dirty="0"/>
              <a:t>Canoni pagati (2015</a:t>
            </a:r>
            <a:r>
              <a:rPr lang="it-IT" sz="1000" b="1" dirty="0" smtClean="0"/>
              <a:t>) </a:t>
            </a:r>
          </a:p>
          <a:p>
            <a:pPr algn="ctr">
              <a:lnSpc>
                <a:spcPct val="150000"/>
              </a:lnSpc>
            </a:pPr>
            <a:r>
              <a:rPr lang="it-IT" sz="1000" b="1" dirty="0" smtClean="0"/>
              <a:t>331,8 [mln €]</a:t>
            </a:r>
            <a:endParaRPr lang="it-IT" sz="1000" b="1" dirty="0"/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251520" y="116633"/>
            <a:ext cx="8568952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COMPOSIZIONE DEL PORTAFOGLIO IMMOBILIARE AL 31 DICEMBRE 2015</a:t>
            </a:r>
            <a:endParaRPr lang="it-IT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82507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39" y="1777761"/>
            <a:ext cx="6697650" cy="460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1520" y="116633"/>
            <a:ext cx="8568952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EVOLUZIONE DELL’INTERO PORTAFOGLIO IMMOBILIARE</a:t>
            </a:r>
            <a:endParaRPr lang="it-IT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69559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Il patrimonio immobiliare statale </a:t>
            </a:r>
            <a:r>
              <a:rPr lang="it-IT" sz="1600" dirty="0" smtClean="0"/>
              <a:t>mostra</a:t>
            </a:r>
            <a:r>
              <a:rPr lang="it-IT" sz="1600" dirty="0"/>
              <a:t> un aumento del suo valore </a:t>
            </a:r>
            <a:r>
              <a:rPr lang="it-IT" sz="1600" dirty="0" smtClean="0"/>
              <a:t>complessivo, cui </a:t>
            </a:r>
            <a:r>
              <a:rPr lang="it-IT" sz="1600" dirty="0"/>
              <a:t>si associa, in particolare nell’ultimo anno, una consistente diminuzione del numero di beni, a </a:t>
            </a:r>
            <a:r>
              <a:rPr lang="it-IT" sz="1600" dirty="0" smtClean="0"/>
              <a:t>seguito dell’efficacia </a:t>
            </a:r>
            <a:r>
              <a:rPr lang="it-IT" sz="1600" dirty="0"/>
              <a:t>dei processi di razionalizzazione in </a:t>
            </a:r>
            <a:r>
              <a:rPr lang="it-IT" sz="1600" dirty="0" smtClean="0"/>
              <a:t>corso </a:t>
            </a:r>
            <a:r>
              <a:rPr lang="it-IT" sz="1600" dirty="0"/>
              <a:t>abbinati al trasferimento di un alto numero di beni a basso valore e all'assunzione in consistenza di pochi beni ad alto valore</a:t>
            </a:r>
            <a:r>
              <a:rPr lang="it-IT" sz="1600" dirty="0" smtClean="0"/>
              <a:t>.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8327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1520" y="116633"/>
            <a:ext cx="8568952" cy="5847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LA MOVIMENTAZIONE DEL PORTAFOGLIO IMMOBILIARE: assunzioni in consistenza e trasferimenti (incluso federalismo demaniale)</a:t>
            </a:r>
            <a:endParaRPr lang="it-IT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692696"/>
            <a:ext cx="856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L’entrata di nuovi beni in portafoglio è quasi esclusivamente determinata da nuove assunzioni in consistenza, intensificatesi nell’ultimo biennio a seguito delle iniziative straordinarie intraprese dall’Agenzia. </a:t>
            </a:r>
          </a:p>
          <a:p>
            <a:pPr algn="just"/>
            <a:r>
              <a:rPr lang="it-IT" sz="1600" dirty="0"/>
              <a:t>Le riduzioni vedono un forte incremento nel 2015 a seguito del particolare impegno sul fronte del Federalismo </a:t>
            </a:r>
            <a:r>
              <a:rPr lang="it-IT" sz="1600" dirty="0" smtClean="0"/>
              <a:t>demaniale.</a:t>
            </a:r>
            <a:endParaRPr lang="it-IT" sz="1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3" y="2272938"/>
            <a:ext cx="8050281" cy="40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535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1520" y="116633"/>
            <a:ext cx="8568952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chemeClr val="bg1"/>
                </a:solidFill>
                <a:cs typeface="Arial" charset="0"/>
              </a:rPr>
              <a:t>EVOLUZIONE </a:t>
            </a: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DEL </a:t>
            </a:r>
            <a:r>
              <a:rPr lang="it-IT" sz="1600" b="1" dirty="0">
                <a:solidFill>
                  <a:schemeClr val="bg1"/>
                </a:solidFill>
                <a:cs typeface="Arial" charset="0"/>
              </a:rPr>
              <a:t>PATRIMONIO DISPONIBILE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83671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Il PATRIMONIO DISPONIBILE diminuisce progressivamente per effetto dei processi di trasferimento (Federalismo demaniale) e vendita, sempre in un quadro di progressiva </a:t>
            </a:r>
            <a:r>
              <a:rPr lang="it-IT" sz="1600" dirty="0" smtClean="0"/>
              <a:t>ottimizzazione del portafoglio immobiliare.</a:t>
            </a:r>
            <a:endParaRPr lang="it-IT" sz="1600" dirty="0"/>
          </a:p>
          <a:p>
            <a:pPr algn="just"/>
            <a:endParaRPr lang="it-IT" sz="1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4" y="2204864"/>
            <a:ext cx="419727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91618"/>
            <a:ext cx="406539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3859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1520" y="116633"/>
            <a:ext cx="8568952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LA MOVIMENTAZIONE DEL PORTAFOGLIO IMMOBILIARE: vendite</a:t>
            </a:r>
            <a:endParaRPr lang="it-IT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692696"/>
            <a:ext cx="856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Le vendite immobiliari hanno avuto un forte incremento nel 2013-2014 a seguito delle operazioni straordinarie condotte con il MEF</a:t>
            </a:r>
            <a:r>
              <a:rPr lang="it-IT" sz="1600" dirty="0"/>
              <a:t> </a:t>
            </a:r>
            <a:r>
              <a:rPr lang="it-IT" sz="1600" dirty="0" smtClean="0"/>
              <a:t>e CDP.</a:t>
            </a:r>
            <a:endParaRPr lang="it-IT" sz="1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00" y="1340768"/>
            <a:ext cx="699159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91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2623666"/>
            <a:ext cx="415634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1520" y="116633"/>
            <a:ext cx="8568952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chemeClr val="bg1"/>
                </a:solidFill>
                <a:cs typeface="Arial" charset="0"/>
              </a:rPr>
              <a:t>EVOLUZIONE </a:t>
            </a: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DEL PATRIMONIO IN USO GOVERNATIVO</a:t>
            </a:r>
            <a:endParaRPr lang="it-IT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692696"/>
            <a:ext cx="856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La quota in USO GOVERNATIVO aumenta per effetto </a:t>
            </a:r>
            <a:r>
              <a:rPr lang="it-IT" sz="1600" dirty="0" smtClean="0"/>
              <a:t>del rilascio di immobili in locazione passiva e, conseguentemente, della maggiore occupazione di spazi in immobili di proprietà dello Stato da parte delle pubbliche amministrazioni, </a:t>
            </a:r>
            <a:r>
              <a:rPr lang="it-IT" sz="1600" dirty="0"/>
              <a:t>con evidenti benefici in termini di riduzione della spesa.</a:t>
            </a:r>
          </a:p>
          <a:p>
            <a:pPr algn="just"/>
            <a:r>
              <a:rPr lang="it-IT" sz="1600" dirty="0" smtClean="0"/>
              <a:t>Il </a:t>
            </a:r>
            <a:r>
              <a:rPr lang="it-IT" sz="1600" dirty="0"/>
              <a:t>valore unitario aumenta a dimostrazione della progressiva concentrazione delle </a:t>
            </a:r>
            <a:r>
              <a:rPr lang="it-IT" sz="1600" dirty="0" smtClean="0"/>
              <a:t>PAC </a:t>
            </a:r>
            <a:r>
              <a:rPr lang="it-IT" sz="1600" dirty="0"/>
              <a:t>in immobili di maggiore consistenza unitaria, con evidenti vantaggi in termini di efficienza </a:t>
            </a:r>
            <a:r>
              <a:rPr lang="it-IT" sz="1600" dirty="0" smtClean="0"/>
              <a:t>logistica</a:t>
            </a:r>
            <a:r>
              <a:rPr lang="it-IT" sz="1600" dirty="0"/>
              <a:t> </a:t>
            </a:r>
            <a:r>
              <a:rPr lang="it-IT" sz="1600" dirty="0" smtClean="0"/>
              <a:t>(</a:t>
            </a:r>
            <a:r>
              <a:rPr lang="it-IT" sz="1600" i="1" dirty="0" smtClean="0"/>
              <a:t>Federal Building).</a:t>
            </a:r>
            <a:endParaRPr lang="it-IT" sz="1600" i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96044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486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530550" y="6381328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39758" y="647482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 G  E  N  Z  I  A    D  E  L    D  E  M  A  N  I  O </a:t>
            </a:r>
            <a:endParaRPr lang="it-I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1520" y="116633"/>
            <a:ext cx="8568952" cy="338554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cs typeface="Arial" charset="0"/>
              </a:rPr>
              <a:t>PROGETTO FEDERAL BUILDING</a:t>
            </a:r>
            <a:endParaRPr lang="it-IT" sz="16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450088" y="6376243"/>
            <a:ext cx="514400" cy="365125"/>
          </a:xfrm>
        </p:spPr>
        <p:txBody>
          <a:bodyPr/>
          <a:lstStyle/>
          <a:p>
            <a:pPr>
              <a:defRPr/>
            </a:pPr>
            <a:fld id="{3CD1BBE2-A852-4022-8B5A-30D11E0884B5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476672"/>
            <a:ext cx="85689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Sono state avviate in alcune città italiane importanti operazioni di ottimizzazione degli uffici pubblici sul modello del </a:t>
            </a:r>
            <a:r>
              <a:rPr lang="it-IT" sz="1400" b="1" dirty="0" smtClean="0"/>
              <a:t>FEDERAL BUILDING </a:t>
            </a:r>
            <a:r>
              <a:rPr lang="it-IT" sz="1400" dirty="0" smtClean="0"/>
              <a:t>che prevede di concentrare in uno o più immobili di proprietà pubblica sedi di Amministrazioni dello Stato o di Enti pubblici, garantendo un risparmio di spesa e un servizio più efficiente alla comunità.</a:t>
            </a:r>
          </a:p>
          <a:p>
            <a:pPr algn="just"/>
            <a:r>
              <a:rPr lang="it-IT" sz="1400" dirty="0" smtClean="0"/>
              <a:t>Alcune ipotesi di </a:t>
            </a:r>
            <a:r>
              <a:rPr lang="it-IT" sz="1400" dirty="0" err="1" smtClean="0"/>
              <a:t>Federal</a:t>
            </a:r>
            <a:r>
              <a:rPr lang="it-IT" sz="1400" dirty="0" smtClean="0"/>
              <a:t> Building sono già in fase di attuazione in quanto esistono le relative coperture economiche, altre invece sono allo studio e potranno essere sviluppate qualora saranno individuate le necessarie risorse finanziarie.</a:t>
            </a:r>
            <a:endParaRPr lang="it-IT" sz="1400" i="1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7020272" y="2348880"/>
            <a:ext cx="2016224" cy="11553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noAutofit/>
          </a:bodyPr>
          <a:lstStyle/>
          <a:p>
            <a:pPr algn="ctr"/>
            <a:r>
              <a:rPr lang="it-IT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Risparmi di spesa</a:t>
            </a:r>
          </a:p>
          <a:p>
            <a:pPr algn="ctr"/>
            <a:r>
              <a:rPr lang="it-IT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ca.  € 27,7 mln/annui </a:t>
            </a:r>
          </a:p>
          <a:p>
            <a:pPr algn="ctr"/>
            <a:r>
              <a:rPr lang="it-IT" sz="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regime dal 2020</a:t>
            </a:r>
            <a:endParaRPr lang="it-IT" sz="9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7020272" y="4433901"/>
            <a:ext cx="2016224" cy="11553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4" tIns="45712" rIns="91424" bIns="45712" rtlCol="0" anchor="ctr" anchorCtr="0">
            <a:noAutofit/>
          </a:bodyPr>
          <a:lstStyle/>
          <a:p>
            <a:pPr algn="ctr"/>
            <a:r>
              <a:rPr lang="it-IT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Risparmi di spesa</a:t>
            </a:r>
          </a:p>
          <a:p>
            <a:pPr algn="ctr"/>
            <a:r>
              <a:rPr lang="it-IT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ca.  </a:t>
            </a:r>
            <a:r>
              <a:rPr lang="it-IT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€ </a:t>
            </a:r>
            <a:r>
              <a:rPr lang="it-IT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13,6 mln/annui </a:t>
            </a:r>
            <a:r>
              <a:rPr lang="it-IT" sz="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conseguibile solo qualora siano individuate le coperture economiche</a:t>
            </a:r>
          </a:p>
          <a:p>
            <a:pPr algn="ctr"/>
            <a:endParaRPr lang="it-IT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Documento 22"/>
          <p:cNvSpPr/>
          <p:nvPr/>
        </p:nvSpPr>
        <p:spPr>
          <a:xfrm>
            <a:off x="2470136" y="1988840"/>
            <a:ext cx="4510851" cy="230425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CHIETI 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Caserma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Berardi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Caserme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Montello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Santa Barbara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FIRENZE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Caserma De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Laugier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Immobili di viale America, viale Boston e viale Trastevere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Immobili di Piazza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Mastai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via XX Settembre e via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Pigafetta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SASSARI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Ex Carcere di San Sebastiano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CAGLIARI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Ex Centro Aeronautico Militare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AOSTA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Ex Palazzo del Governo e Caserma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Mottino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POTENZA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Caserma Lucania</a:t>
            </a:r>
          </a:p>
        </p:txBody>
      </p:sp>
      <p:sp>
        <p:nvSpPr>
          <p:cNvPr id="24" name="Documento 23"/>
          <p:cNvSpPr/>
          <p:nvPr/>
        </p:nvSpPr>
        <p:spPr>
          <a:xfrm>
            <a:off x="2411760" y="4293096"/>
            <a:ext cx="4483054" cy="18002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BENEVENTO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Caserma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Pepicelli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CASERTA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Ex Ospedale Militare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Caserma De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Cristoforis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FIRENZE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Palazzo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Buontalenti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FIRENZE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Caserma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Perotti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NAPOLI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Caserma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Boscariello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BELLUNO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Caserma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Fantuzzi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MESSINA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Caserma Scagliosi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Caserma Gucci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arrotondato 17">
            <a:hlinkClick r:id="" action="ppaction://noaction"/>
          </p:cNvPr>
          <p:cNvSpPr>
            <a:spLocks noChangeAspect="1"/>
          </p:cNvSpPr>
          <p:nvPr/>
        </p:nvSpPr>
        <p:spPr>
          <a:xfrm>
            <a:off x="35496" y="2492896"/>
            <a:ext cx="2290624" cy="924425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9 FEDERAL BUILDING  IN FASE DI ATTUAZIONE </a:t>
            </a:r>
          </a:p>
        </p:txBody>
      </p:sp>
      <p:sp>
        <p:nvSpPr>
          <p:cNvPr id="27" name="Rettangolo arrotondato 26">
            <a:hlinkClick r:id="" action="ppaction://noaction"/>
          </p:cNvPr>
          <p:cNvSpPr>
            <a:spLocks noChangeAspect="1"/>
          </p:cNvSpPr>
          <p:nvPr/>
        </p:nvSpPr>
        <p:spPr>
          <a:xfrm>
            <a:off x="35496" y="4653136"/>
            <a:ext cx="2244485" cy="924425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en-GB" sz="1200" b="1" dirty="0" smtClean="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FEDERAL BUILDING NON ANCORA AVVIATE</a:t>
            </a:r>
          </a:p>
        </p:txBody>
      </p:sp>
      <p:sp>
        <p:nvSpPr>
          <p:cNvPr id="28" name="Ovale 27"/>
          <p:cNvSpPr/>
          <p:nvPr/>
        </p:nvSpPr>
        <p:spPr>
          <a:xfrm>
            <a:off x="885960" y="3284984"/>
            <a:ext cx="1584176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Operazioni finanziate</a:t>
            </a:r>
          </a:p>
        </p:txBody>
      </p:sp>
      <p:sp>
        <p:nvSpPr>
          <p:cNvPr id="29" name="Ovale 28"/>
          <p:cNvSpPr/>
          <p:nvPr/>
        </p:nvSpPr>
        <p:spPr>
          <a:xfrm>
            <a:off x="827584" y="5445224"/>
            <a:ext cx="1584176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Operazioni non finanziate</a:t>
            </a:r>
          </a:p>
        </p:txBody>
      </p:sp>
    </p:spTree>
    <p:extLst>
      <p:ext uri="{BB962C8B-B14F-4D97-AF65-F5344CB8AC3E}">
        <p14:creationId xmlns:p14="http://schemas.microsoft.com/office/powerpoint/2010/main" val="13285528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9531</TotalTime>
  <Words>1435</Words>
  <Application>Microsoft Office PowerPoint</Application>
  <PresentationFormat>Presentazione su schermo (4:3)</PresentationFormat>
  <Paragraphs>254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RISULTATI CONSEGUITI NEL 2015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della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Novello Stefano</dc:creator>
  <cp:lastModifiedBy>MALCHIODI RENZA</cp:lastModifiedBy>
  <cp:revision>1660</cp:revision>
  <cp:lastPrinted>2016-03-09T17:17:47Z</cp:lastPrinted>
  <dcterms:created xsi:type="dcterms:W3CDTF">2012-11-27T13:52:27Z</dcterms:created>
  <dcterms:modified xsi:type="dcterms:W3CDTF">2016-04-05T16:01:21Z</dcterms:modified>
</cp:coreProperties>
</file>