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9" r:id="rId2"/>
    <p:sldId id="266" r:id="rId3"/>
  </p:sldIdLst>
  <p:sldSz cx="9144000" cy="6858000" type="screen4x3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17" autoAdjust="0"/>
    <p:restoredTop sz="94643" autoAdjust="0"/>
  </p:normalViewPr>
  <p:slideViewPr>
    <p:cSldViewPr>
      <p:cViewPr varScale="1">
        <p:scale>
          <a:sx n="69" d="100"/>
          <a:sy n="69" d="100"/>
        </p:scale>
        <p:origin x="1470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05F313-6D09-4003-9CA3-D05E9E0F4334}" type="datetimeFigureOut">
              <a:rPr lang="it-IT" smtClean="0"/>
              <a:pPr/>
              <a:t>15/12/2021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BBEBE9-89E9-4AF8-B96E-DE3EFE2A3A5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951965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9163" y="744538"/>
            <a:ext cx="4960937" cy="3721100"/>
          </a:xfrm>
          <a:ln/>
        </p:spPr>
      </p:sp>
      <p:sp>
        <p:nvSpPr>
          <p:cNvPr id="26627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dirty="0" smtClean="0"/>
          </a:p>
        </p:txBody>
      </p:sp>
      <p:sp>
        <p:nvSpPr>
          <p:cNvPr id="26628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1926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Calibri" pitchFamily="34" charset="0"/>
              </a:defRPr>
            </a:lvl1pPr>
            <a:lvl2pPr marL="685817" indent="-263776" defTabSz="871926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Calibri" pitchFamily="34" charset="0"/>
              </a:defRPr>
            </a:lvl2pPr>
            <a:lvl3pPr marL="1055103" indent="-211021" defTabSz="871926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Calibri" pitchFamily="34" charset="0"/>
              </a:defRPr>
            </a:lvl3pPr>
            <a:lvl4pPr marL="1477145" indent="-211021" defTabSz="871926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Calibri" pitchFamily="34" charset="0"/>
              </a:defRPr>
            </a:lvl4pPr>
            <a:lvl5pPr marL="1899186" indent="-211021" defTabSz="871926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Calibri" pitchFamily="34" charset="0"/>
              </a:defRPr>
            </a:lvl5pPr>
            <a:lvl6pPr marL="2321227" indent="-211021" defTabSz="871926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itchFamily="34" charset="0"/>
              </a:defRPr>
            </a:lvl6pPr>
            <a:lvl7pPr marL="2743269" indent="-211021" defTabSz="871926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itchFamily="34" charset="0"/>
              </a:defRPr>
            </a:lvl7pPr>
            <a:lvl8pPr marL="3165310" indent="-211021" defTabSz="871926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itchFamily="34" charset="0"/>
              </a:defRPr>
            </a:lvl8pPr>
            <a:lvl9pPr marL="3587351" indent="-211021" defTabSz="871926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1AEE029-3EFE-4214-B592-888A8A0711C3}" type="slidenum">
              <a:rPr lang="it-IT" altLang="it-IT" sz="1000"/>
              <a:pPr eaLnBrk="1" hangingPunct="1">
                <a:spcBef>
                  <a:spcPct val="0"/>
                </a:spcBef>
              </a:pPr>
              <a:t>1</a:t>
            </a:fld>
            <a:endParaRPr lang="it-IT" altLang="it-IT" sz="10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9163" y="744538"/>
            <a:ext cx="4960937" cy="3721100"/>
          </a:xfrm>
          <a:ln/>
        </p:spPr>
      </p:sp>
      <p:sp>
        <p:nvSpPr>
          <p:cNvPr id="26627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dirty="0" smtClean="0"/>
          </a:p>
        </p:txBody>
      </p:sp>
      <p:sp>
        <p:nvSpPr>
          <p:cNvPr id="26628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1926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Calibri" pitchFamily="34" charset="0"/>
              </a:defRPr>
            </a:lvl1pPr>
            <a:lvl2pPr marL="685817" indent="-263776" defTabSz="871926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Calibri" pitchFamily="34" charset="0"/>
              </a:defRPr>
            </a:lvl2pPr>
            <a:lvl3pPr marL="1055103" indent="-211021" defTabSz="871926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Calibri" pitchFamily="34" charset="0"/>
              </a:defRPr>
            </a:lvl3pPr>
            <a:lvl4pPr marL="1477145" indent="-211021" defTabSz="871926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Calibri" pitchFamily="34" charset="0"/>
              </a:defRPr>
            </a:lvl4pPr>
            <a:lvl5pPr marL="1899186" indent="-211021" defTabSz="871926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Calibri" pitchFamily="34" charset="0"/>
              </a:defRPr>
            </a:lvl5pPr>
            <a:lvl6pPr marL="2321227" indent="-211021" defTabSz="871926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itchFamily="34" charset="0"/>
              </a:defRPr>
            </a:lvl6pPr>
            <a:lvl7pPr marL="2743269" indent="-211021" defTabSz="871926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itchFamily="34" charset="0"/>
              </a:defRPr>
            </a:lvl7pPr>
            <a:lvl8pPr marL="3165310" indent="-211021" defTabSz="871926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itchFamily="34" charset="0"/>
              </a:defRPr>
            </a:lvl8pPr>
            <a:lvl9pPr marL="3587351" indent="-211021" defTabSz="871926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1AEE029-3EFE-4214-B592-888A8A0711C3}" type="slidenum">
              <a:rPr lang="it-IT" altLang="it-IT" sz="1000"/>
              <a:pPr eaLnBrk="1" hangingPunct="1">
                <a:spcBef>
                  <a:spcPct val="0"/>
                </a:spcBef>
              </a:pPr>
              <a:t>2</a:t>
            </a:fld>
            <a:endParaRPr lang="it-IT" altLang="it-IT" sz="1000"/>
          </a:p>
        </p:txBody>
      </p:sp>
    </p:spTree>
    <p:extLst>
      <p:ext uri="{BB962C8B-B14F-4D97-AF65-F5344CB8AC3E}">
        <p14:creationId xmlns:p14="http://schemas.microsoft.com/office/powerpoint/2010/main" val="15346412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15/12/2021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15/12/2021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15/12/2021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15/12/2021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15/12/2021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15/12/2021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15/12/2021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15/12/2021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15/12/2021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15/12/2021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15/12/2021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9D355-16BD-4E45-BD9A-5EA878CF7CBD}" type="datetimeFigureOut">
              <a:rPr lang="it-IT" smtClean="0"/>
              <a:pPr/>
              <a:t>15/12/2021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png"/><Relationship Id="rId5" Type="http://schemas.openxmlformats.org/officeDocument/2006/relationships/image" Target="../media/image4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328596" y="5506173"/>
            <a:ext cx="3061905" cy="21602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CasellaDiTesto 16"/>
          <p:cNvSpPr txBox="1"/>
          <p:nvPr/>
        </p:nvSpPr>
        <p:spPr>
          <a:xfrm>
            <a:off x="277126" y="5458114"/>
            <a:ext cx="3527376" cy="73866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>
            <a:defPPr>
              <a:defRPr lang="it-IT"/>
            </a:defPPr>
            <a:lvl1pPr>
              <a:defRPr sz="1400"/>
            </a:lvl1pPr>
          </a:lstStyle>
          <a:p>
            <a:r>
              <a:rPr lang="it-IT" dirty="0"/>
              <a:t>Attivazione di Investimenti </a:t>
            </a:r>
            <a:r>
              <a:rPr lang="it-IT" dirty="0" smtClean="0"/>
              <a:t>pubblici</a:t>
            </a:r>
          </a:p>
          <a:p>
            <a:r>
              <a:rPr lang="it-IT" dirty="0" smtClean="0"/>
              <a:t>Migliore e più efficiente allocazione delle </a:t>
            </a:r>
            <a:r>
              <a:rPr lang="it-IT" smtClean="0"/>
              <a:t>P.A.</a:t>
            </a:r>
            <a:endParaRPr lang="it-IT" dirty="0" smtClean="0"/>
          </a:p>
          <a:p>
            <a:r>
              <a:rPr lang="it-IT" dirty="0" smtClean="0"/>
              <a:t>Risparmi </a:t>
            </a:r>
            <a:r>
              <a:rPr lang="it-IT" dirty="0"/>
              <a:t>di </a:t>
            </a:r>
            <a:r>
              <a:rPr lang="it-IT" dirty="0" smtClean="0"/>
              <a:t>spesa</a:t>
            </a:r>
            <a:endParaRPr lang="it-IT" dirty="0"/>
          </a:p>
        </p:txBody>
      </p:sp>
      <p:sp>
        <p:nvSpPr>
          <p:cNvPr id="84" name="Rettangolo 83"/>
          <p:cNvSpPr/>
          <p:nvPr/>
        </p:nvSpPr>
        <p:spPr>
          <a:xfrm>
            <a:off x="5889381" y="123825"/>
            <a:ext cx="549519" cy="650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3969" tIns="41985" rIns="83969" bIns="41985"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17415" name="Rettangolo 50"/>
          <p:cNvSpPr>
            <a:spLocks noChangeArrowheads="1"/>
          </p:cNvSpPr>
          <p:nvPr/>
        </p:nvSpPr>
        <p:spPr bwMode="auto">
          <a:xfrm>
            <a:off x="357967" y="222187"/>
            <a:ext cx="6302265" cy="360362"/>
          </a:xfrm>
          <a:prstGeom prst="rect">
            <a:avLst/>
          </a:prstGeom>
          <a:solidFill>
            <a:srgbClr val="C00000">
              <a:alpha val="7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altLang="it-IT" sz="1600" b="1" dirty="0" smtClean="0">
                <a:solidFill>
                  <a:schemeClr val="bg1"/>
                </a:solidFill>
              </a:rPr>
              <a:t>AGENZIA DEL DEMANIO – DIREZIONE REGIONALE CALABRIA</a:t>
            </a:r>
            <a:endParaRPr lang="it-IT" altLang="it-IT" sz="1600" b="1" dirty="0">
              <a:solidFill>
                <a:schemeClr val="bg1"/>
              </a:solidFill>
            </a:endParaRPr>
          </a:p>
        </p:txBody>
      </p:sp>
      <p:sp>
        <p:nvSpPr>
          <p:cNvPr id="31" name="CasellaDiTesto 30"/>
          <p:cNvSpPr txBox="1"/>
          <p:nvPr/>
        </p:nvSpPr>
        <p:spPr>
          <a:xfrm>
            <a:off x="357967" y="745566"/>
            <a:ext cx="7197969" cy="39256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lIns="83969" tIns="41985" rIns="83969" bIns="41985">
            <a:spAutoFit/>
          </a:bodyPr>
          <a:lstStyle/>
          <a:p>
            <a:pPr>
              <a:defRPr/>
            </a:pPr>
            <a:r>
              <a:rPr lang="it-IT" sz="2000" spc="-138" dirty="0" smtClean="0">
                <a:solidFill>
                  <a:schemeClr val="bg1">
                    <a:lumMod val="50000"/>
                  </a:schemeClr>
                </a:solidFill>
                <a:latin typeface="+mj-lt"/>
                <a:ea typeface="Dotum" pitchFamily="34" charset="-127"/>
                <a:cs typeface="Arial" pitchFamily="34" charset="0"/>
              </a:rPr>
              <a:t>Iniziativa: ACCORDO </a:t>
            </a:r>
            <a:r>
              <a:rPr lang="it-IT" sz="2000" spc="-138" dirty="0">
                <a:solidFill>
                  <a:schemeClr val="bg1">
                    <a:lumMod val="50000"/>
                  </a:schemeClr>
                </a:solidFill>
                <a:latin typeface="+mj-lt"/>
                <a:ea typeface="Dotum" pitchFamily="34" charset="-127"/>
                <a:cs typeface="Arial" pitchFamily="34" charset="0"/>
              </a:rPr>
              <a:t>EX ART. 15 L. </a:t>
            </a:r>
            <a:r>
              <a:rPr lang="it-IT" sz="2000" spc="-138" dirty="0" smtClean="0">
                <a:solidFill>
                  <a:schemeClr val="bg1">
                    <a:lumMod val="50000"/>
                  </a:schemeClr>
                </a:solidFill>
                <a:latin typeface="+mj-lt"/>
                <a:ea typeface="Dotum" pitchFamily="34" charset="-127"/>
                <a:cs typeface="Arial" pitchFamily="34" charset="0"/>
              </a:rPr>
              <a:t>241/90 – data sottoscrizione 09/06/2021</a:t>
            </a:r>
            <a:endParaRPr lang="it-IT" sz="2000" dirty="0">
              <a:solidFill>
                <a:schemeClr val="bg1">
                  <a:lumMod val="50000"/>
                </a:schemeClr>
              </a:solidFill>
              <a:latin typeface="+mj-lt"/>
              <a:ea typeface="Dotum" pitchFamily="34" charset="-127"/>
              <a:cs typeface="Arial" pitchFamily="34" charset="0"/>
            </a:endParaRPr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903" y="6371366"/>
            <a:ext cx="8675687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CasellaDiTesto 13"/>
          <p:cNvSpPr txBox="1"/>
          <p:nvPr/>
        </p:nvSpPr>
        <p:spPr>
          <a:xfrm>
            <a:off x="357967" y="2145108"/>
            <a:ext cx="6543608" cy="39256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lIns="83969" tIns="41985" rIns="83969" bIns="41985">
            <a:spAutoFit/>
          </a:bodyPr>
          <a:lstStyle/>
          <a:p>
            <a:pPr>
              <a:defRPr/>
            </a:pPr>
            <a:r>
              <a:rPr lang="it-IT" sz="2000" spc="-138" dirty="0" smtClean="0">
                <a:solidFill>
                  <a:schemeClr val="bg1">
                    <a:lumMod val="50000"/>
                  </a:schemeClr>
                </a:solidFill>
                <a:latin typeface="+mj-lt"/>
                <a:ea typeface="Dotum" pitchFamily="34" charset="-127"/>
                <a:cs typeface="Arial" pitchFamily="34" charset="0"/>
              </a:rPr>
              <a:t>Soggetti istituzionali coinvolti:</a:t>
            </a:r>
            <a:endParaRPr lang="it-IT" sz="2000" dirty="0">
              <a:solidFill>
                <a:schemeClr val="bg1">
                  <a:lumMod val="50000"/>
                </a:schemeClr>
              </a:solidFill>
              <a:latin typeface="+mj-lt"/>
              <a:ea typeface="Dotum" pitchFamily="34" charset="-127"/>
              <a:cs typeface="Arial" pitchFamily="34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323528" y="2636912"/>
            <a:ext cx="332796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 smtClean="0"/>
              <a:t>Agenzia del Demanio – stazione appaltante</a:t>
            </a:r>
          </a:p>
          <a:p>
            <a:r>
              <a:rPr lang="it-IT" sz="1400" dirty="0" smtClean="0"/>
              <a:t>Comando Legione Carabinieri Calabria</a:t>
            </a:r>
          </a:p>
          <a:p>
            <a:r>
              <a:rPr lang="it-IT" sz="1400" dirty="0" smtClean="0"/>
              <a:t>Regione Calabria</a:t>
            </a:r>
          </a:p>
        </p:txBody>
      </p:sp>
      <p:sp>
        <p:nvSpPr>
          <p:cNvPr id="16" name="CasellaDiTesto 15"/>
          <p:cNvSpPr txBox="1"/>
          <p:nvPr/>
        </p:nvSpPr>
        <p:spPr>
          <a:xfrm>
            <a:off x="332252" y="5029659"/>
            <a:ext cx="6543608" cy="39256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lIns="83969" tIns="41985" rIns="83969" bIns="41985">
            <a:spAutoFit/>
          </a:bodyPr>
          <a:lstStyle/>
          <a:p>
            <a:pPr>
              <a:defRPr/>
            </a:pPr>
            <a:r>
              <a:rPr lang="it-IT" sz="2000" spc="-138" dirty="0" smtClean="0">
                <a:solidFill>
                  <a:schemeClr val="bg1">
                    <a:lumMod val="50000"/>
                  </a:schemeClr>
                </a:solidFill>
                <a:latin typeface="+mj-lt"/>
                <a:ea typeface="Dotum" pitchFamily="34" charset="-127"/>
                <a:cs typeface="Arial" pitchFamily="34" charset="0"/>
              </a:rPr>
              <a:t>Obiettivi strategici che si intendono perseguire:</a:t>
            </a:r>
            <a:endParaRPr lang="it-IT" sz="2000" dirty="0">
              <a:solidFill>
                <a:schemeClr val="bg1">
                  <a:lumMod val="50000"/>
                </a:schemeClr>
              </a:solidFill>
              <a:latin typeface="+mj-lt"/>
              <a:ea typeface="Dotum" pitchFamily="34" charset="-127"/>
              <a:cs typeface="Arial" pitchFamily="34" charset="0"/>
            </a:endParaRPr>
          </a:p>
        </p:txBody>
      </p:sp>
      <p:sp>
        <p:nvSpPr>
          <p:cNvPr id="18" name="CasellaDiTesto 17"/>
          <p:cNvSpPr txBox="1"/>
          <p:nvPr/>
        </p:nvSpPr>
        <p:spPr>
          <a:xfrm>
            <a:off x="354884" y="1317321"/>
            <a:ext cx="7197969" cy="39256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lIns="83969" tIns="41985" rIns="83969" bIns="41985">
            <a:spAutoFit/>
          </a:bodyPr>
          <a:lstStyle/>
          <a:p>
            <a:pPr>
              <a:defRPr/>
            </a:pPr>
            <a:r>
              <a:rPr lang="it-IT" sz="2000" spc="-138" dirty="0" smtClean="0">
                <a:solidFill>
                  <a:schemeClr val="bg1">
                    <a:lumMod val="50000"/>
                  </a:schemeClr>
                </a:solidFill>
                <a:latin typeface="+mj-lt"/>
                <a:ea typeface="Dotum" pitchFamily="34" charset="-127"/>
                <a:cs typeface="Arial" pitchFamily="34" charset="0"/>
              </a:rPr>
              <a:t>Immobili coinvolti: </a:t>
            </a:r>
            <a:endParaRPr lang="it-IT" sz="2000" dirty="0">
              <a:solidFill>
                <a:schemeClr val="bg1">
                  <a:lumMod val="50000"/>
                </a:schemeClr>
              </a:solidFill>
              <a:latin typeface="+mj-lt"/>
              <a:ea typeface="Dotum" pitchFamily="34" charset="-127"/>
              <a:cs typeface="Arial" pitchFamily="34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372298" y="1738732"/>
            <a:ext cx="62921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 smtClean="0">
                <a:cs typeface="Times New Roman" pitchFamily="18" charset="0"/>
              </a:rPr>
              <a:t>Immobile confiscato alla criminalità organizzata in Tropea (VV)– Via Campo Inferiore</a:t>
            </a:r>
            <a:endParaRPr lang="it-IT" sz="1400" dirty="0"/>
          </a:p>
        </p:txBody>
      </p:sp>
      <p:sp>
        <p:nvSpPr>
          <p:cNvPr id="15" name="CasellaDiTesto 14"/>
          <p:cNvSpPr txBox="1"/>
          <p:nvPr/>
        </p:nvSpPr>
        <p:spPr>
          <a:xfrm>
            <a:off x="328422" y="3495864"/>
            <a:ext cx="6543608" cy="39256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lIns="83969" tIns="41985" rIns="83969" bIns="41985">
            <a:spAutoFit/>
          </a:bodyPr>
          <a:lstStyle/>
          <a:p>
            <a:pPr>
              <a:defRPr/>
            </a:pPr>
            <a:r>
              <a:rPr lang="it-IT" sz="2000" spc="-138" dirty="0" smtClean="0">
                <a:solidFill>
                  <a:schemeClr val="bg1">
                    <a:lumMod val="50000"/>
                  </a:schemeClr>
                </a:solidFill>
                <a:latin typeface="+mj-lt"/>
                <a:ea typeface="Dotum" pitchFamily="34" charset="-127"/>
                <a:cs typeface="Arial" pitchFamily="34" charset="0"/>
              </a:rPr>
              <a:t>Descrizione iniziativa</a:t>
            </a:r>
            <a:endParaRPr lang="it-IT" sz="2000" dirty="0">
              <a:solidFill>
                <a:schemeClr val="bg1">
                  <a:lumMod val="50000"/>
                </a:schemeClr>
              </a:solidFill>
              <a:latin typeface="+mj-lt"/>
              <a:ea typeface="Dotum" pitchFamily="34" charset="-127"/>
              <a:cs typeface="Arial" pitchFamily="34" charset="0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251520" y="4005064"/>
            <a:ext cx="798930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400" dirty="0"/>
              <a:t>Con la sottoscrizione dell’Accordo, </a:t>
            </a:r>
            <a:r>
              <a:rPr lang="it-IT" sz="1400" dirty="0" smtClean="0"/>
              <a:t>l'immobile </a:t>
            </a:r>
            <a:r>
              <a:rPr lang="it-IT" sz="1400" dirty="0"/>
              <a:t>sarà destinato a nuova sede del Comando Stazione </a:t>
            </a:r>
            <a:r>
              <a:rPr lang="it-IT" sz="1400" dirty="0" smtClean="0"/>
              <a:t>dei Carabinieri di Tropea (VV), </a:t>
            </a:r>
            <a:r>
              <a:rPr lang="it-IT" sz="1400" dirty="0"/>
              <a:t>previa lavori di ristrutturazione, completamento e </a:t>
            </a:r>
            <a:r>
              <a:rPr lang="it-IT" sz="1400" dirty="0" err="1"/>
              <a:t>rifunzionalizzazione</a:t>
            </a:r>
            <a:r>
              <a:rPr lang="it-IT" sz="1400" dirty="0"/>
              <a:t>, con un risparmio diretto derivante dalla chiusura della vigente locazione </a:t>
            </a:r>
            <a:r>
              <a:rPr lang="it-IT" sz="1400" dirty="0" smtClean="0"/>
              <a:t>passiva.</a:t>
            </a:r>
            <a:endParaRPr lang="it-IT" sz="1400" dirty="0"/>
          </a:p>
        </p:txBody>
      </p:sp>
      <p:pic>
        <p:nvPicPr>
          <p:cNvPr id="19" name="Immagine 1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68000" y="188640"/>
            <a:ext cx="1476000" cy="1564559"/>
          </a:xfrm>
          <a:prstGeom prst="rect">
            <a:avLst/>
          </a:prstGeom>
        </p:spPr>
      </p:pic>
      <p:sp>
        <p:nvSpPr>
          <p:cNvPr id="20" name="Ovale 19"/>
          <p:cNvSpPr>
            <a:spLocks noChangeAspect="1"/>
          </p:cNvSpPr>
          <p:nvPr/>
        </p:nvSpPr>
        <p:spPr>
          <a:xfrm flipH="1" flipV="1">
            <a:off x="8748464" y="1412776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1610801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Rettangolo 83"/>
          <p:cNvSpPr/>
          <p:nvPr/>
        </p:nvSpPr>
        <p:spPr>
          <a:xfrm>
            <a:off x="5889381" y="123825"/>
            <a:ext cx="549519" cy="650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3969" tIns="41985" rIns="83969" bIns="41985" anchor="ctr"/>
          <a:lstStyle/>
          <a:p>
            <a:pPr algn="ctr">
              <a:defRPr/>
            </a:pPr>
            <a:endParaRPr lang="it-IT"/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507" y="6341746"/>
            <a:ext cx="8675687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993" y="6500813"/>
            <a:ext cx="249237" cy="31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CasellaDiTesto 14"/>
          <p:cNvSpPr txBox="1"/>
          <p:nvPr/>
        </p:nvSpPr>
        <p:spPr>
          <a:xfrm>
            <a:off x="323528" y="620688"/>
            <a:ext cx="7197969" cy="9465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lIns="83969" tIns="41985" rIns="83969" bIns="41985">
            <a:spAutoFit/>
          </a:bodyPr>
          <a:lstStyle/>
          <a:p>
            <a:pPr>
              <a:defRPr/>
            </a:pPr>
            <a:r>
              <a:rPr lang="it-IT" sz="2800" spc="-138" dirty="0" smtClean="0">
                <a:solidFill>
                  <a:schemeClr val="bg1">
                    <a:lumMod val="50000"/>
                  </a:schemeClr>
                </a:solidFill>
                <a:latin typeface="+mj-lt"/>
                <a:ea typeface="Dotum" pitchFamily="34" charset="-127"/>
                <a:cs typeface="Arial" pitchFamily="34" charset="0"/>
              </a:rPr>
              <a:t>Cronoprogramma dell’iniziativa: </a:t>
            </a:r>
            <a:r>
              <a:rPr lang="it-IT" sz="2800" spc="-138" dirty="0" err="1" smtClean="0">
                <a:solidFill>
                  <a:schemeClr val="bg1">
                    <a:lumMod val="50000"/>
                  </a:schemeClr>
                </a:solidFill>
                <a:latin typeface="+mj-lt"/>
                <a:ea typeface="Dotum" pitchFamily="34" charset="-127"/>
                <a:cs typeface="Arial" pitchFamily="34" charset="0"/>
              </a:rPr>
              <a:t>rifunzionalizzazione</a:t>
            </a:r>
            <a:r>
              <a:rPr lang="it-IT" sz="2800" spc="-138" dirty="0" smtClean="0">
                <a:solidFill>
                  <a:schemeClr val="bg1">
                    <a:lumMod val="50000"/>
                  </a:schemeClr>
                </a:solidFill>
                <a:latin typeface="+mj-lt"/>
                <a:ea typeface="Dotum" pitchFamily="34" charset="-127"/>
                <a:cs typeface="Arial" pitchFamily="34" charset="0"/>
              </a:rPr>
              <a:t> immobile confiscato in Tropea (</a:t>
            </a:r>
            <a:r>
              <a:rPr lang="it-IT" sz="2800" spc="-138" smtClean="0">
                <a:solidFill>
                  <a:schemeClr val="bg1">
                    <a:lumMod val="50000"/>
                  </a:schemeClr>
                </a:solidFill>
                <a:latin typeface="+mj-lt"/>
                <a:ea typeface="Dotum" pitchFamily="34" charset="-127"/>
                <a:cs typeface="Arial" pitchFamily="34" charset="0"/>
              </a:rPr>
              <a:t>VV)</a:t>
            </a:r>
            <a:endParaRPr lang="it-IT" sz="2800" dirty="0">
              <a:solidFill>
                <a:schemeClr val="bg1">
                  <a:lumMod val="50000"/>
                </a:schemeClr>
              </a:solidFill>
              <a:latin typeface="+mj-lt"/>
              <a:ea typeface="Dotum" pitchFamily="34" charset="-127"/>
              <a:cs typeface="Arial" pitchFamily="34" charset="0"/>
            </a:endParaRPr>
          </a:p>
        </p:txBody>
      </p:sp>
      <p:sp>
        <p:nvSpPr>
          <p:cNvPr id="12" name="Rettangolo 50"/>
          <p:cNvSpPr>
            <a:spLocks noChangeArrowheads="1"/>
          </p:cNvSpPr>
          <p:nvPr/>
        </p:nvSpPr>
        <p:spPr bwMode="auto">
          <a:xfrm>
            <a:off x="357967" y="222187"/>
            <a:ext cx="6302265" cy="360362"/>
          </a:xfrm>
          <a:prstGeom prst="rect">
            <a:avLst/>
          </a:prstGeom>
          <a:solidFill>
            <a:srgbClr val="C00000">
              <a:alpha val="7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altLang="it-IT" sz="1600" b="1" dirty="0" smtClean="0">
                <a:solidFill>
                  <a:schemeClr val="bg1"/>
                </a:solidFill>
              </a:rPr>
              <a:t>AGENZIA DEL DEMANIO – DIREZIONE REGIONALE CALABRIA</a:t>
            </a:r>
            <a:endParaRPr lang="it-IT" altLang="it-IT" sz="1600" b="1" dirty="0">
              <a:solidFill>
                <a:schemeClr val="bg1"/>
              </a:solidFill>
            </a:endParaRPr>
          </a:p>
        </p:txBody>
      </p:sp>
      <p:pic>
        <p:nvPicPr>
          <p:cNvPr id="10" name="Immagin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668000" y="188640"/>
            <a:ext cx="1476000" cy="1564559"/>
          </a:xfrm>
          <a:prstGeom prst="rect">
            <a:avLst/>
          </a:prstGeom>
        </p:spPr>
      </p:pic>
      <p:sp>
        <p:nvSpPr>
          <p:cNvPr id="14" name="Ovale 13"/>
          <p:cNvSpPr>
            <a:spLocks noChangeAspect="1"/>
          </p:cNvSpPr>
          <p:nvPr/>
        </p:nvSpPr>
        <p:spPr>
          <a:xfrm flipV="1">
            <a:off x="8748464" y="1412776"/>
            <a:ext cx="72000" cy="7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aphicFrame>
        <p:nvGraphicFramePr>
          <p:cNvPr id="3" name="Ogget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7998472"/>
              </p:ext>
            </p:extLst>
          </p:nvPr>
        </p:nvGraphicFramePr>
        <p:xfrm>
          <a:off x="362817" y="2132857"/>
          <a:ext cx="8418359" cy="32241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Foglio di lavoro" r:id="rId7" imgW="18849868" imgH="4191095" progId="Excel.Sheet.8">
                  <p:embed/>
                </p:oleObj>
              </mc:Choice>
              <mc:Fallback>
                <p:oleObj name="Foglio di lavoro" r:id="rId7" imgW="18849868" imgH="419109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62817" y="2132857"/>
                        <a:ext cx="8418359" cy="322418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2275984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726</TotalTime>
  <Words>139</Words>
  <Application>Microsoft Office PowerPoint</Application>
  <PresentationFormat>Presentazione su schermo (4:3)</PresentationFormat>
  <Paragraphs>18</Paragraphs>
  <Slides>2</Slides>
  <Notes>2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8" baseType="lpstr">
      <vt:lpstr>Dotum</vt:lpstr>
      <vt:lpstr>Arial</vt:lpstr>
      <vt:lpstr>Calibri</vt:lpstr>
      <vt:lpstr>Times New Roman</vt:lpstr>
      <vt:lpstr>Tema di Office</vt:lpstr>
      <vt:lpstr>Foglio di lavoro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CARDU MARIO</dc:creator>
  <cp:lastModifiedBy>MAZZA CLAUDIO</cp:lastModifiedBy>
  <cp:revision>98</cp:revision>
  <cp:lastPrinted>2018-10-24T13:20:37Z</cp:lastPrinted>
  <dcterms:created xsi:type="dcterms:W3CDTF">2018-05-11T09:33:25Z</dcterms:created>
  <dcterms:modified xsi:type="dcterms:W3CDTF">2021-12-15T15:23:12Z</dcterms:modified>
</cp:coreProperties>
</file>