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6" r:id="rId3"/>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7" autoAdjust="0"/>
    <p:restoredTop sz="94643" autoAdjust="0"/>
  </p:normalViewPr>
  <p:slideViewPr>
    <p:cSldViewPr>
      <p:cViewPr varScale="1">
        <p:scale>
          <a:sx n="69" d="100"/>
          <a:sy n="69" d="100"/>
        </p:scale>
        <p:origin x="147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305F313-6D09-4003-9CA3-D05E9E0F4334}" type="datetimeFigureOut">
              <a:rPr lang="it-IT" smtClean="0"/>
              <a:pPr/>
              <a:t>15/12/2021</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CBBEBE9-89E9-4AF8-B96E-DE3EFE2A3A5C}" type="slidenum">
              <a:rPr lang="it-IT" smtClean="0"/>
              <a:pPr/>
              <a:t>‹N›</a:t>
            </a:fld>
            <a:endParaRPr lang="it-IT"/>
          </a:p>
        </p:txBody>
      </p:sp>
    </p:spTree>
    <p:extLst>
      <p:ext uri="{BB962C8B-B14F-4D97-AF65-F5344CB8AC3E}">
        <p14:creationId xmlns:p14="http://schemas.microsoft.com/office/powerpoint/2010/main" val="1495196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a:xfrm>
            <a:off x="919163" y="744538"/>
            <a:ext cx="4960937" cy="3721100"/>
          </a:xfrm>
          <a:ln/>
        </p:spPr>
      </p:sp>
      <p:sp>
        <p:nvSpPr>
          <p:cNvPr id="2662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2662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1926" eaLnBrk="0" hangingPunct="0">
              <a:spcBef>
                <a:spcPct val="30000"/>
              </a:spcBef>
              <a:defRPr sz="1100">
                <a:solidFill>
                  <a:schemeClr val="tx1"/>
                </a:solidFill>
                <a:latin typeface="Calibri" pitchFamily="34" charset="0"/>
              </a:defRPr>
            </a:lvl1pPr>
            <a:lvl2pPr marL="685817" indent="-263776" defTabSz="871926" eaLnBrk="0" hangingPunct="0">
              <a:spcBef>
                <a:spcPct val="30000"/>
              </a:spcBef>
              <a:defRPr sz="1100">
                <a:solidFill>
                  <a:schemeClr val="tx1"/>
                </a:solidFill>
                <a:latin typeface="Calibri" pitchFamily="34" charset="0"/>
              </a:defRPr>
            </a:lvl2pPr>
            <a:lvl3pPr marL="1055103" indent="-211021" defTabSz="871926" eaLnBrk="0" hangingPunct="0">
              <a:spcBef>
                <a:spcPct val="30000"/>
              </a:spcBef>
              <a:defRPr sz="1100">
                <a:solidFill>
                  <a:schemeClr val="tx1"/>
                </a:solidFill>
                <a:latin typeface="Calibri" pitchFamily="34" charset="0"/>
              </a:defRPr>
            </a:lvl3pPr>
            <a:lvl4pPr marL="1477145" indent="-211021" defTabSz="871926" eaLnBrk="0" hangingPunct="0">
              <a:spcBef>
                <a:spcPct val="30000"/>
              </a:spcBef>
              <a:defRPr sz="1100">
                <a:solidFill>
                  <a:schemeClr val="tx1"/>
                </a:solidFill>
                <a:latin typeface="Calibri" pitchFamily="34" charset="0"/>
              </a:defRPr>
            </a:lvl4pPr>
            <a:lvl5pPr marL="1899186" indent="-211021" defTabSz="871926" eaLnBrk="0" hangingPunct="0">
              <a:spcBef>
                <a:spcPct val="30000"/>
              </a:spcBef>
              <a:defRPr sz="1100">
                <a:solidFill>
                  <a:schemeClr val="tx1"/>
                </a:solidFill>
                <a:latin typeface="Calibri" pitchFamily="34" charset="0"/>
              </a:defRPr>
            </a:lvl5pPr>
            <a:lvl6pPr marL="2321227" indent="-211021" defTabSz="871926" eaLnBrk="0" fontAlgn="base" hangingPunct="0">
              <a:spcBef>
                <a:spcPct val="30000"/>
              </a:spcBef>
              <a:spcAft>
                <a:spcPct val="0"/>
              </a:spcAft>
              <a:defRPr sz="1100">
                <a:solidFill>
                  <a:schemeClr val="tx1"/>
                </a:solidFill>
                <a:latin typeface="Calibri" pitchFamily="34" charset="0"/>
              </a:defRPr>
            </a:lvl6pPr>
            <a:lvl7pPr marL="2743269" indent="-211021" defTabSz="871926" eaLnBrk="0" fontAlgn="base" hangingPunct="0">
              <a:spcBef>
                <a:spcPct val="30000"/>
              </a:spcBef>
              <a:spcAft>
                <a:spcPct val="0"/>
              </a:spcAft>
              <a:defRPr sz="1100">
                <a:solidFill>
                  <a:schemeClr val="tx1"/>
                </a:solidFill>
                <a:latin typeface="Calibri" pitchFamily="34" charset="0"/>
              </a:defRPr>
            </a:lvl7pPr>
            <a:lvl8pPr marL="3165310" indent="-211021" defTabSz="871926" eaLnBrk="0" fontAlgn="base" hangingPunct="0">
              <a:spcBef>
                <a:spcPct val="30000"/>
              </a:spcBef>
              <a:spcAft>
                <a:spcPct val="0"/>
              </a:spcAft>
              <a:defRPr sz="1100">
                <a:solidFill>
                  <a:schemeClr val="tx1"/>
                </a:solidFill>
                <a:latin typeface="Calibri" pitchFamily="34" charset="0"/>
              </a:defRPr>
            </a:lvl8pPr>
            <a:lvl9pPr marL="3587351" indent="-211021" defTabSz="871926"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81AEE029-3EFE-4214-B592-888A8A0711C3}" type="slidenum">
              <a:rPr lang="it-IT" altLang="it-IT" sz="1000"/>
              <a:pPr eaLnBrk="1" hangingPunct="1">
                <a:spcBef>
                  <a:spcPct val="0"/>
                </a:spcBef>
              </a:pPr>
              <a:t>1</a:t>
            </a:fld>
            <a:endParaRPr lang="it-IT" altLang="it-IT"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a:xfrm>
            <a:off x="919163" y="744538"/>
            <a:ext cx="4960937" cy="3721100"/>
          </a:xfrm>
          <a:ln/>
        </p:spPr>
      </p:sp>
      <p:sp>
        <p:nvSpPr>
          <p:cNvPr id="2662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2662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1926" eaLnBrk="0" hangingPunct="0">
              <a:spcBef>
                <a:spcPct val="30000"/>
              </a:spcBef>
              <a:defRPr sz="1100">
                <a:solidFill>
                  <a:schemeClr val="tx1"/>
                </a:solidFill>
                <a:latin typeface="Calibri" pitchFamily="34" charset="0"/>
              </a:defRPr>
            </a:lvl1pPr>
            <a:lvl2pPr marL="685817" indent="-263776" defTabSz="871926" eaLnBrk="0" hangingPunct="0">
              <a:spcBef>
                <a:spcPct val="30000"/>
              </a:spcBef>
              <a:defRPr sz="1100">
                <a:solidFill>
                  <a:schemeClr val="tx1"/>
                </a:solidFill>
                <a:latin typeface="Calibri" pitchFamily="34" charset="0"/>
              </a:defRPr>
            </a:lvl2pPr>
            <a:lvl3pPr marL="1055103" indent="-211021" defTabSz="871926" eaLnBrk="0" hangingPunct="0">
              <a:spcBef>
                <a:spcPct val="30000"/>
              </a:spcBef>
              <a:defRPr sz="1100">
                <a:solidFill>
                  <a:schemeClr val="tx1"/>
                </a:solidFill>
                <a:latin typeface="Calibri" pitchFamily="34" charset="0"/>
              </a:defRPr>
            </a:lvl3pPr>
            <a:lvl4pPr marL="1477145" indent="-211021" defTabSz="871926" eaLnBrk="0" hangingPunct="0">
              <a:spcBef>
                <a:spcPct val="30000"/>
              </a:spcBef>
              <a:defRPr sz="1100">
                <a:solidFill>
                  <a:schemeClr val="tx1"/>
                </a:solidFill>
                <a:latin typeface="Calibri" pitchFamily="34" charset="0"/>
              </a:defRPr>
            </a:lvl4pPr>
            <a:lvl5pPr marL="1899186" indent="-211021" defTabSz="871926" eaLnBrk="0" hangingPunct="0">
              <a:spcBef>
                <a:spcPct val="30000"/>
              </a:spcBef>
              <a:defRPr sz="1100">
                <a:solidFill>
                  <a:schemeClr val="tx1"/>
                </a:solidFill>
                <a:latin typeface="Calibri" pitchFamily="34" charset="0"/>
              </a:defRPr>
            </a:lvl5pPr>
            <a:lvl6pPr marL="2321227" indent="-211021" defTabSz="871926" eaLnBrk="0" fontAlgn="base" hangingPunct="0">
              <a:spcBef>
                <a:spcPct val="30000"/>
              </a:spcBef>
              <a:spcAft>
                <a:spcPct val="0"/>
              </a:spcAft>
              <a:defRPr sz="1100">
                <a:solidFill>
                  <a:schemeClr val="tx1"/>
                </a:solidFill>
                <a:latin typeface="Calibri" pitchFamily="34" charset="0"/>
              </a:defRPr>
            </a:lvl6pPr>
            <a:lvl7pPr marL="2743269" indent="-211021" defTabSz="871926" eaLnBrk="0" fontAlgn="base" hangingPunct="0">
              <a:spcBef>
                <a:spcPct val="30000"/>
              </a:spcBef>
              <a:spcAft>
                <a:spcPct val="0"/>
              </a:spcAft>
              <a:defRPr sz="1100">
                <a:solidFill>
                  <a:schemeClr val="tx1"/>
                </a:solidFill>
                <a:latin typeface="Calibri" pitchFamily="34" charset="0"/>
              </a:defRPr>
            </a:lvl7pPr>
            <a:lvl8pPr marL="3165310" indent="-211021" defTabSz="871926" eaLnBrk="0" fontAlgn="base" hangingPunct="0">
              <a:spcBef>
                <a:spcPct val="30000"/>
              </a:spcBef>
              <a:spcAft>
                <a:spcPct val="0"/>
              </a:spcAft>
              <a:defRPr sz="1100">
                <a:solidFill>
                  <a:schemeClr val="tx1"/>
                </a:solidFill>
                <a:latin typeface="Calibri" pitchFamily="34" charset="0"/>
              </a:defRPr>
            </a:lvl8pPr>
            <a:lvl9pPr marL="3587351" indent="-211021" defTabSz="871926"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81AEE029-3EFE-4214-B592-888A8A0711C3}" type="slidenum">
              <a:rPr lang="it-IT" altLang="it-IT" sz="1000"/>
              <a:pPr eaLnBrk="1" hangingPunct="1">
                <a:spcBef>
                  <a:spcPct val="0"/>
                </a:spcBef>
              </a:pPr>
              <a:t>2</a:t>
            </a:fld>
            <a:endParaRPr lang="it-IT" altLang="it-IT" sz="1000"/>
          </a:p>
        </p:txBody>
      </p:sp>
    </p:spTree>
    <p:extLst>
      <p:ext uri="{BB962C8B-B14F-4D97-AF65-F5344CB8AC3E}">
        <p14:creationId xmlns:p14="http://schemas.microsoft.com/office/powerpoint/2010/main" val="1534641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15/12/2021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pPr/>
              <a:t>15/12/2021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2.xml"/><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328596" y="5506173"/>
            <a:ext cx="3061905" cy="216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277126" y="5458114"/>
            <a:ext cx="3527376" cy="738664"/>
          </a:xfrm>
          <a:prstGeom prst="rect">
            <a:avLst/>
          </a:prstGeom>
          <a:solidFill>
            <a:schemeClr val="bg1"/>
          </a:solidFill>
        </p:spPr>
        <p:txBody>
          <a:bodyPr wrap="none" rtlCol="0">
            <a:spAutoFit/>
          </a:bodyPr>
          <a:lstStyle>
            <a:defPPr>
              <a:defRPr lang="it-IT"/>
            </a:defPPr>
            <a:lvl1pPr>
              <a:defRPr sz="1400"/>
            </a:lvl1pPr>
          </a:lstStyle>
          <a:p>
            <a:r>
              <a:rPr lang="it-IT" dirty="0"/>
              <a:t>Attivazione di Investimenti </a:t>
            </a:r>
            <a:r>
              <a:rPr lang="it-IT" dirty="0" smtClean="0"/>
              <a:t>pubblici</a:t>
            </a:r>
          </a:p>
          <a:p>
            <a:r>
              <a:rPr lang="it-IT" dirty="0" smtClean="0"/>
              <a:t>Migliore e più efficiente allocazione delle </a:t>
            </a:r>
            <a:r>
              <a:rPr lang="it-IT" smtClean="0"/>
              <a:t>P.A.</a:t>
            </a:r>
            <a:endParaRPr lang="it-IT" dirty="0" smtClean="0"/>
          </a:p>
          <a:p>
            <a:r>
              <a:rPr lang="it-IT" dirty="0" smtClean="0"/>
              <a:t>Risparmi </a:t>
            </a:r>
            <a:r>
              <a:rPr lang="it-IT" dirty="0"/>
              <a:t>di </a:t>
            </a:r>
            <a:r>
              <a:rPr lang="it-IT" dirty="0" smtClean="0"/>
              <a:t>spesa</a:t>
            </a:r>
            <a:endParaRPr lang="it-IT" dirty="0"/>
          </a:p>
        </p:txBody>
      </p:sp>
      <p:sp>
        <p:nvSpPr>
          <p:cNvPr id="84" name="Rettangolo 83"/>
          <p:cNvSpPr/>
          <p:nvPr/>
        </p:nvSpPr>
        <p:spPr>
          <a:xfrm>
            <a:off x="5889381" y="123825"/>
            <a:ext cx="549519" cy="65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anchor="ctr"/>
          <a:lstStyle/>
          <a:p>
            <a:pPr algn="ctr">
              <a:defRPr/>
            </a:pPr>
            <a:endParaRPr lang="it-IT"/>
          </a:p>
        </p:txBody>
      </p:sp>
      <p:sp>
        <p:nvSpPr>
          <p:cNvPr id="17415" name="Rettangolo 50"/>
          <p:cNvSpPr>
            <a:spLocks noChangeArrowheads="1"/>
          </p:cNvSpPr>
          <p:nvPr/>
        </p:nvSpPr>
        <p:spPr bwMode="auto">
          <a:xfrm>
            <a:off x="357967" y="222187"/>
            <a:ext cx="6302265" cy="360362"/>
          </a:xfrm>
          <a:prstGeom prst="rect">
            <a:avLst/>
          </a:prstGeom>
          <a:solidFill>
            <a:srgbClr val="C00000">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r>
              <a:rPr lang="it-IT" altLang="it-IT" sz="1600" b="1" dirty="0" smtClean="0">
                <a:solidFill>
                  <a:schemeClr val="bg1"/>
                </a:solidFill>
              </a:rPr>
              <a:t>AGENZIA DEL DEMANIO – DIREZIONE REGIONALE CALABRIA</a:t>
            </a:r>
            <a:endParaRPr lang="it-IT" altLang="it-IT" sz="1600" b="1" dirty="0">
              <a:solidFill>
                <a:schemeClr val="bg1"/>
              </a:solidFill>
            </a:endParaRPr>
          </a:p>
        </p:txBody>
      </p:sp>
      <p:sp>
        <p:nvSpPr>
          <p:cNvPr id="31" name="CasellaDiTesto 30"/>
          <p:cNvSpPr txBox="1"/>
          <p:nvPr/>
        </p:nvSpPr>
        <p:spPr>
          <a:xfrm>
            <a:off x="357967" y="745566"/>
            <a:ext cx="7197969" cy="392567"/>
          </a:xfrm>
          <a:prstGeom prst="rect">
            <a:avLst/>
          </a:prstGeom>
          <a:noFill/>
          <a:ln>
            <a:solidFill>
              <a:schemeClr val="tx1"/>
            </a:solidFill>
          </a:ln>
        </p:spPr>
        <p:txBody>
          <a:bodyPr lIns="83969" tIns="41985" rIns="83969" bIns="41985">
            <a:spAutoFit/>
          </a:bodyPr>
          <a:lstStyle/>
          <a:p>
            <a:pPr>
              <a:defRPr/>
            </a:pPr>
            <a:r>
              <a:rPr lang="it-IT" sz="2000" spc="-138" dirty="0" smtClean="0">
                <a:solidFill>
                  <a:schemeClr val="bg1">
                    <a:lumMod val="50000"/>
                  </a:schemeClr>
                </a:solidFill>
                <a:latin typeface="+mj-lt"/>
                <a:ea typeface="Dotum" pitchFamily="34" charset="-127"/>
                <a:cs typeface="Arial" pitchFamily="34" charset="0"/>
              </a:rPr>
              <a:t>Iniziativa: ACCORDO </a:t>
            </a:r>
            <a:r>
              <a:rPr lang="it-IT" sz="2000" spc="-138" dirty="0">
                <a:solidFill>
                  <a:schemeClr val="bg1">
                    <a:lumMod val="50000"/>
                  </a:schemeClr>
                </a:solidFill>
                <a:latin typeface="+mj-lt"/>
                <a:ea typeface="Dotum" pitchFamily="34" charset="-127"/>
                <a:cs typeface="Arial" pitchFamily="34" charset="0"/>
              </a:rPr>
              <a:t>EX ART. 15 L. </a:t>
            </a:r>
            <a:r>
              <a:rPr lang="it-IT" sz="2000" spc="-138" dirty="0" smtClean="0">
                <a:solidFill>
                  <a:schemeClr val="bg1">
                    <a:lumMod val="50000"/>
                  </a:schemeClr>
                </a:solidFill>
                <a:latin typeface="+mj-lt"/>
                <a:ea typeface="Dotum" pitchFamily="34" charset="-127"/>
                <a:cs typeface="Arial" pitchFamily="34" charset="0"/>
              </a:rPr>
              <a:t>241/90 – data sottoscrizione 30/11/2016</a:t>
            </a:r>
            <a:endParaRPr lang="it-IT" sz="2000" dirty="0">
              <a:solidFill>
                <a:schemeClr val="bg1">
                  <a:lumMod val="50000"/>
                </a:schemeClr>
              </a:solidFill>
              <a:latin typeface="+mj-lt"/>
              <a:ea typeface="Dotum" pitchFamily="34" charset="-127"/>
              <a:cs typeface="Arial" pitchFamily="34" charset="0"/>
            </a:endParaRP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903" y="6371366"/>
            <a:ext cx="86756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CasellaDiTesto 13"/>
          <p:cNvSpPr txBox="1"/>
          <p:nvPr/>
        </p:nvSpPr>
        <p:spPr>
          <a:xfrm>
            <a:off x="357967" y="2145108"/>
            <a:ext cx="6543608" cy="392567"/>
          </a:xfrm>
          <a:prstGeom prst="rect">
            <a:avLst/>
          </a:prstGeom>
          <a:noFill/>
          <a:ln>
            <a:solidFill>
              <a:schemeClr val="tx1"/>
            </a:solidFill>
          </a:ln>
        </p:spPr>
        <p:txBody>
          <a:bodyPr lIns="83969" tIns="41985" rIns="83969" bIns="41985">
            <a:spAutoFit/>
          </a:bodyPr>
          <a:lstStyle/>
          <a:p>
            <a:pPr>
              <a:defRPr/>
            </a:pPr>
            <a:r>
              <a:rPr lang="it-IT" sz="2000" spc="-138" dirty="0" smtClean="0">
                <a:solidFill>
                  <a:schemeClr val="bg1">
                    <a:lumMod val="50000"/>
                  </a:schemeClr>
                </a:solidFill>
                <a:latin typeface="+mj-lt"/>
                <a:ea typeface="Dotum" pitchFamily="34" charset="-127"/>
                <a:cs typeface="Arial" pitchFamily="34" charset="0"/>
              </a:rPr>
              <a:t>Soggetti istituzionali coinvolti:</a:t>
            </a:r>
            <a:endParaRPr lang="it-IT" sz="2000" dirty="0">
              <a:solidFill>
                <a:schemeClr val="bg1">
                  <a:lumMod val="50000"/>
                </a:schemeClr>
              </a:solidFill>
              <a:latin typeface="+mj-lt"/>
              <a:ea typeface="Dotum" pitchFamily="34" charset="-127"/>
              <a:cs typeface="Arial" pitchFamily="34" charset="0"/>
            </a:endParaRPr>
          </a:p>
        </p:txBody>
      </p:sp>
      <p:sp>
        <p:nvSpPr>
          <p:cNvPr id="5" name="CasellaDiTesto 4"/>
          <p:cNvSpPr txBox="1"/>
          <p:nvPr/>
        </p:nvSpPr>
        <p:spPr>
          <a:xfrm>
            <a:off x="323528" y="2564904"/>
            <a:ext cx="7378943" cy="954107"/>
          </a:xfrm>
          <a:prstGeom prst="rect">
            <a:avLst/>
          </a:prstGeom>
          <a:noFill/>
        </p:spPr>
        <p:txBody>
          <a:bodyPr wrap="none" rtlCol="0">
            <a:spAutoFit/>
          </a:bodyPr>
          <a:lstStyle/>
          <a:p>
            <a:r>
              <a:rPr lang="it-IT" sz="1400" dirty="0" smtClean="0"/>
              <a:t>Agenzia del Demanio – stazione appaltante</a:t>
            </a:r>
          </a:p>
          <a:p>
            <a:r>
              <a:rPr lang="it-IT" sz="1400" dirty="0" smtClean="0"/>
              <a:t>Ministero della Giustizia</a:t>
            </a:r>
          </a:p>
          <a:p>
            <a:r>
              <a:rPr lang="it-IT" sz="1400" dirty="0" smtClean="0"/>
              <a:t>Ministero Infrastrutture e della Mobilità sostenibili già Ministero delle Infrastrutture e dei Trasporti</a:t>
            </a:r>
          </a:p>
          <a:p>
            <a:r>
              <a:rPr lang="it-IT" sz="1400" dirty="0" smtClean="0"/>
              <a:t>Comune di </a:t>
            </a:r>
            <a:r>
              <a:rPr lang="it-IT" sz="1400" dirty="0"/>
              <a:t>C</a:t>
            </a:r>
            <a:r>
              <a:rPr lang="it-IT" sz="1400" dirty="0" smtClean="0"/>
              <a:t>atanzaro</a:t>
            </a:r>
          </a:p>
        </p:txBody>
      </p:sp>
      <p:sp>
        <p:nvSpPr>
          <p:cNvPr id="16" name="CasellaDiTesto 15"/>
          <p:cNvSpPr txBox="1"/>
          <p:nvPr/>
        </p:nvSpPr>
        <p:spPr>
          <a:xfrm>
            <a:off x="332252" y="5029659"/>
            <a:ext cx="6543608" cy="392567"/>
          </a:xfrm>
          <a:prstGeom prst="rect">
            <a:avLst/>
          </a:prstGeom>
          <a:noFill/>
          <a:ln>
            <a:solidFill>
              <a:schemeClr val="tx1"/>
            </a:solidFill>
          </a:ln>
        </p:spPr>
        <p:txBody>
          <a:bodyPr lIns="83969" tIns="41985" rIns="83969" bIns="41985">
            <a:spAutoFit/>
          </a:bodyPr>
          <a:lstStyle/>
          <a:p>
            <a:pPr>
              <a:defRPr/>
            </a:pPr>
            <a:r>
              <a:rPr lang="it-IT" sz="2000" spc="-138" dirty="0" smtClean="0">
                <a:solidFill>
                  <a:schemeClr val="bg1">
                    <a:lumMod val="50000"/>
                  </a:schemeClr>
                </a:solidFill>
                <a:latin typeface="+mj-lt"/>
                <a:ea typeface="Dotum" pitchFamily="34" charset="-127"/>
                <a:cs typeface="Arial" pitchFamily="34" charset="0"/>
              </a:rPr>
              <a:t>Obiettivi strategici che si intendono perseguire:</a:t>
            </a:r>
            <a:endParaRPr lang="it-IT" sz="2000" dirty="0">
              <a:solidFill>
                <a:schemeClr val="bg1">
                  <a:lumMod val="50000"/>
                </a:schemeClr>
              </a:solidFill>
              <a:latin typeface="+mj-lt"/>
              <a:ea typeface="Dotum" pitchFamily="34" charset="-127"/>
              <a:cs typeface="Arial" pitchFamily="34" charset="0"/>
            </a:endParaRPr>
          </a:p>
        </p:txBody>
      </p:sp>
      <p:sp>
        <p:nvSpPr>
          <p:cNvPr id="18" name="CasellaDiTesto 17"/>
          <p:cNvSpPr txBox="1"/>
          <p:nvPr/>
        </p:nvSpPr>
        <p:spPr>
          <a:xfrm>
            <a:off x="354884" y="1317321"/>
            <a:ext cx="7197969" cy="392567"/>
          </a:xfrm>
          <a:prstGeom prst="rect">
            <a:avLst/>
          </a:prstGeom>
          <a:noFill/>
          <a:ln>
            <a:solidFill>
              <a:schemeClr val="tx1"/>
            </a:solidFill>
          </a:ln>
        </p:spPr>
        <p:txBody>
          <a:bodyPr lIns="83969" tIns="41985" rIns="83969" bIns="41985">
            <a:spAutoFit/>
          </a:bodyPr>
          <a:lstStyle/>
          <a:p>
            <a:pPr>
              <a:defRPr/>
            </a:pPr>
            <a:r>
              <a:rPr lang="it-IT" sz="2000" spc="-138" dirty="0" smtClean="0">
                <a:solidFill>
                  <a:schemeClr val="bg1">
                    <a:lumMod val="50000"/>
                  </a:schemeClr>
                </a:solidFill>
                <a:latin typeface="+mj-lt"/>
                <a:ea typeface="Dotum" pitchFamily="34" charset="-127"/>
                <a:cs typeface="Arial" pitchFamily="34" charset="0"/>
              </a:rPr>
              <a:t>Immobili coinvolti: </a:t>
            </a:r>
            <a:endParaRPr lang="it-IT" sz="2000" dirty="0">
              <a:solidFill>
                <a:schemeClr val="bg1">
                  <a:lumMod val="50000"/>
                </a:schemeClr>
              </a:solidFill>
              <a:latin typeface="+mj-lt"/>
              <a:ea typeface="Dotum" pitchFamily="34" charset="-127"/>
              <a:cs typeface="Arial" pitchFamily="34" charset="0"/>
            </a:endParaRPr>
          </a:p>
        </p:txBody>
      </p:sp>
      <p:sp>
        <p:nvSpPr>
          <p:cNvPr id="6" name="CasellaDiTesto 5"/>
          <p:cNvSpPr txBox="1"/>
          <p:nvPr/>
        </p:nvSpPr>
        <p:spPr>
          <a:xfrm>
            <a:off x="372298" y="1738732"/>
            <a:ext cx="4197303" cy="307777"/>
          </a:xfrm>
          <a:prstGeom prst="rect">
            <a:avLst/>
          </a:prstGeom>
          <a:noFill/>
        </p:spPr>
        <p:txBody>
          <a:bodyPr wrap="none" rtlCol="0">
            <a:spAutoFit/>
          </a:bodyPr>
          <a:lstStyle/>
          <a:p>
            <a:r>
              <a:rPr lang="it-IT" sz="1400" dirty="0" smtClean="0">
                <a:cs typeface="Times New Roman" pitchFamily="18" charset="0"/>
              </a:rPr>
              <a:t>Ex Ospedale Militare sito in Catanzaro – Piazza Stocco</a:t>
            </a:r>
            <a:endParaRPr lang="it-IT" sz="1400" dirty="0"/>
          </a:p>
        </p:txBody>
      </p:sp>
      <p:sp>
        <p:nvSpPr>
          <p:cNvPr id="15" name="CasellaDiTesto 14"/>
          <p:cNvSpPr txBox="1"/>
          <p:nvPr/>
        </p:nvSpPr>
        <p:spPr>
          <a:xfrm>
            <a:off x="328422" y="3495864"/>
            <a:ext cx="6543608" cy="392567"/>
          </a:xfrm>
          <a:prstGeom prst="rect">
            <a:avLst/>
          </a:prstGeom>
          <a:noFill/>
          <a:ln>
            <a:solidFill>
              <a:schemeClr val="tx1"/>
            </a:solidFill>
          </a:ln>
        </p:spPr>
        <p:txBody>
          <a:bodyPr lIns="83969" tIns="41985" rIns="83969" bIns="41985">
            <a:spAutoFit/>
          </a:bodyPr>
          <a:lstStyle/>
          <a:p>
            <a:pPr>
              <a:defRPr/>
            </a:pPr>
            <a:r>
              <a:rPr lang="it-IT" sz="2000" spc="-138" dirty="0" smtClean="0">
                <a:solidFill>
                  <a:schemeClr val="bg1">
                    <a:lumMod val="50000"/>
                  </a:schemeClr>
                </a:solidFill>
                <a:latin typeface="+mj-lt"/>
                <a:ea typeface="Dotum" pitchFamily="34" charset="-127"/>
                <a:cs typeface="Arial" pitchFamily="34" charset="0"/>
              </a:rPr>
              <a:t>Descrizione iniziativa</a:t>
            </a:r>
            <a:endParaRPr lang="it-IT" sz="2000" dirty="0">
              <a:solidFill>
                <a:schemeClr val="bg1">
                  <a:lumMod val="50000"/>
                </a:schemeClr>
              </a:solidFill>
              <a:latin typeface="+mj-lt"/>
              <a:ea typeface="Dotum" pitchFamily="34" charset="-127"/>
              <a:cs typeface="Arial" pitchFamily="34" charset="0"/>
            </a:endParaRPr>
          </a:p>
        </p:txBody>
      </p:sp>
      <p:sp>
        <p:nvSpPr>
          <p:cNvPr id="2" name="CasellaDiTesto 1"/>
          <p:cNvSpPr txBox="1"/>
          <p:nvPr/>
        </p:nvSpPr>
        <p:spPr>
          <a:xfrm>
            <a:off x="251520" y="3861048"/>
            <a:ext cx="7989309" cy="1169551"/>
          </a:xfrm>
          <a:prstGeom prst="rect">
            <a:avLst/>
          </a:prstGeom>
          <a:noFill/>
        </p:spPr>
        <p:txBody>
          <a:bodyPr wrap="square" rtlCol="0">
            <a:spAutoFit/>
          </a:bodyPr>
          <a:lstStyle/>
          <a:p>
            <a:pPr algn="just"/>
            <a:r>
              <a:rPr lang="it-IT" sz="1400" dirty="0"/>
              <a:t>Con la sottoscrizione dell’Accordo, </a:t>
            </a:r>
            <a:r>
              <a:rPr lang="it-IT" sz="1400" dirty="0" smtClean="0"/>
              <a:t>l’ex Ospedale Militare gravato da usi civici, verrà rifunzionalizzato e consegnato in uso gratuito al Ministero della Giustizia per 99 anni per essere adibito a nuova sede della Procura della Repubblica di </a:t>
            </a:r>
            <a:r>
              <a:rPr lang="it-IT" sz="1400" dirty="0"/>
              <a:t>C</a:t>
            </a:r>
            <a:r>
              <a:rPr lang="it-IT" sz="1400" dirty="0" smtClean="0"/>
              <a:t>atanzaro. L’’operazione consentirà la chiusura di alcune locazioni passive ed il rilascio di spazi demaniali (attualmente occupati dalla Procura) che saranno utilizzati per la collocazione di altri uffici giudiziari in locazione passiva, con conseguente risparmio per l’Erario.</a:t>
            </a:r>
            <a:endParaRPr lang="it-IT" sz="1400" dirty="0"/>
          </a:p>
        </p:txBody>
      </p:sp>
      <p:pic>
        <p:nvPicPr>
          <p:cNvPr id="19" name="Immagine 18"/>
          <p:cNvPicPr>
            <a:picLocks noChangeAspect="1"/>
          </p:cNvPicPr>
          <p:nvPr/>
        </p:nvPicPr>
        <p:blipFill>
          <a:blip r:embed="rId4"/>
          <a:stretch>
            <a:fillRect/>
          </a:stretch>
        </p:blipFill>
        <p:spPr>
          <a:xfrm>
            <a:off x="7668000" y="188640"/>
            <a:ext cx="1476000" cy="1564559"/>
          </a:xfrm>
          <a:prstGeom prst="rect">
            <a:avLst/>
          </a:prstGeom>
        </p:spPr>
      </p:pic>
      <p:sp>
        <p:nvSpPr>
          <p:cNvPr id="20" name="Ovale 19"/>
          <p:cNvSpPr>
            <a:spLocks noChangeAspect="1"/>
          </p:cNvSpPr>
          <p:nvPr/>
        </p:nvSpPr>
        <p:spPr>
          <a:xfrm flipV="1">
            <a:off x="8820472" y="1412776"/>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1610801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ttangolo 83"/>
          <p:cNvSpPr/>
          <p:nvPr/>
        </p:nvSpPr>
        <p:spPr>
          <a:xfrm>
            <a:off x="5889381" y="123825"/>
            <a:ext cx="549519" cy="65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anchor="ctr"/>
          <a:lstStyle/>
          <a:p>
            <a:pPr algn="ctr">
              <a:defRPr/>
            </a:pPr>
            <a:endParaRPr lang="it-IT"/>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507" y="6341746"/>
            <a:ext cx="867568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993" y="6500813"/>
            <a:ext cx="249237"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CasellaDiTesto 14"/>
          <p:cNvSpPr txBox="1"/>
          <p:nvPr/>
        </p:nvSpPr>
        <p:spPr>
          <a:xfrm>
            <a:off x="323528" y="764704"/>
            <a:ext cx="7197969" cy="946564"/>
          </a:xfrm>
          <a:prstGeom prst="rect">
            <a:avLst/>
          </a:prstGeom>
          <a:noFill/>
          <a:ln>
            <a:solidFill>
              <a:schemeClr val="tx1"/>
            </a:solidFill>
          </a:ln>
        </p:spPr>
        <p:txBody>
          <a:bodyPr lIns="83969" tIns="41985" rIns="83969" bIns="41985">
            <a:spAutoFit/>
          </a:bodyPr>
          <a:lstStyle/>
          <a:p>
            <a:pPr>
              <a:defRPr/>
            </a:pPr>
            <a:r>
              <a:rPr lang="it-IT" sz="2800" spc="-138" dirty="0" smtClean="0">
                <a:solidFill>
                  <a:schemeClr val="bg1">
                    <a:lumMod val="50000"/>
                  </a:schemeClr>
                </a:solidFill>
                <a:latin typeface="+mj-lt"/>
                <a:ea typeface="Dotum" pitchFamily="34" charset="-127"/>
                <a:cs typeface="Arial" pitchFamily="34" charset="0"/>
              </a:rPr>
              <a:t>Cronoprogramma dell’iniziativa: </a:t>
            </a:r>
            <a:r>
              <a:rPr lang="it-IT" sz="2800" spc="-138" dirty="0" err="1" smtClean="0">
                <a:solidFill>
                  <a:schemeClr val="bg1">
                    <a:lumMod val="50000"/>
                  </a:schemeClr>
                </a:solidFill>
                <a:latin typeface="+mj-lt"/>
                <a:ea typeface="Dotum" pitchFamily="34" charset="-127"/>
                <a:cs typeface="Arial" pitchFamily="34" charset="0"/>
              </a:rPr>
              <a:t>rifunzionalizzazione</a:t>
            </a:r>
            <a:r>
              <a:rPr lang="it-IT" sz="2800" spc="-138" dirty="0" smtClean="0">
                <a:solidFill>
                  <a:schemeClr val="bg1">
                    <a:lumMod val="50000"/>
                  </a:schemeClr>
                </a:solidFill>
                <a:latin typeface="+mj-lt"/>
                <a:ea typeface="Dotum" pitchFamily="34" charset="-127"/>
                <a:cs typeface="Arial" pitchFamily="34" charset="0"/>
              </a:rPr>
              <a:t> ex Ospedale Militare di Catanzaro</a:t>
            </a:r>
            <a:endParaRPr lang="it-IT" sz="2800" dirty="0">
              <a:solidFill>
                <a:schemeClr val="bg1">
                  <a:lumMod val="50000"/>
                </a:schemeClr>
              </a:solidFill>
              <a:latin typeface="+mj-lt"/>
              <a:ea typeface="Dotum" pitchFamily="34" charset="-127"/>
              <a:cs typeface="Arial" pitchFamily="34" charset="0"/>
            </a:endParaRPr>
          </a:p>
        </p:txBody>
      </p:sp>
      <p:sp>
        <p:nvSpPr>
          <p:cNvPr id="12" name="Rettangolo 50"/>
          <p:cNvSpPr>
            <a:spLocks noChangeArrowheads="1"/>
          </p:cNvSpPr>
          <p:nvPr/>
        </p:nvSpPr>
        <p:spPr bwMode="auto">
          <a:xfrm>
            <a:off x="357967" y="222187"/>
            <a:ext cx="6302265" cy="360362"/>
          </a:xfrm>
          <a:prstGeom prst="rect">
            <a:avLst/>
          </a:prstGeom>
          <a:solidFill>
            <a:srgbClr val="C00000">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eaLnBrk="1" hangingPunct="1"/>
            <a:r>
              <a:rPr lang="it-IT" altLang="it-IT" sz="1600" b="1" dirty="0" smtClean="0">
                <a:solidFill>
                  <a:schemeClr val="bg1"/>
                </a:solidFill>
              </a:rPr>
              <a:t>AGENZIA DEL DEMANIO – DIREZIONE REGIONALE CALABRIA</a:t>
            </a:r>
            <a:endParaRPr lang="it-IT" altLang="it-IT" sz="1600" b="1" dirty="0">
              <a:solidFill>
                <a:schemeClr val="bg1"/>
              </a:solidFill>
            </a:endParaRPr>
          </a:p>
        </p:txBody>
      </p:sp>
      <p:pic>
        <p:nvPicPr>
          <p:cNvPr id="10" name="Immagine 9"/>
          <p:cNvPicPr>
            <a:picLocks noChangeAspect="1"/>
          </p:cNvPicPr>
          <p:nvPr/>
        </p:nvPicPr>
        <p:blipFill>
          <a:blip r:embed="rId6"/>
          <a:stretch>
            <a:fillRect/>
          </a:stretch>
        </p:blipFill>
        <p:spPr>
          <a:xfrm>
            <a:off x="7668000" y="188640"/>
            <a:ext cx="1476000" cy="1564559"/>
          </a:xfrm>
          <a:prstGeom prst="rect">
            <a:avLst/>
          </a:prstGeom>
        </p:spPr>
      </p:pic>
      <p:sp>
        <p:nvSpPr>
          <p:cNvPr id="14" name="Ovale 13"/>
          <p:cNvSpPr>
            <a:spLocks noChangeAspect="1"/>
          </p:cNvSpPr>
          <p:nvPr/>
        </p:nvSpPr>
        <p:spPr>
          <a:xfrm flipV="1">
            <a:off x="8820472" y="1412776"/>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8" name="Oggetto 7"/>
          <p:cNvGraphicFramePr>
            <a:graphicFrameLocks noChangeAspect="1"/>
          </p:cNvGraphicFramePr>
          <p:nvPr>
            <p:extLst>
              <p:ext uri="{D42A27DB-BD31-4B8C-83A1-F6EECF244321}">
                <p14:modId xmlns:p14="http://schemas.microsoft.com/office/powerpoint/2010/main" val="2295695733"/>
              </p:ext>
            </p:extLst>
          </p:nvPr>
        </p:nvGraphicFramePr>
        <p:xfrm>
          <a:off x="327067" y="2204863"/>
          <a:ext cx="8349389" cy="3008163"/>
        </p:xfrm>
        <a:graphic>
          <a:graphicData uri="http://schemas.openxmlformats.org/presentationml/2006/ole">
            <mc:AlternateContent xmlns:mc="http://schemas.openxmlformats.org/markup-compatibility/2006">
              <mc:Choice xmlns:v="urn:schemas-microsoft-com:vml" Requires="v">
                <p:oleObj spid="_x0000_s1026" name="Foglio di lavoro" r:id="rId7" imgW="18849868" imgH="4191095" progId="Excel.Sheet.8">
                  <p:embed/>
                </p:oleObj>
              </mc:Choice>
              <mc:Fallback>
                <p:oleObj name="Foglio di lavoro" r:id="rId7" imgW="18849868" imgH="4191095" progId="Excel.Sheet.8">
                  <p:embed/>
                  <p:pic>
                    <p:nvPicPr>
                      <p:cNvPr id="0" name=""/>
                      <p:cNvPicPr/>
                      <p:nvPr/>
                    </p:nvPicPr>
                    <p:blipFill>
                      <a:blip r:embed="rId8"/>
                      <a:stretch>
                        <a:fillRect/>
                      </a:stretch>
                    </p:blipFill>
                    <p:spPr>
                      <a:xfrm>
                        <a:off x="327067" y="2204863"/>
                        <a:ext cx="8349389" cy="3008163"/>
                      </a:xfrm>
                      <a:prstGeom prst="rect">
                        <a:avLst/>
                      </a:prstGeom>
                    </p:spPr>
                  </p:pic>
                </p:oleObj>
              </mc:Fallback>
            </mc:AlternateContent>
          </a:graphicData>
        </a:graphic>
      </p:graphicFrame>
    </p:spTree>
    <p:extLst>
      <p:ext uri="{BB962C8B-B14F-4D97-AF65-F5344CB8AC3E}">
        <p14:creationId xmlns:p14="http://schemas.microsoft.com/office/powerpoint/2010/main" val="402275984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186</Words>
  <Application>Microsoft Office PowerPoint</Application>
  <PresentationFormat>Presentazione su schermo (4:3)</PresentationFormat>
  <Paragraphs>19</Paragraphs>
  <Slides>2</Slides>
  <Notes>2</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2</vt:i4>
      </vt:variant>
    </vt:vector>
  </HeadingPairs>
  <TitlesOfParts>
    <vt:vector size="8" baseType="lpstr">
      <vt:lpstr>Dotum</vt:lpstr>
      <vt:lpstr>Arial</vt:lpstr>
      <vt:lpstr>Calibri</vt:lpstr>
      <vt:lpstr>Times New Roman</vt:lpstr>
      <vt:lpstr>Tema di Office</vt:lpstr>
      <vt:lpstr>Foglio di lavoro</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CARDU MARIO</dc:creator>
  <cp:lastModifiedBy>MAZZA CLAUDIO</cp:lastModifiedBy>
  <cp:revision>97</cp:revision>
  <cp:lastPrinted>2018-10-24T13:20:37Z</cp:lastPrinted>
  <dcterms:created xsi:type="dcterms:W3CDTF">2018-05-11T09:33:25Z</dcterms:created>
  <dcterms:modified xsi:type="dcterms:W3CDTF">2021-12-15T15:23:35Z</dcterms:modified>
</cp:coreProperties>
</file>