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5" r:id="rId3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7" autoAdjust="0"/>
    <p:restoredTop sz="94643" autoAdjust="0"/>
  </p:normalViewPr>
  <p:slideViewPr>
    <p:cSldViewPr>
      <p:cViewPr varScale="1">
        <p:scale>
          <a:sx n="69" d="100"/>
          <a:sy n="69" d="100"/>
        </p:scale>
        <p:origin x="147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5F313-6D09-4003-9CA3-D05E9E0F4334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EBE9-89E9-4AF8-B96E-DE3EFE2A3A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196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 smtClean="0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AEE029-3EFE-4214-B592-888A8A0711C3}" type="slidenum">
              <a:rPr lang="it-IT" altLang="it-IT" sz="1000"/>
              <a:pPr eaLnBrk="1" hangingPunct="1">
                <a:spcBef>
                  <a:spcPct val="0"/>
                </a:spcBef>
              </a:pPr>
              <a:t>1</a:t>
            </a:fld>
            <a:endParaRPr lang="it-IT" altLang="it-IT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 smtClean="0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 defTabSz="87192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defTabSz="871926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AEE029-3EFE-4214-B592-888A8A0711C3}" type="slidenum">
              <a:rPr lang="it-IT" altLang="it-IT" sz="100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000"/>
          </a:p>
        </p:txBody>
      </p:sp>
    </p:spTree>
    <p:extLst>
      <p:ext uri="{BB962C8B-B14F-4D97-AF65-F5344CB8AC3E}">
        <p14:creationId xmlns:p14="http://schemas.microsoft.com/office/powerpoint/2010/main" val="2864873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15/12/2021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328596" y="5506173"/>
            <a:ext cx="3061905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277126" y="5458114"/>
            <a:ext cx="3961213" cy="95410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it-IT"/>
            </a:defPPr>
            <a:lvl1pPr>
              <a:defRPr sz="1400"/>
            </a:lvl1pPr>
          </a:lstStyle>
          <a:p>
            <a:r>
              <a:rPr lang="it-IT" dirty="0"/>
              <a:t>Attivazione di </a:t>
            </a:r>
            <a:r>
              <a:rPr lang="it-IT"/>
              <a:t>Investimenti </a:t>
            </a:r>
            <a:r>
              <a:rPr lang="it-IT" smtClean="0"/>
              <a:t>pubblici</a:t>
            </a:r>
            <a:endParaRPr lang="it-IT" dirty="0"/>
          </a:p>
          <a:p>
            <a:r>
              <a:rPr lang="it-IT" dirty="0"/>
              <a:t>Migliore e più efficiente allocazione delle P.A</a:t>
            </a:r>
            <a:r>
              <a:rPr lang="it-IT" dirty="0" smtClean="0"/>
              <a:t>.</a:t>
            </a:r>
            <a:endParaRPr lang="it-IT" dirty="0"/>
          </a:p>
          <a:p>
            <a:r>
              <a:rPr lang="it-IT" dirty="0"/>
              <a:t>Risparmi di </a:t>
            </a:r>
            <a:r>
              <a:rPr lang="it-IT" dirty="0" smtClean="0"/>
              <a:t>spesa</a:t>
            </a:r>
            <a:endParaRPr lang="it-IT" dirty="0"/>
          </a:p>
          <a:p>
            <a:r>
              <a:rPr lang="it-IT" dirty="0"/>
              <a:t>Razionalizzazione degli assetti patrimoniali </a:t>
            </a:r>
            <a:r>
              <a:rPr lang="it-IT" dirty="0" smtClean="0"/>
              <a:t>pubblici</a:t>
            </a:r>
            <a:endParaRPr lang="it-IT" dirty="0"/>
          </a:p>
        </p:txBody>
      </p:sp>
      <p:sp>
        <p:nvSpPr>
          <p:cNvPr id="84" name="Rettangolo 83"/>
          <p:cNvSpPr/>
          <p:nvPr/>
        </p:nvSpPr>
        <p:spPr>
          <a:xfrm>
            <a:off x="5889381" y="123825"/>
            <a:ext cx="549519" cy="65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9" tIns="41985" rIns="83969" bIns="41985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7415" name="Rettangolo 50"/>
          <p:cNvSpPr>
            <a:spLocks noChangeArrowheads="1"/>
          </p:cNvSpPr>
          <p:nvPr/>
        </p:nvSpPr>
        <p:spPr bwMode="auto">
          <a:xfrm>
            <a:off x="357967" y="222187"/>
            <a:ext cx="6302265" cy="360362"/>
          </a:xfrm>
          <a:prstGeom prst="rect">
            <a:avLst/>
          </a:prstGeom>
          <a:solidFill>
            <a:srgbClr val="C0000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600" b="1" dirty="0" smtClean="0">
                <a:solidFill>
                  <a:schemeClr val="bg1"/>
                </a:solidFill>
              </a:rPr>
              <a:t>AGENZIA DEL DEMANIO – DIREZIONE REGIONALE CALABRIA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357967" y="745566"/>
            <a:ext cx="7197969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Iniziativa: ACCORDO </a:t>
            </a:r>
            <a:r>
              <a:rPr lang="it-IT" sz="2000" spc="-138" dirty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EX ART. 15 L. </a:t>
            </a: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241/90 – data sottoscrizione 21/10/2021 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03" y="6371366"/>
            <a:ext cx="86756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asellaDiTesto 13"/>
          <p:cNvSpPr txBox="1"/>
          <p:nvPr/>
        </p:nvSpPr>
        <p:spPr>
          <a:xfrm>
            <a:off x="357967" y="2145108"/>
            <a:ext cx="6543608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Soggetti istituzionali coinvolti: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91612" y="2606514"/>
            <a:ext cx="42702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Agenzia del Demanio – stazione appaltante</a:t>
            </a:r>
          </a:p>
          <a:p>
            <a:r>
              <a:rPr lang="it-IT" sz="1400" dirty="0" smtClean="0"/>
              <a:t>Ministero delle Infrastrutture e della Mobilità sostenibili</a:t>
            </a:r>
          </a:p>
          <a:p>
            <a:r>
              <a:rPr lang="it-IT" sz="1400" dirty="0" smtClean="0"/>
              <a:t>Corte dei Conti</a:t>
            </a:r>
          </a:p>
          <a:p>
            <a:r>
              <a:rPr lang="it-IT" sz="1400" dirty="0" smtClean="0"/>
              <a:t>Regione Calabria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332252" y="5029659"/>
            <a:ext cx="6543608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Obiettivi strategici che si intendono perseguire: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354884" y="1317321"/>
            <a:ext cx="7197969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Immobili coinvolti: 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72298" y="1738732"/>
            <a:ext cx="7701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cs typeface="Times New Roman" pitchFamily="18" charset="0"/>
              </a:rPr>
              <a:t>Compendi Stato/Regione siti in Catanzaro – Via </a:t>
            </a:r>
            <a:r>
              <a:rPr lang="it-IT" sz="1400" dirty="0" err="1" smtClean="0">
                <a:cs typeface="Times New Roman" pitchFamily="18" charset="0"/>
              </a:rPr>
              <a:t>Crispi</a:t>
            </a:r>
            <a:r>
              <a:rPr lang="it-IT" sz="1400" dirty="0" smtClean="0">
                <a:cs typeface="Times New Roman" pitchFamily="18" charset="0"/>
              </a:rPr>
              <a:t> n. 33,  Via </a:t>
            </a:r>
            <a:r>
              <a:rPr lang="it-IT" sz="1400" dirty="0" err="1" smtClean="0">
                <a:cs typeface="Times New Roman" pitchFamily="18" charset="0"/>
              </a:rPr>
              <a:t>Crispi</a:t>
            </a:r>
            <a:r>
              <a:rPr lang="it-IT" sz="1400" dirty="0" smtClean="0">
                <a:cs typeface="Times New Roman" pitchFamily="18" charset="0"/>
              </a:rPr>
              <a:t> n. 19 e Via Fontana Vecchia n. 37</a:t>
            </a:r>
            <a:endParaRPr lang="it-IT" sz="14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328422" y="3495864"/>
            <a:ext cx="6543608" cy="3925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0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Descrizione iniziativa</a:t>
            </a:r>
            <a:endParaRPr lang="it-IT" sz="20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51520" y="4005064"/>
            <a:ext cx="79893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/>
              <a:t>Con la sottoscrizione dell’Accordo, si ridefiniscono le proprietà dei compendi interessati. Lo Stato acquisisce la proprietà cielo-terra del compendio di Via </a:t>
            </a:r>
            <a:r>
              <a:rPr lang="it-IT" sz="1400" dirty="0" err="1"/>
              <a:t>Crispi</a:t>
            </a:r>
            <a:r>
              <a:rPr lang="it-IT" sz="1400" dirty="0"/>
              <a:t> n. 33 che, una volta ristrutturato, potrà ospitare </a:t>
            </a:r>
            <a:r>
              <a:rPr lang="it-IT" sz="1400" dirty="0" smtClean="0"/>
              <a:t>la sede unica della Corte dei Conti di Catanzaro, il Provveditorato Interregionale per le OO.PP. ed altri Uffici Pubblici da individuare. La Regione Calabria acquisisce la proprietà cielo-terra degli altri due immobili.</a:t>
            </a:r>
            <a:endParaRPr lang="it-IT" sz="1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1485" y="219085"/>
            <a:ext cx="1476000" cy="1564559"/>
          </a:xfrm>
          <a:prstGeom prst="rect">
            <a:avLst/>
          </a:prstGeom>
        </p:spPr>
      </p:pic>
      <p:sp>
        <p:nvSpPr>
          <p:cNvPr id="20" name="Ovale 19"/>
          <p:cNvSpPr/>
          <p:nvPr/>
        </p:nvSpPr>
        <p:spPr>
          <a:xfrm>
            <a:off x="8748464" y="1412775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8000" y="188640"/>
            <a:ext cx="1476000" cy="1564559"/>
          </a:xfrm>
          <a:prstGeom prst="rect">
            <a:avLst/>
          </a:prstGeom>
        </p:spPr>
      </p:pic>
      <p:sp>
        <p:nvSpPr>
          <p:cNvPr id="3" name="Ovale 2"/>
          <p:cNvSpPr>
            <a:spLocks noChangeAspect="1"/>
          </p:cNvSpPr>
          <p:nvPr/>
        </p:nvSpPr>
        <p:spPr>
          <a:xfrm flipV="1">
            <a:off x="8820472" y="1412776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61080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ttangolo 83"/>
          <p:cNvSpPr/>
          <p:nvPr/>
        </p:nvSpPr>
        <p:spPr>
          <a:xfrm>
            <a:off x="5889381" y="123825"/>
            <a:ext cx="549519" cy="65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9" tIns="41985" rIns="83969" bIns="41985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7415" name="Rettangolo 50"/>
          <p:cNvSpPr>
            <a:spLocks noChangeArrowheads="1"/>
          </p:cNvSpPr>
          <p:nvPr/>
        </p:nvSpPr>
        <p:spPr bwMode="auto">
          <a:xfrm>
            <a:off x="276907" y="188913"/>
            <a:ext cx="6383325" cy="360362"/>
          </a:xfrm>
          <a:prstGeom prst="rect">
            <a:avLst/>
          </a:prstGeom>
          <a:solidFill>
            <a:srgbClr val="C0000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600" b="1" dirty="0" smtClean="0">
                <a:solidFill>
                  <a:schemeClr val="bg1"/>
                </a:solidFill>
              </a:rPr>
              <a:t>AGENZIA DEL DEMANIO – DIREZIONE REGIONALE CALABRIA</a:t>
            </a:r>
            <a:endParaRPr lang="it-IT" altLang="it-IT" sz="1600" b="1" dirty="0">
              <a:solidFill>
                <a:schemeClr val="bg1"/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07" y="6341746"/>
            <a:ext cx="8675687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93" y="6500813"/>
            <a:ext cx="249237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asellaDiTesto 14"/>
          <p:cNvSpPr txBox="1"/>
          <p:nvPr/>
        </p:nvSpPr>
        <p:spPr>
          <a:xfrm>
            <a:off x="276907" y="660565"/>
            <a:ext cx="7197969" cy="9465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83969" tIns="41985" rIns="83969" bIns="41985">
            <a:spAutoFit/>
          </a:bodyPr>
          <a:lstStyle/>
          <a:p>
            <a:pPr>
              <a:defRPr/>
            </a:pPr>
            <a:r>
              <a:rPr lang="it-IT" sz="28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Cronoprogramma dell’iniziativa: </a:t>
            </a:r>
            <a:r>
              <a:rPr lang="it-IT" sz="2800" spc="-138" dirty="0" err="1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rifunzionalizzazione</a:t>
            </a:r>
            <a:r>
              <a:rPr lang="it-IT" sz="28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 Immobile demaniale di Via </a:t>
            </a:r>
            <a:r>
              <a:rPr lang="it-IT" sz="2800" spc="-138" dirty="0" err="1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Crispi</a:t>
            </a:r>
            <a:r>
              <a:rPr lang="it-IT" sz="2800" spc="-138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Dotum" pitchFamily="34" charset="-127"/>
                <a:cs typeface="Arial" pitchFamily="34" charset="0"/>
              </a:rPr>
              <a:t> n. 33</a:t>
            </a:r>
            <a:endParaRPr lang="it-IT" sz="2800" dirty="0">
              <a:solidFill>
                <a:schemeClr val="bg1">
                  <a:lumMod val="50000"/>
                </a:schemeClr>
              </a:solidFill>
              <a:latin typeface="+mj-lt"/>
              <a:ea typeface="Dotum" pitchFamily="34" charset="-127"/>
              <a:cs typeface="Arial" pitchFamily="34" charset="0"/>
            </a:endParaRPr>
          </a:p>
        </p:txBody>
      </p:sp>
      <p:sp>
        <p:nvSpPr>
          <p:cNvPr id="11" name="Ovale 10"/>
          <p:cNvSpPr/>
          <p:nvPr/>
        </p:nvSpPr>
        <p:spPr>
          <a:xfrm flipH="1">
            <a:off x="8558729" y="1098454"/>
            <a:ext cx="36000" cy="3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24328" y="188640"/>
            <a:ext cx="1476000" cy="1564559"/>
          </a:xfrm>
          <a:prstGeom prst="rect">
            <a:avLst/>
          </a:prstGeom>
        </p:spPr>
      </p:pic>
      <p:sp>
        <p:nvSpPr>
          <p:cNvPr id="14" name="Ovale 13"/>
          <p:cNvSpPr>
            <a:spLocks noChangeAspect="1"/>
          </p:cNvSpPr>
          <p:nvPr/>
        </p:nvSpPr>
        <p:spPr>
          <a:xfrm>
            <a:off x="8676448" y="1340760"/>
            <a:ext cx="72016" cy="72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39006"/>
              </p:ext>
            </p:extLst>
          </p:nvPr>
        </p:nvGraphicFramePr>
        <p:xfrm>
          <a:off x="359649" y="2132856"/>
          <a:ext cx="8199080" cy="3004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Foglio di lavoro" r:id="rId7" imgW="21021729" imgH="4191095" progId="Excel.Sheet.8">
                  <p:embed/>
                </p:oleObj>
              </mc:Choice>
              <mc:Fallback>
                <p:oleObj name="Foglio di lavoro" r:id="rId7" imgW="21021729" imgH="419109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9649" y="2132856"/>
                        <a:ext cx="8199080" cy="30049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1266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191</Words>
  <Application>Microsoft Office PowerPoint</Application>
  <PresentationFormat>Presentazione su schermo (4:3)</PresentationFormat>
  <Paragraphs>20</Paragraphs>
  <Slides>2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Dotum</vt:lpstr>
      <vt:lpstr>Arial</vt:lpstr>
      <vt:lpstr>Calibri</vt:lpstr>
      <vt:lpstr>Times New Roman</vt:lpstr>
      <vt:lpstr>Tema di Office</vt:lpstr>
      <vt:lpstr>Foglio di lavoro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CARDU MARIO</dc:creator>
  <cp:lastModifiedBy>MAZZA CLAUDIO</cp:lastModifiedBy>
  <cp:revision>97</cp:revision>
  <cp:lastPrinted>2018-10-24T13:20:37Z</cp:lastPrinted>
  <dcterms:created xsi:type="dcterms:W3CDTF">2018-05-11T09:33:25Z</dcterms:created>
  <dcterms:modified xsi:type="dcterms:W3CDTF">2021-12-15T15:23:56Z</dcterms:modified>
</cp:coreProperties>
</file>