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3"/>
  </p:notesMasterIdLst>
  <p:sldIdLst>
    <p:sldId id="295" r:id="rId2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FF99"/>
    <a:srgbClr val="FFFF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34588" autoAdjust="0"/>
    <p:restoredTop sz="98471" autoAdjust="0"/>
  </p:normalViewPr>
  <p:slideViewPr>
    <p:cSldViewPr>
      <p:cViewPr varScale="1">
        <p:scale>
          <a:sx n="110" d="100"/>
          <a:sy n="110" d="100"/>
        </p:scale>
        <p:origin x="-175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3149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6253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955" y="0"/>
            <a:ext cx="2946135" cy="496253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DB4C82C-FED6-4FFD-B54D-B4A59C9BCC54}" type="datetimeFigureOut">
              <a:rPr lang="it-IT"/>
              <a:pPr>
                <a:defRPr/>
              </a:pPr>
              <a:t>25/09/2015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0244" y="4715192"/>
            <a:ext cx="5437188" cy="4466274"/>
          </a:xfrm>
          <a:prstGeom prst="rect">
            <a:avLst/>
          </a:prstGeom>
        </p:spPr>
        <p:txBody>
          <a:bodyPr vert="horz" lIns="91321" tIns="45661" rIns="91321" bIns="45661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6135" cy="49625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955" y="9428800"/>
            <a:ext cx="2946135" cy="49625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043FE9B-14D8-48D0-9C50-2A68D7B147A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8683533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fld id="{287B499F-AD7D-49FD-939C-C71A0BDB12AC}" type="datetimeFigureOut">
              <a:rPr lang="it-IT"/>
              <a:pPr>
                <a:defRPr/>
              </a:pPr>
              <a:t>25/09/2015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fld id="{0E05EDD7-96D3-4548-AEFB-5C628F76183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fld id="{9F6B5544-D3E6-46BF-BD17-EF844CAD23DE}" type="datetimeFigureOut">
              <a:rPr lang="it-IT"/>
              <a:pPr>
                <a:defRPr/>
              </a:pPr>
              <a:t>25/09/2015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fld id="{2C0FBE79-5EFA-49A4-AB88-E30656D1A8A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fld id="{A9EA615B-02E5-41BB-A09D-5EC57451596F}" type="datetimeFigureOut">
              <a:rPr lang="it-IT"/>
              <a:pPr>
                <a:defRPr/>
              </a:pPr>
              <a:t>25/09/2015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fld id="{31EDD3CD-DE0F-44A8-8574-CC8BE4F3651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fld id="{433FE0E6-443E-4FC5-BAEB-F8B0D0725538}" type="datetimeFigureOut">
              <a:rPr lang="it-IT"/>
              <a:pPr>
                <a:defRPr/>
              </a:pPr>
              <a:t>25/09/2015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fld id="{0FDE44AB-80E0-40AB-8117-AF37EA5AC4C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fld id="{7D1FA39B-E4A3-43AE-B2D4-1A0CBDDAB3C3}" type="datetimeFigureOut">
              <a:rPr lang="it-IT"/>
              <a:pPr>
                <a:defRPr/>
              </a:pPr>
              <a:t>25/09/2015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fld id="{42763049-163C-4FE2-A621-E072A4308E7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fld id="{85DAFB43-9EAE-4F95-A8E0-A61D4BA8DBD4}" type="datetimeFigureOut">
              <a:rPr lang="it-IT"/>
              <a:pPr>
                <a:defRPr/>
              </a:pPr>
              <a:t>25/09/2015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fld id="{DB691BFB-F9A7-4B82-9343-765C6319EE4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fld id="{7D9A72A2-8362-4432-8A08-3DA83BDAA3AF}" type="datetimeFigureOut">
              <a:rPr lang="it-IT"/>
              <a:pPr>
                <a:defRPr/>
              </a:pPr>
              <a:t>25/09/2015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fld id="{CE8FEBAF-0B04-410D-B202-2182D17A08E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fld id="{1AD8E75F-520B-44FE-8CB7-CB2B16558DBF}" type="datetimeFigureOut">
              <a:rPr lang="it-IT"/>
              <a:pPr>
                <a:defRPr/>
              </a:pPr>
              <a:t>25/09/2015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fld id="{FBCB519B-DD0F-4746-8096-4B0B2A53505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fld id="{3EE2B2C9-19B1-4A61-9555-A50DC49294BF}" type="datetimeFigureOut">
              <a:rPr lang="it-IT"/>
              <a:pPr>
                <a:defRPr/>
              </a:pPr>
              <a:t>25/09/2015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fld id="{8F64A744-056C-48D3-B6CE-444E0B493D5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fld id="{1770794A-C2D3-4F1A-B577-FD6D3E4C40C3}" type="datetimeFigureOut">
              <a:rPr lang="it-IT"/>
              <a:pPr>
                <a:defRPr/>
              </a:pPr>
              <a:t>25/09/2015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fld id="{D08F6447-FAA0-4FAC-A7D9-7C7A1839AD0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fld id="{C0124DB0-9EE7-426E-B7E2-5020FF50F049}" type="datetimeFigureOut">
              <a:rPr lang="it-IT"/>
              <a:pPr>
                <a:defRPr/>
              </a:pPr>
              <a:t>25/09/2015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fld id="{09AC4534-E8F7-41F4-84D3-14763B9CEAE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5123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CB4B7489-8C12-490B-AED0-4F30479F1B37}" type="datetimeFigureOut">
              <a:rPr lang="it-IT"/>
              <a:pPr>
                <a:defRPr/>
              </a:pPr>
              <a:t>25/09/2015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B93A30A7-FE37-415B-9116-F0CE7E2E10C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3"/>
          <p:cNvSpPr txBox="1">
            <a:spLocks/>
          </p:cNvSpPr>
          <p:nvPr/>
        </p:nvSpPr>
        <p:spPr>
          <a:xfrm>
            <a:off x="439195" y="277200"/>
            <a:ext cx="8472492" cy="50005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/>
                <a:ea typeface="+mj-ea"/>
                <a:cs typeface="Arial" pitchFamily="34"/>
              </a:rPr>
              <a:t>DIREZIONE GOVERNO DEL PATRIMONIO</a:t>
            </a: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itchFamily="34"/>
              <a:ea typeface="+mj-ea"/>
              <a:cs typeface="Arial" pitchFamily="34"/>
            </a:endParaRPr>
          </a:p>
        </p:txBody>
      </p:sp>
      <p:grpSp>
        <p:nvGrpSpPr>
          <p:cNvPr id="3" name="Gruppo 2"/>
          <p:cNvGrpSpPr/>
          <p:nvPr/>
        </p:nvGrpSpPr>
        <p:grpSpPr>
          <a:xfrm>
            <a:off x="34794" y="1050193"/>
            <a:ext cx="9107618" cy="5547159"/>
            <a:chOff x="34794" y="620688"/>
            <a:chExt cx="9107618" cy="5547159"/>
          </a:xfrm>
        </p:grpSpPr>
        <p:cxnSp>
          <p:nvCxnSpPr>
            <p:cNvPr id="4" name="Forma 76"/>
            <p:cNvCxnSpPr>
              <a:cxnSpLocks noChangeShapeType="1"/>
            </p:cNvCxnSpPr>
            <p:nvPr/>
          </p:nvCxnSpPr>
          <p:spPr bwMode="auto">
            <a:xfrm>
              <a:off x="5747882" y="1377974"/>
              <a:ext cx="3175" cy="439200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grpSp>
          <p:nvGrpSpPr>
            <p:cNvPr id="5" name="Gruppo 33"/>
            <p:cNvGrpSpPr/>
            <p:nvPr/>
          </p:nvGrpSpPr>
          <p:grpSpPr>
            <a:xfrm>
              <a:off x="5039857" y="5597512"/>
              <a:ext cx="1398587" cy="570335"/>
              <a:chOff x="3923928" y="5661248"/>
              <a:chExt cx="1398550" cy="669408"/>
            </a:xfrm>
            <a:solidFill>
              <a:srgbClr val="FFFFCC"/>
            </a:solidFill>
          </p:grpSpPr>
          <p:sp>
            <p:nvSpPr>
              <p:cNvPr id="35" name="Text Box 51"/>
              <p:cNvSpPr txBox="1">
                <a:spLocks noChangeArrowheads="1"/>
              </p:cNvSpPr>
              <p:nvPr/>
            </p:nvSpPr>
            <p:spPr bwMode="auto">
              <a:xfrm>
                <a:off x="4062478" y="5790656"/>
                <a:ext cx="1260000" cy="540000"/>
              </a:xfrm>
              <a:prstGeom prst="rect">
                <a:avLst/>
              </a:prstGeom>
              <a:grpFill/>
              <a:ln w="9525" algn="ctr">
                <a:solidFill>
                  <a:srgbClr val="80808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lIns="36000" tIns="36000" rIns="36000" bIns="36000" anchor="ctr"/>
              <a:lstStyle/>
              <a:p>
                <a:pPr algn="ctr">
                  <a:lnSpc>
                    <a:spcPct val="85000"/>
                  </a:lnSpc>
                  <a:spcBef>
                    <a:spcPct val="5000"/>
                  </a:spcBef>
                  <a:spcAft>
                    <a:spcPct val="5000"/>
                  </a:spcAft>
                  <a:defRPr/>
                </a:pPr>
                <a:endParaRPr lang="it-IT" sz="9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" name="Text Box 51"/>
              <p:cNvSpPr txBox="1">
                <a:spLocks noChangeArrowheads="1"/>
              </p:cNvSpPr>
              <p:nvPr/>
            </p:nvSpPr>
            <p:spPr bwMode="auto">
              <a:xfrm>
                <a:off x="3993203" y="5733256"/>
                <a:ext cx="1260000" cy="540000"/>
              </a:xfrm>
              <a:prstGeom prst="rect">
                <a:avLst/>
              </a:prstGeom>
              <a:grpFill/>
              <a:ln w="9525" algn="ctr">
                <a:solidFill>
                  <a:srgbClr val="80808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lIns="36000" tIns="36000" rIns="36000" bIns="36000" anchor="ctr"/>
              <a:lstStyle/>
              <a:p>
                <a:pPr algn="ctr">
                  <a:lnSpc>
                    <a:spcPct val="85000"/>
                  </a:lnSpc>
                  <a:spcBef>
                    <a:spcPct val="5000"/>
                  </a:spcBef>
                  <a:spcAft>
                    <a:spcPct val="5000"/>
                  </a:spcAft>
                  <a:defRPr/>
                </a:pPr>
                <a:endParaRPr lang="it-IT" sz="9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7" name="Text Box 51"/>
              <p:cNvSpPr txBox="1">
                <a:spLocks noChangeArrowheads="1"/>
              </p:cNvSpPr>
              <p:nvPr/>
            </p:nvSpPr>
            <p:spPr bwMode="auto">
              <a:xfrm>
                <a:off x="3923928" y="5661248"/>
                <a:ext cx="1260000" cy="540000"/>
              </a:xfrm>
              <a:prstGeom prst="rect">
                <a:avLst/>
              </a:prstGeom>
              <a:grpFill/>
              <a:ln w="9525" algn="ctr">
                <a:solidFill>
                  <a:srgbClr val="80808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lIns="36000" tIns="36000" rIns="36000" bIns="36000" anchor="ctr"/>
              <a:lstStyle/>
              <a:p>
                <a:pPr algn="ctr">
                  <a:lnSpc>
                    <a:spcPct val="85000"/>
                  </a:lnSpc>
                  <a:spcBef>
                    <a:spcPct val="5000"/>
                  </a:spcBef>
                  <a:spcAft>
                    <a:spcPct val="5000"/>
                  </a:spcAft>
                  <a:defRPr/>
                </a:pPr>
                <a:r>
                  <a:rPr lang="it-IT" sz="10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Direzioni Regionali</a:t>
                </a:r>
                <a:endParaRPr lang="it-IT" sz="9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" name="Rectangle 2"/>
            <p:cNvSpPr>
              <a:spLocks noChangeArrowheads="1"/>
            </p:cNvSpPr>
            <p:nvPr/>
          </p:nvSpPr>
          <p:spPr bwMode="auto">
            <a:xfrm>
              <a:off x="4617582" y="620688"/>
              <a:ext cx="2259013" cy="757286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808080"/>
              </a:solidFill>
              <a:miter lim="800000"/>
              <a:headEnd/>
              <a:tailEnd/>
            </a:ln>
          </p:spPr>
          <p:txBody>
            <a:bodyPr tIns="4680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sz="10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Direzione </a:t>
              </a:r>
              <a:r>
                <a:rPr lang="it-IT" sz="1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Governo del Patrimonio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it-IT" sz="6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sz="1400" b="1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Paolo </a:t>
              </a:r>
              <a:r>
                <a:rPr lang="it-IT" sz="1400" b="1" dirty="0" err="1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Maranca</a:t>
              </a:r>
              <a:endParaRPr lang="it-IT" sz="1400" b="1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cxnSp>
          <p:nvCxnSpPr>
            <p:cNvPr id="9" name="Forma 51"/>
            <p:cNvCxnSpPr>
              <a:cxnSpLocks noChangeShapeType="1"/>
              <a:stCxn id="6" idx="2"/>
              <a:endCxn id="24" idx="3"/>
            </p:cNvCxnSpPr>
            <p:nvPr/>
          </p:nvCxnSpPr>
          <p:spPr bwMode="auto">
            <a:xfrm rot="5400000">
              <a:off x="4990207" y="1599646"/>
              <a:ext cx="978554" cy="535210"/>
            </a:xfrm>
            <a:prstGeom prst="bentConnector2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</p:cxnSp>
        <p:sp>
          <p:nvSpPr>
            <p:cNvPr id="10" name="Text Box 51"/>
            <p:cNvSpPr txBox="1">
              <a:spLocks noChangeArrowheads="1"/>
            </p:cNvSpPr>
            <p:nvPr/>
          </p:nvSpPr>
          <p:spPr bwMode="auto">
            <a:xfrm>
              <a:off x="5802184" y="4552877"/>
              <a:ext cx="1080000" cy="864000"/>
            </a:xfrm>
            <a:prstGeom prst="rect">
              <a:avLst/>
            </a:prstGeom>
            <a:solidFill>
              <a:srgbClr val="FFFFCC"/>
            </a:solidFill>
            <a:ln w="9525" algn="ctr">
              <a:solidFill>
                <a:srgbClr val="80808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18000" tIns="36000" rIns="18000" bIns="36000" anchor="ctr"/>
            <a:lstStyle/>
            <a:p>
              <a:pPr algn="ctr" fontAlgn="base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r>
                <a:rPr lang="it-IT" sz="10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Valorizzazione</a:t>
              </a:r>
            </a:p>
            <a:p>
              <a:pPr algn="ctr" fontAlgn="base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endParaRPr lang="it-IT" sz="10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  <a:p>
              <a:pPr algn="ctr" fontAlgn="base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r>
                <a:rPr lang="it-IT" sz="1000" b="1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Marco </a:t>
              </a:r>
            </a:p>
            <a:p>
              <a:pPr algn="ctr" fontAlgn="base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r>
                <a:rPr lang="it-IT" sz="1000" b="1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Vecchione</a:t>
              </a:r>
            </a:p>
          </p:txBody>
        </p:sp>
        <p:sp>
          <p:nvSpPr>
            <p:cNvPr id="11" name="Text Box 51"/>
            <p:cNvSpPr txBox="1">
              <a:spLocks noChangeArrowheads="1"/>
            </p:cNvSpPr>
            <p:nvPr/>
          </p:nvSpPr>
          <p:spPr bwMode="auto">
            <a:xfrm>
              <a:off x="6931717" y="4552877"/>
              <a:ext cx="1080000" cy="864000"/>
            </a:xfrm>
            <a:prstGeom prst="rect">
              <a:avLst/>
            </a:prstGeom>
            <a:solidFill>
              <a:srgbClr val="FFFFCC"/>
            </a:solidFill>
            <a:ln w="9525" algn="ctr">
              <a:solidFill>
                <a:srgbClr val="80808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36000" tIns="36000" rIns="36000" bIns="36000" anchor="ctr"/>
            <a:lstStyle/>
            <a:p>
              <a:pPr algn="ctr" fontAlgn="base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r>
                <a:rPr lang="it-IT" sz="10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Coordinamento Progetti e Vendite</a:t>
              </a:r>
            </a:p>
            <a:p>
              <a:pPr algn="ctr" fontAlgn="base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endParaRPr lang="it-IT" sz="1000" b="1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  <a:p>
              <a:pPr algn="ctr" fontAlgn="base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r>
                <a:rPr lang="it-IT" sz="1000" b="1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Fabio </a:t>
              </a:r>
            </a:p>
            <a:p>
              <a:pPr algn="ctr" fontAlgn="base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r>
                <a:rPr lang="it-IT" sz="1000" b="1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Pisa</a:t>
              </a:r>
            </a:p>
          </p:txBody>
        </p:sp>
        <p:sp>
          <p:nvSpPr>
            <p:cNvPr id="12" name="Text Box 51"/>
            <p:cNvSpPr txBox="1">
              <a:spLocks noChangeArrowheads="1"/>
            </p:cNvSpPr>
            <p:nvPr/>
          </p:nvSpPr>
          <p:spPr bwMode="auto">
            <a:xfrm>
              <a:off x="8062412" y="4552877"/>
              <a:ext cx="1080000" cy="864000"/>
            </a:xfrm>
            <a:prstGeom prst="rect">
              <a:avLst/>
            </a:prstGeom>
            <a:solidFill>
              <a:srgbClr val="FFFFCC"/>
            </a:solidFill>
            <a:ln w="9525" algn="ctr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algn="ctr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r>
                <a:rPr lang="it-IT" sz="10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Beni</a:t>
              </a:r>
            </a:p>
            <a:p>
              <a:pPr algn="ctr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r>
                <a:rPr lang="it-IT" sz="10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Mobili</a:t>
              </a:r>
            </a:p>
            <a:p>
              <a:pPr algn="ctr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endParaRPr lang="it-IT" sz="1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  <a:p>
              <a:pPr algn="ctr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r>
                <a:rPr lang="it-IT" sz="10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Antonio </a:t>
              </a:r>
              <a:r>
                <a:rPr lang="it-IT" sz="1000" b="1" dirty="0" err="1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Mennella</a:t>
              </a:r>
              <a:endParaRPr lang="it-IT" sz="1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3" name="Connettore 4 11"/>
            <p:cNvCxnSpPr>
              <a:cxnSpLocks noChangeShapeType="1"/>
              <a:stCxn id="12" idx="0"/>
              <a:endCxn id="10" idx="0"/>
            </p:cNvCxnSpPr>
            <p:nvPr/>
          </p:nvCxnSpPr>
          <p:spPr bwMode="auto">
            <a:xfrm rot="16200000" flipV="1">
              <a:off x="7472298" y="3422763"/>
              <a:ext cx="12700" cy="2260228"/>
            </a:xfrm>
            <a:prstGeom prst="bentConnector3">
              <a:avLst>
                <a:gd name="adj1" fmla="val 180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4" name="Text Box 51"/>
            <p:cNvSpPr txBox="1">
              <a:spLocks noChangeArrowheads="1"/>
            </p:cNvSpPr>
            <p:nvPr/>
          </p:nvSpPr>
          <p:spPr bwMode="auto">
            <a:xfrm>
              <a:off x="3480231" y="4558296"/>
              <a:ext cx="1080000" cy="864000"/>
            </a:xfrm>
            <a:prstGeom prst="rect">
              <a:avLst/>
            </a:prstGeom>
            <a:solidFill>
              <a:srgbClr val="FFFFCC"/>
            </a:solidFill>
            <a:ln w="9525" algn="ctr">
              <a:solidFill>
                <a:srgbClr val="80808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0" tIns="36000" rIns="0" bIns="36000" anchor="ctr"/>
            <a:lstStyle/>
            <a:p>
              <a:pPr algn="ctr" fontAlgn="base">
                <a:lnSpc>
                  <a:spcPct val="9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r>
                <a:rPr lang="it-IT" sz="10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PA e Locazioni </a:t>
              </a:r>
              <a:r>
                <a:rPr lang="it-IT" sz="1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Passive</a:t>
              </a:r>
            </a:p>
            <a:p>
              <a:pPr algn="ctr" fontAlgn="base">
                <a:lnSpc>
                  <a:spcPct val="9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endParaRPr lang="it-IT" sz="10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  <a:p>
              <a:pPr algn="ctr" defTabSz="449263">
                <a:buClr>
                  <a:srgbClr val="000000"/>
                </a:buClr>
                <a:buSzPct val="100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it-IT" sz="1000" b="1" dirty="0" smtClean="0">
                  <a:latin typeface="Arial" pitchFamily="34" charset="0"/>
                  <a:ea typeface="Arial Unicode MS" pitchFamily="34" charset="-128"/>
                  <a:cs typeface="Arial" pitchFamily="34" charset="0"/>
                </a:rPr>
                <a:t>Francesca </a:t>
              </a:r>
            </a:p>
            <a:p>
              <a:pPr algn="ctr" defTabSz="449263">
                <a:buClr>
                  <a:srgbClr val="000000"/>
                </a:buClr>
                <a:buSzPct val="100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it-IT" sz="1000" b="1" dirty="0" smtClean="0">
                  <a:latin typeface="Arial" pitchFamily="34" charset="0"/>
                  <a:ea typeface="Arial Unicode MS" pitchFamily="34" charset="-128"/>
                  <a:cs typeface="Arial" pitchFamily="34" charset="0"/>
                </a:rPr>
                <a:t>Pacelli</a:t>
              </a:r>
            </a:p>
          </p:txBody>
        </p:sp>
        <p:sp>
          <p:nvSpPr>
            <p:cNvPr id="15" name="Text Box 51"/>
            <p:cNvSpPr txBox="1">
              <a:spLocks noChangeArrowheads="1"/>
            </p:cNvSpPr>
            <p:nvPr/>
          </p:nvSpPr>
          <p:spPr bwMode="auto">
            <a:xfrm>
              <a:off x="4610345" y="4558296"/>
              <a:ext cx="1080000" cy="864000"/>
            </a:xfrm>
            <a:prstGeom prst="rect">
              <a:avLst/>
            </a:prstGeom>
            <a:solidFill>
              <a:srgbClr val="FFFFCC"/>
            </a:solidFill>
            <a:ln w="9525" algn="ctr">
              <a:solidFill>
                <a:srgbClr val="80808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36000" tIns="36000" rIns="36000" bIns="36000" anchor="ctr"/>
            <a:lstStyle/>
            <a:p>
              <a:pPr algn="ctr" fontAlgn="base">
                <a:lnSpc>
                  <a:spcPct val="9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r>
                <a:rPr lang="it-IT" sz="10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Fondi </a:t>
              </a:r>
            </a:p>
            <a:p>
              <a:pPr algn="ctr" fontAlgn="base">
                <a:lnSpc>
                  <a:spcPct val="9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r>
                <a:rPr lang="it-IT" sz="10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Immobiliari </a:t>
              </a:r>
            </a:p>
            <a:p>
              <a:pPr algn="ctr" fontAlgn="base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endParaRPr lang="it-IT" sz="10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  <a:p>
              <a:pPr algn="ctr" fontAlgn="base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r>
                <a:rPr lang="it-IT" sz="1000" b="1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Pierfrancesco De </a:t>
              </a:r>
              <a:r>
                <a:rPr lang="it-IT" sz="1000" b="1" dirty="0" err="1">
                  <a:solidFill>
                    <a:srgbClr val="000000"/>
                  </a:solidFill>
                  <a:latin typeface="Arial" charset="0"/>
                  <a:cs typeface="Arial" charset="0"/>
                </a:rPr>
                <a:t>Chellis</a:t>
              </a:r>
              <a:endParaRPr lang="it-IT" sz="10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cxnSp>
          <p:nvCxnSpPr>
            <p:cNvPr id="16" name="Connettore 4 11"/>
            <p:cNvCxnSpPr>
              <a:cxnSpLocks noChangeShapeType="1"/>
              <a:stCxn id="27" idx="2"/>
              <a:endCxn id="15" idx="0"/>
            </p:cNvCxnSpPr>
            <p:nvPr/>
          </p:nvCxnSpPr>
          <p:spPr bwMode="auto">
            <a:xfrm rot="16200000" flipH="1">
              <a:off x="4756424" y="4164375"/>
              <a:ext cx="222784" cy="565057"/>
            </a:xfrm>
            <a:prstGeom prst="bentConnector3">
              <a:avLst>
                <a:gd name="adj1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7" name="Connettore 4 11"/>
            <p:cNvCxnSpPr>
              <a:cxnSpLocks noChangeShapeType="1"/>
              <a:stCxn id="27" idx="2"/>
              <a:endCxn id="14" idx="0"/>
            </p:cNvCxnSpPr>
            <p:nvPr/>
          </p:nvCxnSpPr>
          <p:spPr bwMode="auto">
            <a:xfrm rot="5400000">
              <a:off x="4191368" y="4164376"/>
              <a:ext cx="222784" cy="565057"/>
            </a:xfrm>
            <a:prstGeom prst="bentConnector3">
              <a:avLst>
                <a:gd name="adj1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8" name="Connettore 4 106"/>
            <p:cNvCxnSpPr>
              <a:cxnSpLocks noChangeShapeType="1"/>
              <a:stCxn id="28" idx="2"/>
              <a:endCxn id="11" idx="0"/>
            </p:cNvCxnSpPr>
            <p:nvPr/>
          </p:nvCxnSpPr>
          <p:spPr bwMode="auto">
            <a:xfrm flipH="1">
              <a:off x="7471717" y="4335512"/>
              <a:ext cx="1" cy="217365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</p:cxnSp>
        <p:sp>
          <p:nvSpPr>
            <p:cNvPr id="19" name="Text Box 51"/>
            <p:cNvSpPr txBox="1">
              <a:spLocks noChangeArrowheads="1"/>
            </p:cNvSpPr>
            <p:nvPr/>
          </p:nvSpPr>
          <p:spPr bwMode="auto">
            <a:xfrm>
              <a:off x="34794" y="4552877"/>
              <a:ext cx="1080000" cy="864000"/>
            </a:xfrm>
            <a:prstGeom prst="rect">
              <a:avLst/>
            </a:prstGeom>
            <a:solidFill>
              <a:srgbClr val="FFFFCC"/>
            </a:solidFill>
            <a:ln w="9525" algn="ctr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lIns="0" tIns="36000" rIns="0" bIns="36000" anchor="ctr"/>
            <a:lstStyle/>
            <a:p>
              <a:pPr algn="ctr" fontAlgn="base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r>
                <a:rPr lang="it-IT" sz="1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Beni </a:t>
              </a:r>
            </a:p>
            <a:p>
              <a:pPr algn="ctr" fontAlgn="base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r>
                <a:rPr lang="it-IT" sz="1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Demaniali</a:t>
              </a:r>
            </a:p>
            <a:p>
              <a:pPr algn="ctr" fontAlgn="base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endParaRPr lang="it-IT" sz="1000" dirty="0" smtClean="0">
                <a:solidFill>
                  <a:srgbClr val="000000"/>
                </a:solidFill>
                <a:latin typeface="Arial" charset="0"/>
                <a:cs typeface="Arial" charset="0"/>
              </a:endParaRPr>
            </a:p>
            <a:p>
              <a:pPr algn="ctr" defTabSz="449263">
                <a:buClr>
                  <a:srgbClr val="000000"/>
                </a:buClr>
                <a:buSzPct val="100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it-IT" sz="1000" b="1" dirty="0" smtClean="0">
                  <a:latin typeface="Arial" pitchFamily="34" charset="0"/>
                  <a:ea typeface="Arial Unicode MS" pitchFamily="34" charset="-128"/>
                  <a:cs typeface="Arial" pitchFamily="34" charset="0"/>
                </a:rPr>
                <a:t>Simona </a:t>
              </a:r>
            </a:p>
            <a:p>
              <a:pPr algn="ctr" defTabSz="449263">
                <a:buClr>
                  <a:srgbClr val="000000"/>
                </a:buClr>
                <a:buSzPct val="100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it-IT" sz="1000" b="1" dirty="0" smtClean="0">
                  <a:latin typeface="Arial" pitchFamily="34" charset="0"/>
                  <a:ea typeface="Arial Unicode MS" pitchFamily="34" charset="-128"/>
                  <a:cs typeface="Arial" pitchFamily="34" charset="0"/>
                </a:rPr>
                <a:t>Mascia</a:t>
              </a:r>
            </a:p>
          </p:txBody>
        </p:sp>
        <p:sp>
          <p:nvSpPr>
            <p:cNvPr id="20" name="Text Box 51"/>
            <p:cNvSpPr txBox="1">
              <a:spLocks noChangeArrowheads="1"/>
            </p:cNvSpPr>
            <p:nvPr/>
          </p:nvSpPr>
          <p:spPr bwMode="auto">
            <a:xfrm>
              <a:off x="1175585" y="4552877"/>
              <a:ext cx="1080000" cy="864000"/>
            </a:xfrm>
            <a:prstGeom prst="rect">
              <a:avLst/>
            </a:prstGeom>
            <a:solidFill>
              <a:srgbClr val="FFFFCC"/>
            </a:solidFill>
            <a:ln w="9525" algn="ctr">
              <a:solidFill>
                <a:srgbClr val="80808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0" tIns="36000" rIns="0" bIns="36000" anchor="ctr"/>
            <a:lstStyle/>
            <a:p>
              <a:pPr algn="ctr" fontAlgn="base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r>
                <a:rPr lang="it-IT" sz="1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Beni </a:t>
              </a:r>
            </a:p>
            <a:p>
              <a:pPr algn="ctr" fontAlgn="base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r>
                <a:rPr lang="it-IT" sz="1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Patrimoniali </a:t>
              </a:r>
            </a:p>
            <a:p>
              <a:pPr algn="ctr" fontAlgn="base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endParaRPr lang="it-IT" sz="1000" dirty="0" smtClean="0">
                <a:solidFill>
                  <a:srgbClr val="000000"/>
                </a:solidFill>
                <a:latin typeface="Arial" charset="0"/>
                <a:cs typeface="Arial" charset="0"/>
              </a:endParaRPr>
            </a:p>
            <a:p>
              <a:pPr algn="ctr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r>
                <a:rPr lang="it-IT" sz="1000" b="1" dirty="0" smtClean="0">
                  <a:solidFill>
                    <a:srgbClr val="000000"/>
                  </a:solidFill>
                  <a:cs typeface="Arial" charset="0"/>
                </a:rPr>
                <a:t>Maria Pia </a:t>
              </a:r>
            </a:p>
            <a:p>
              <a:pPr algn="ctr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r>
                <a:rPr lang="it-IT" sz="1000" b="1" dirty="0" err="1" smtClean="0">
                  <a:solidFill>
                    <a:srgbClr val="000000"/>
                  </a:solidFill>
                  <a:cs typeface="Arial" charset="0"/>
                </a:rPr>
                <a:t>Chieroni</a:t>
              </a:r>
              <a:endParaRPr lang="it-IT" sz="1000" b="1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cxnSp>
          <p:nvCxnSpPr>
            <p:cNvPr id="21" name="Connettore 4 148"/>
            <p:cNvCxnSpPr>
              <a:cxnSpLocks noChangeShapeType="1"/>
              <a:stCxn id="26" idx="2"/>
              <a:endCxn id="33" idx="0"/>
            </p:cNvCxnSpPr>
            <p:nvPr/>
          </p:nvCxnSpPr>
          <p:spPr bwMode="auto">
            <a:xfrm rot="16200000" flipH="1">
              <a:off x="2174348" y="3876749"/>
              <a:ext cx="217365" cy="1134890"/>
            </a:xfrm>
            <a:prstGeom prst="bentConnector3">
              <a:avLst>
                <a:gd name="adj1" fmla="val 50000"/>
              </a:avLst>
            </a:prstGeom>
            <a:noFill/>
            <a:ln w="12700" algn="ctr">
              <a:solidFill>
                <a:srgbClr val="404040"/>
              </a:solidFill>
              <a:miter lim="800000"/>
              <a:headEnd/>
              <a:tailEnd/>
            </a:ln>
          </p:spPr>
        </p:cxnSp>
        <p:cxnSp>
          <p:nvCxnSpPr>
            <p:cNvPr id="22" name="Connettore 4 149"/>
            <p:cNvCxnSpPr>
              <a:cxnSpLocks noChangeShapeType="1"/>
              <a:stCxn id="26" idx="2"/>
              <a:endCxn id="19" idx="0"/>
            </p:cNvCxnSpPr>
            <p:nvPr/>
          </p:nvCxnSpPr>
          <p:spPr bwMode="auto">
            <a:xfrm rot="5400000">
              <a:off x="1036508" y="3873799"/>
              <a:ext cx="217365" cy="1140791"/>
            </a:xfrm>
            <a:prstGeom prst="bentConnector3">
              <a:avLst>
                <a:gd name="adj1" fmla="val 50000"/>
              </a:avLst>
            </a:prstGeom>
            <a:noFill/>
            <a:ln w="12700" algn="ctr">
              <a:solidFill>
                <a:srgbClr val="404040"/>
              </a:solidFill>
              <a:miter lim="800000"/>
              <a:headEnd/>
              <a:tailEnd/>
            </a:ln>
          </p:spPr>
        </p:cxnSp>
        <p:cxnSp>
          <p:nvCxnSpPr>
            <p:cNvPr id="23" name="Connettore 4 153"/>
            <p:cNvCxnSpPr>
              <a:cxnSpLocks noChangeShapeType="1"/>
              <a:stCxn id="6" idx="2"/>
              <a:endCxn id="26" idx="0"/>
            </p:cNvCxnSpPr>
            <p:nvPr/>
          </p:nvCxnSpPr>
          <p:spPr bwMode="auto">
            <a:xfrm rot="5400000">
              <a:off x="2621221" y="472338"/>
              <a:ext cx="2220232" cy="4031504"/>
            </a:xfrm>
            <a:prstGeom prst="bentConnector3">
              <a:avLst>
                <a:gd name="adj1" fmla="val 89631"/>
              </a:avLst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</p:cxnSp>
        <p:sp>
          <p:nvSpPr>
            <p:cNvPr id="24" name="Text Box 51"/>
            <p:cNvSpPr txBox="1">
              <a:spLocks noChangeArrowheads="1"/>
            </p:cNvSpPr>
            <p:nvPr/>
          </p:nvSpPr>
          <p:spPr bwMode="auto">
            <a:xfrm>
              <a:off x="3987916" y="1942528"/>
              <a:ext cx="1223963" cy="828000"/>
            </a:xfrm>
            <a:prstGeom prst="rect">
              <a:avLst/>
            </a:prstGeom>
            <a:solidFill>
              <a:srgbClr val="FFFFCC"/>
            </a:solidFill>
            <a:ln w="9525" algn="ctr">
              <a:solidFill>
                <a:srgbClr val="80808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36000" tIns="36000" rIns="36000" bIns="36000" anchor="ctr"/>
            <a:lstStyle/>
            <a:p>
              <a:pPr algn="ctr" fontAlgn="base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r>
                <a:rPr lang="it-IT" sz="10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Segmentazione Patrimonio e Programmazione Operativa </a:t>
              </a:r>
            </a:p>
            <a:p>
              <a:pPr algn="ctr" fontAlgn="base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r>
                <a:rPr lang="it-IT" sz="1000" b="1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Diego </a:t>
              </a:r>
            </a:p>
            <a:p>
              <a:pPr algn="ctr" fontAlgn="base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r>
                <a:rPr lang="it-IT" sz="1000" b="1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Rossano</a:t>
              </a:r>
              <a:endParaRPr lang="it-IT" sz="1000" b="1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5" name="Text Box 51"/>
            <p:cNvSpPr txBox="1">
              <a:spLocks noChangeArrowheads="1"/>
            </p:cNvSpPr>
            <p:nvPr/>
          </p:nvSpPr>
          <p:spPr bwMode="auto">
            <a:xfrm>
              <a:off x="6527281" y="1528372"/>
              <a:ext cx="1223963" cy="828000"/>
            </a:xfrm>
            <a:prstGeom prst="rect">
              <a:avLst/>
            </a:prstGeom>
            <a:solidFill>
              <a:srgbClr val="FFFFCC"/>
            </a:solidFill>
            <a:ln w="9525" algn="ctr">
              <a:solidFill>
                <a:srgbClr val="80808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36000" tIns="36000" rIns="36000" bIns="36000" anchor="ctr"/>
            <a:lstStyle/>
            <a:p>
              <a:pPr algn="ctr" fontAlgn="base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r>
                <a:rPr lang="it-IT" sz="1000" dirty="0">
                  <a:latin typeface="Arial" charset="0"/>
                  <a:cs typeface="Arial" charset="0"/>
                </a:rPr>
                <a:t>Supporto e Controllo </a:t>
              </a:r>
              <a:r>
                <a:rPr lang="it-IT" sz="1000" dirty="0" smtClean="0">
                  <a:latin typeface="Arial" charset="0"/>
                  <a:cs typeface="Arial" charset="0"/>
                </a:rPr>
                <a:t>Territoriale – Area 1</a:t>
              </a:r>
            </a:p>
            <a:p>
              <a:pPr algn="ctr" fontAlgn="base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endParaRPr lang="it-IT" sz="600" dirty="0">
                <a:latin typeface="Arial" charset="0"/>
                <a:cs typeface="Arial" charset="0"/>
              </a:endParaRPr>
            </a:p>
            <a:p>
              <a:pPr algn="ctr" fontAlgn="base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r>
                <a:rPr lang="it-IT" sz="1000" b="1" dirty="0" smtClean="0">
                  <a:latin typeface="Arial" charset="0"/>
                  <a:cs typeface="Arial" charset="0"/>
                </a:rPr>
                <a:t>Rosalia </a:t>
              </a:r>
              <a:r>
                <a:rPr lang="it-IT" sz="1000" b="1" dirty="0" err="1" smtClean="0">
                  <a:latin typeface="Arial" charset="0"/>
                  <a:cs typeface="Arial" charset="0"/>
                </a:rPr>
                <a:t>Cannada-Bartoli</a:t>
              </a:r>
              <a:endParaRPr lang="it-IT" sz="1000" b="1" dirty="0">
                <a:latin typeface="Arial" charset="0"/>
                <a:cs typeface="Arial" charset="0"/>
              </a:endParaRPr>
            </a:p>
          </p:txBody>
        </p:sp>
        <p:sp>
          <p:nvSpPr>
            <p:cNvPr id="26" name="Text Box 51"/>
            <p:cNvSpPr txBox="1">
              <a:spLocks noChangeArrowheads="1"/>
            </p:cNvSpPr>
            <p:nvPr/>
          </p:nvSpPr>
          <p:spPr bwMode="auto">
            <a:xfrm>
              <a:off x="1103604" y="3598206"/>
              <a:ext cx="1223962" cy="737306"/>
            </a:xfrm>
            <a:prstGeom prst="rect">
              <a:avLst/>
            </a:prstGeom>
            <a:solidFill>
              <a:srgbClr val="FFFFCC"/>
            </a:solidFill>
            <a:ln w="9525" algn="ctr">
              <a:solidFill>
                <a:srgbClr val="80808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36000" tIns="36000" rIns="36000" bIns="36000" anchor="ctr"/>
            <a:lstStyle/>
            <a:p>
              <a:pPr algn="ctr" fontAlgn="base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r>
                <a:rPr lang="it-IT" sz="1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Demanio e Patrimonio dello Stato</a:t>
              </a:r>
            </a:p>
            <a:p>
              <a:pPr algn="ctr" fontAlgn="base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endParaRPr lang="it-IT" sz="4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  <a:p>
              <a:pPr algn="ctr" fontAlgn="base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r>
                <a:rPr lang="it-IT" sz="1000" b="1" dirty="0" smtClean="0">
                  <a:latin typeface="Arial" charset="0"/>
                  <a:cs typeface="Arial" charset="0"/>
                </a:rPr>
                <a:t>Paolo </a:t>
              </a:r>
            </a:p>
            <a:p>
              <a:pPr algn="ctr" fontAlgn="base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r>
                <a:rPr lang="it-IT" sz="1000" b="1" dirty="0" err="1" smtClean="0">
                  <a:cs typeface="Arial" charset="0"/>
                </a:rPr>
                <a:t>Maranca</a:t>
              </a:r>
              <a:r>
                <a:rPr lang="it-IT" sz="1000" b="1" dirty="0" smtClean="0">
                  <a:cs typeface="Arial" charset="0"/>
                </a:rPr>
                <a:t> </a:t>
              </a:r>
              <a:r>
                <a:rPr lang="it-IT" sz="1000" b="1" dirty="0" err="1" smtClean="0">
                  <a:cs typeface="Arial" charset="0"/>
                </a:rPr>
                <a:t>a.i.</a:t>
              </a:r>
              <a:endParaRPr lang="it-IT" sz="1000" b="1" dirty="0">
                <a:latin typeface="Arial" charset="0"/>
                <a:cs typeface="Arial" charset="0"/>
              </a:endParaRPr>
            </a:p>
          </p:txBody>
        </p:sp>
        <p:sp>
          <p:nvSpPr>
            <p:cNvPr id="27" name="Text Box 51"/>
            <p:cNvSpPr txBox="1">
              <a:spLocks noChangeArrowheads="1"/>
            </p:cNvSpPr>
            <p:nvPr/>
          </p:nvSpPr>
          <p:spPr bwMode="auto">
            <a:xfrm>
              <a:off x="3973306" y="3598206"/>
              <a:ext cx="1223963" cy="737306"/>
            </a:xfrm>
            <a:prstGeom prst="rect">
              <a:avLst/>
            </a:prstGeom>
            <a:solidFill>
              <a:srgbClr val="FFFFCC"/>
            </a:solidFill>
            <a:ln w="9525" algn="ctr">
              <a:solidFill>
                <a:srgbClr val="80808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36000" tIns="36000" rIns="36000" bIns="36000" anchor="ctr"/>
            <a:lstStyle/>
            <a:p>
              <a:pPr algn="ctr" fontAlgn="base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r>
                <a:rPr lang="it-IT" sz="10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Servizi Immobiliari alla PA</a:t>
              </a:r>
            </a:p>
            <a:p>
              <a:pPr algn="ctr" fontAlgn="base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endParaRPr lang="it-IT" sz="10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  <a:p>
              <a:pPr algn="ctr" fontAlgn="base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r>
                <a:rPr lang="it-IT" sz="1000" b="1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Alessandro </a:t>
              </a:r>
            </a:p>
            <a:p>
              <a:pPr algn="ctr" fontAlgn="base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r>
                <a:rPr lang="it-IT" sz="1000" b="1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Foggia </a:t>
              </a:r>
            </a:p>
          </p:txBody>
        </p:sp>
        <p:sp>
          <p:nvSpPr>
            <p:cNvPr id="28" name="Text Box 51"/>
            <p:cNvSpPr txBox="1">
              <a:spLocks noChangeArrowheads="1"/>
            </p:cNvSpPr>
            <p:nvPr/>
          </p:nvSpPr>
          <p:spPr bwMode="auto">
            <a:xfrm>
              <a:off x="6774789" y="3598206"/>
              <a:ext cx="1393857" cy="737306"/>
            </a:xfrm>
            <a:prstGeom prst="rect">
              <a:avLst/>
            </a:prstGeom>
            <a:solidFill>
              <a:srgbClr val="FFFFCC"/>
            </a:solidFill>
            <a:ln w="9525" algn="ctr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algn="ctr" fontAlgn="base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r>
                <a:rPr lang="it-IT" sz="10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Valorizzazioni, Vendite e </a:t>
              </a:r>
              <a:r>
                <a:rPr lang="it-IT" sz="1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Beni Mobili</a:t>
              </a:r>
              <a:endParaRPr lang="it-IT" sz="10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  <a:p>
              <a:pPr algn="ctr" fontAlgn="base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endParaRPr lang="it-IT" sz="10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  <a:p>
              <a:pPr algn="ctr" fontAlgn="base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r>
                <a:rPr lang="it-IT" sz="1000" b="1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Giuseppe </a:t>
              </a:r>
            </a:p>
            <a:p>
              <a:pPr algn="ctr" fontAlgn="base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r>
                <a:rPr lang="it-IT" sz="1000" b="1" dirty="0" err="1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Vingiani</a:t>
              </a:r>
              <a:endParaRPr lang="it-IT" sz="1000" b="1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cxnSp>
          <p:nvCxnSpPr>
            <p:cNvPr id="29" name="Connettore 4 153"/>
            <p:cNvCxnSpPr>
              <a:cxnSpLocks noChangeShapeType="1"/>
              <a:stCxn id="28" idx="0"/>
              <a:endCxn id="27" idx="0"/>
            </p:cNvCxnSpPr>
            <p:nvPr/>
          </p:nvCxnSpPr>
          <p:spPr bwMode="auto">
            <a:xfrm rot="16200000" flipV="1">
              <a:off x="6028503" y="2154991"/>
              <a:ext cx="12700" cy="2886430"/>
            </a:xfrm>
            <a:prstGeom prst="bentConnector3">
              <a:avLst>
                <a:gd name="adj1" fmla="val 1800000"/>
              </a:avLst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</p:cxnSp>
        <p:sp>
          <p:nvSpPr>
            <p:cNvPr id="30" name="Text Box 51"/>
            <p:cNvSpPr txBox="1">
              <a:spLocks noChangeArrowheads="1"/>
            </p:cNvSpPr>
            <p:nvPr/>
          </p:nvSpPr>
          <p:spPr bwMode="auto">
            <a:xfrm>
              <a:off x="6523517" y="2403000"/>
              <a:ext cx="1223963" cy="828000"/>
            </a:xfrm>
            <a:prstGeom prst="rect">
              <a:avLst/>
            </a:prstGeom>
            <a:solidFill>
              <a:srgbClr val="FFFFCC"/>
            </a:solidFill>
            <a:ln w="9525" algn="ctr">
              <a:solidFill>
                <a:srgbClr val="80808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36000" tIns="36000" rIns="36000" bIns="36000" anchor="ctr"/>
            <a:lstStyle/>
            <a:p>
              <a:pPr algn="ctr" fontAlgn="base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r>
                <a:rPr lang="it-IT" sz="1000" dirty="0">
                  <a:latin typeface="Arial" charset="0"/>
                  <a:cs typeface="Arial" charset="0"/>
                </a:rPr>
                <a:t>Supporto e Controllo </a:t>
              </a:r>
              <a:r>
                <a:rPr lang="it-IT" sz="1000" dirty="0" smtClean="0">
                  <a:latin typeface="Arial" charset="0"/>
                  <a:cs typeface="Arial" charset="0"/>
                </a:rPr>
                <a:t>Territoriale – Area 2</a:t>
              </a:r>
            </a:p>
            <a:p>
              <a:pPr algn="ctr" fontAlgn="base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endParaRPr lang="it-IT" sz="600" dirty="0">
                <a:latin typeface="Arial" charset="0"/>
                <a:cs typeface="Arial" charset="0"/>
              </a:endParaRPr>
            </a:p>
            <a:p>
              <a:pPr algn="ctr" fontAlgn="base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r>
                <a:rPr lang="it-IT" sz="1000" b="1" dirty="0" smtClean="0">
                  <a:latin typeface="Arial" charset="0"/>
                  <a:cs typeface="Arial" charset="0"/>
                </a:rPr>
                <a:t>Alessandra </a:t>
              </a:r>
            </a:p>
            <a:p>
              <a:pPr algn="ctr" fontAlgn="base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r>
                <a:rPr lang="it-IT" sz="1000" b="1" dirty="0" smtClean="0">
                  <a:latin typeface="Arial" charset="0"/>
                  <a:cs typeface="Arial" charset="0"/>
                </a:rPr>
                <a:t>Masina </a:t>
              </a:r>
              <a:endParaRPr lang="it-IT" sz="1000" b="1" dirty="0">
                <a:latin typeface="Arial" charset="0"/>
                <a:cs typeface="Arial" charset="0"/>
              </a:endParaRPr>
            </a:p>
          </p:txBody>
        </p:sp>
        <p:cxnSp>
          <p:nvCxnSpPr>
            <p:cNvPr id="31" name="Forma 51"/>
            <p:cNvCxnSpPr>
              <a:cxnSpLocks noChangeShapeType="1"/>
              <a:stCxn id="25" idx="1"/>
              <a:endCxn id="24" idx="3"/>
            </p:cNvCxnSpPr>
            <p:nvPr/>
          </p:nvCxnSpPr>
          <p:spPr bwMode="auto">
            <a:xfrm rot="10800000" flipV="1">
              <a:off x="5211879" y="1942372"/>
              <a:ext cx="1315402" cy="414156"/>
            </a:xfrm>
            <a:prstGeom prst="bentConnector3">
              <a:avLst>
                <a:gd name="adj1" fmla="val 32622"/>
              </a:avLst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32" name="Forma 51"/>
            <p:cNvCxnSpPr>
              <a:cxnSpLocks noChangeShapeType="1"/>
              <a:stCxn id="30" idx="1"/>
              <a:endCxn id="24" idx="3"/>
            </p:cNvCxnSpPr>
            <p:nvPr/>
          </p:nvCxnSpPr>
          <p:spPr bwMode="auto">
            <a:xfrm rot="10800000">
              <a:off x="5211879" y="2356528"/>
              <a:ext cx="1311638" cy="460472"/>
            </a:xfrm>
            <a:prstGeom prst="bentConnector3">
              <a:avLst>
                <a:gd name="adj1" fmla="val 32571"/>
              </a:avLst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</p:cxnSp>
        <p:sp>
          <p:nvSpPr>
            <p:cNvPr id="33" name="Text Box 51"/>
            <p:cNvSpPr txBox="1">
              <a:spLocks noChangeArrowheads="1"/>
            </p:cNvSpPr>
            <p:nvPr/>
          </p:nvSpPr>
          <p:spPr bwMode="auto">
            <a:xfrm>
              <a:off x="2310475" y="4552877"/>
              <a:ext cx="1080000" cy="864000"/>
            </a:xfrm>
            <a:prstGeom prst="rect">
              <a:avLst/>
            </a:prstGeom>
            <a:solidFill>
              <a:srgbClr val="FFFFCC"/>
            </a:solidFill>
            <a:ln w="9525" algn="ctr">
              <a:solidFill>
                <a:srgbClr val="80808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36000" tIns="36000" rIns="36000" bIns="36000" anchor="ctr"/>
            <a:lstStyle/>
            <a:p>
              <a:pPr algn="ctr" fontAlgn="base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r>
                <a:rPr lang="it-IT" sz="1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Iniziative Interfunzionali</a:t>
              </a:r>
            </a:p>
            <a:p>
              <a:pPr algn="ctr" fontAlgn="base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endParaRPr lang="it-IT" sz="1000" dirty="0" smtClean="0">
                <a:solidFill>
                  <a:srgbClr val="000000"/>
                </a:solidFill>
                <a:latin typeface="Arial" charset="0"/>
                <a:cs typeface="Arial" charset="0"/>
              </a:endParaRPr>
            </a:p>
            <a:p>
              <a:pPr algn="ctr" fontAlgn="base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r>
                <a:rPr lang="it-IT" sz="1000" b="1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Mirco </a:t>
              </a:r>
            </a:p>
            <a:p>
              <a:pPr algn="ctr" fontAlgn="base">
                <a:lnSpc>
                  <a:spcPct val="85000"/>
                </a:lnSpc>
                <a:spcBef>
                  <a:spcPct val="5000"/>
                </a:spcBef>
                <a:spcAft>
                  <a:spcPct val="5000"/>
                </a:spcAft>
                <a:defRPr/>
              </a:pPr>
              <a:r>
                <a:rPr lang="it-IT" sz="1000" b="1" dirty="0" err="1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Pintus</a:t>
              </a:r>
              <a:r>
                <a:rPr lang="it-IT" sz="1000" b="1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 </a:t>
              </a:r>
              <a:endParaRPr lang="it-IT" sz="1000" b="1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cxnSp>
          <p:nvCxnSpPr>
            <p:cNvPr id="34" name="Connettore 4 148"/>
            <p:cNvCxnSpPr>
              <a:cxnSpLocks noChangeShapeType="1"/>
              <a:stCxn id="26" idx="2"/>
              <a:endCxn id="20" idx="0"/>
            </p:cNvCxnSpPr>
            <p:nvPr/>
          </p:nvCxnSpPr>
          <p:spPr bwMode="auto">
            <a:xfrm>
              <a:off x="1715585" y="4335512"/>
              <a:ext cx="0" cy="217365"/>
            </a:xfrm>
            <a:prstGeom prst="straightConnector1">
              <a:avLst/>
            </a:prstGeom>
            <a:noFill/>
            <a:ln w="12700" algn="ctr">
              <a:solidFill>
                <a:srgbClr val="404040"/>
              </a:solidFill>
              <a:miter lim="800000"/>
              <a:headEnd/>
              <a:tailEnd/>
            </a:ln>
          </p:spPr>
        </p:cxnSp>
      </p:grpSp>
      <p:sp>
        <p:nvSpPr>
          <p:cNvPr id="40" name="Rettangolo 39"/>
          <p:cNvSpPr/>
          <p:nvPr/>
        </p:nvSpPr>
        <p:spPr>
          <a:xfrm>
            <a:off x="34794" y="1844824"/>
            <a:ext cx="9107618" cy="4783490"/>
          </a:xfrm>
          <a:prstGeom prst="rect">
            <a:avLst/>
          </a:prstGeom>
          <a:solidFill>
            <a:schemeClr val="bg1">
              <a:lumMod val="75000"/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" name="CasellaDiTesto 40"/>
          <p:cNvSpPr txBox="1"/>
          <p:nvPr/>
        </p:nvSpPr>
        <p:spPr>
          <a:xfrm>
            <a:off x="107504" y="1951672"/>
            <a:ext cx="381642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LA STRUTTURA E’ IN FASE DI EVOLUZIONE A SEGUITO DELLA DETERMINAZIONE DEL DIRETTORE N. 64 DEL 24 SETTEMBRE 2015</a:t>
            </a:r>
            <a:endParaRPr lang="it-IT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2500</TotalTime>
  <Words>118</Words>
  <Application>Microsoft Office PowerPoint</Application>
  <PresentationFormat>Presentazione su schermo (4:3)</PresentationFormat>
  <Paragraphs>62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1_Tema di Office</vt:lpstr>
      <vt:lpstr>Diapositiva 1</vt:lpstr>
    </vt:vector>
  </TitlesOfParts>
  <Company>Ministero dell'Economia e della Finanze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vstprz74m63e812p</dc:creator>
  <cp:lastModifiedBy>cmplss81m64h501e</cp:lastModifiedBy>
  <cp:revision>242</cp:revision>
  <cp:lastPrinted>2015-09-25T13:44:17Z</cp:lastPrinted>
  <dcterms:created xsi:type="dcterms:W3CDTF">2012-03-01T14:58:08Z</dcterms:created>
  <dcterms:modified xsi:type="dcterms:W3CDTF">2015-09-25T15:19:25Z</dcterms:modified>
</cp:coreProperties>
</file>