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8" r:id="rId2"/>
  </p:sldIdLst>
  <p:sldSz cx="9144000" cy="6858000" type="screen4x3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8" autoAdjust="0"/>
    <p:restoredTop sz="98471" autoAdjust="0"/>
  </p:normalViewPr>
  <p:slideViewPr>
    <p:cSldViewPr>
      <p:cViewPr varScale="1">
        <p:scale>
          <a:sx n="115" d="100"/>
          <a:sy n="115" d="100"/>
        </p:scale>
        <p:origin x="-162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3149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135" cy="496253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955" y="0"/>
            <a:ext cx="2946135" cy="496253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DB4C82C-FED6-4FFD-B54D-B4A59C9BCC54}" type="datetimeFigureOut">
              <a:rPr lang="it-IT"/>
              <a:pPr>
                <a:defRPr/>
              </a:pPr>
              <a:t>02/11/2015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21" tIns="45661" rIns="91321" bIns="45661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0244" y="4715192"/>
            <a:ext cx="5437188" cy="4466274"/>
          </a:xfrm>
          <a:prstGeom prst="rect">
            <a:avLst/>
          </a:prstGeom>
        </p:spPr>
        <p:txBody>
          <a:bodyPr vert="horz" lIns="91321" tIns="45661" rIns="91321" bIns="45661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800"/>
            <a:ext cx="2946135" cy="496252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955" y="9428800"/>
            <a:ext cx="2946135" cy="496252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043FE9B-14D8-48D0-9C50-2A68D7B147A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83533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Logo Agenzi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55888" y="349250"/>
            <a:ext cx="3792537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sellaDiTesto 10"/>
          <p:cNvSpPr txBox="1"/>
          <p:nvPr userDrawn="1"/>
        </p:nvSpPr>
        <p:spPr>
          <a:xfrm>
            <a:off x="242888" y="6577013"/>
            <a:ext cx="3349625" cy="2460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DRI </a:t>
            </a:r>
            <a:r>
              <a:rPr lang="it-IT" sz="10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– Organizzazione, Sviluppo e Risorse Manageriali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30413"/>
            <a:ext cx="7772400" cy="1470025"/>
          </a:xfrm>
          <a:prstGeom prst="rect">
            <a:avLst/>
          </a:prstGeom>
        </p:spPr>
        <p:txBody>
          <a:bodyPr/>
          <a:lstStyle/>
          <a:p>
            <a:endParaRPr lang="it-IT" dirty="0" smtClean="0"/>
          </a:p>
        </p:txBody>
      </p:sp>
      <p:sp>
        <p:nvSpPr>
          <p:cNvPr id="8" name="Sottotitolo 15"/>
          <p:cNvSpPr>
            <a:spLocks noGrp="1"/>
          </p:cNvSpPr>
          <p:nvPr>
            <p:ph type="subTitle" idx="1"/>
          </p:nvPr>
        </p:nvSpPr>
        <p:spPr>
          <a:xfrm>
            <a:off x="1371600" y="3176598"/>
            <a:ext cx="6400800" cy="17526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 typeface="Arial" pitchFamily="34" charset="0"/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ttore 1 11"/>
          <p:cNvCxnSpPr/>
          <p:nvPr userDrawn="1"/>
        </p:nvCxnSpPr>
        <p:spPr>
          <a:xfrm>
            <a:off x="417513" y="247650"/>
            <a:ext cx="8289925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1 12"/>
          <p:cNvCxnSpPr/>
          <p:nvPr userDrawn="1"/>
        </p:nvCxnSpPr>
        <p:spPr>
          <a:xfrm>
            <a:off x="417513" y="6397625"/>
            <a:ext cx="8289925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13"/>
          <p:cNvSpPr txBox="1"/>
          <p:nvPr userDrawn="1"/>
        </p:nvSpPr>
        <p:spPr>
          <a:xfrm>
            <a:off x="8497888" y="6581775"/>
            <a:ext cx="361950" cy="2444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F051E5E-3E05-4503-B336-4ACDDC346173}" type="slidenum">
              <a:rPr lang="it-IT" sz="10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‹N›</a:t>
            </a:fld>
            <a:endParaRPr lang="it-IT" sz="10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5" descr="Logo Agenzi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40175" y="6416675"/>
            <a:ext cx="1516063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sellaDiTesto 17"/>
          <p:cNvSpPr txBox="1"/>
          <p:nvPr userDrawn="1"/>
        </p:nvSpPr>
        <p:spPr>
          <a:xfrm>
            <a:off x="242888" y="6577013"/>
            <a:ext cx="405880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DRI</a:t>
            </a:r>
            <a:endParaRPr lang="it-IT" sz="10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egnaposto contenuto 14"/>
          <p:cNvSpPr>
            <a:spLocks noGrp="1"/>
          </p:cNvSpPr>
          <p:nvPr>
            <p:ph idx="1"/>
          </p:nvPr>
        </p:nvSpPr>
        <p:spPr>
          <a:xfrm>
            <a:off x="457200" y="1100121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11" name="Titolo 13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500066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9" name="Segnaposto piè di pagina 4"/>
          <p:cNvSpPr>
            <a:spLocks noGrp="1"/>
          </p:cNvSpPr>
          <p:nvPr>
            <p:ph type="ftr" sz="quarter" idx="10"/>
          </p:nvPr>
        </p:nvSpPr>
        <p:spPr>
          <a:xfrm>
            <a:off x="928688" y="0"/>
            <a:ext cx="7772400" cy="2555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egnaposto piè di pagina 4"/>
          <p:cNvSpPr>
            <a:spLocks noGrp="1"/>
          </p:cNvSpPr>
          <p:nvPr>
            <p:ph type="ftr" sz="quarter" idx="10"/>
          </p:nvPr>
        </p:nvSpPr>
        <p:spPr bwMode="auto">
          <a:xfrm>
            <a:off x="1014413" y="0"/>
            <a:ext cx="7772400" cy="255588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mtClean="0">
                <a:solidFill>
                  <a:srgbClr val="898989"/>
                </a:solidFill>
                <a:latin typeface="Arial" charset="0"/>
                <a:cs typeface="Arial" charset="0"/>
              </a:rPr>
              <a:t>ORGANIGRAMMI</a:t>
            </a:r>
          </a:p>
        </p:txBody>
      </p:sp>
      <p:sp>
        <p:nvSpPr>
          <p:cNvPr id="6" name="Titolo 13"/>
          <p:cNvSpPr>
            <a:spLocks noGrp="1"/>
          </p:cNvSpPr>
          <p:nvPr>
            <p:ph type="title"/>
          </p:nvPr>
        </p:nvSpPr>
        <p:spPr>
          <a:xfrm>
            <a:off x="439200" y="277200"/>
            <a:ext cx="8472488" cy="500062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it-IT" sz="2000" b="1" dirty="0" smtClean="0">
                <a:solidFill>
                  <a:srgbClr val="C00000"/>
                </a:solidFill>
                <a:latin typeface="Arial" pitchFamily="34" charset="0"/>
                <a:ea typeface="+mn-ea"/>
                <a:cs typeface="Arial" pitchFamily="34" charset="0"/>
              </a:rPr>
              <a:t>LAZIO</a:t>
            </a:r>
            <a:endParaRPr lang="it-IT" sz="2000" b="1" dirty="0">
              <a:solidFill>
                <a:srgbClr val="C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7" name="Connettore 1 6"/>
          <p:cNvCxnSpPr/>
          <p:nvPr/>
        </p:nvCxnSpPr>
        <p:spPr>
          <a:xfrm>
            <a:off x="417513" y="247650"/>
            <a:ext cx="8289925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uppo 20"/>
          <p:cNvGrpSpPr/>
          <p:nvPr/>
        </p:nvGrpSpPr>
        <p:grpSpPr>
          <a:xfrm>
            <a:off x="251520" y="1249171"/>
            <a:ext cx="8586470" cy="4853650"/>
            <a:chOff x="251520" y="1120113"/>
            <a:chExt cx="8586470" cy="4853650"/>
          </a:xfrm>
        </p:grpSpPr>
        <p:sp>
          <p:nvSpPr>
            <p:cNvPr id="22" name="Rectangle 3"/>
            <p:cNvSpPr>
              <a:spLocks noChangeArrowheads="1"/>
            </p:cNvSpPr>
            <p:nvPr/>
          </p:nvSpPr>
          <p:spPr bwMode="auto">
            <a:xfrm>
              <a:off x="3233604" y="1120113"/>
              <a:ext cx="2260566" cy="573080"/>
            </a:xfrm>
            <a:prstGeom prst="rect">
              <a:avLst/>
            </a:prstGeom>
            <a:solidFill>
              <a:srgbClr val="FFFFCC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it-IT" sz="1200" dirty="0">
                  <a:solidFill>
                    <a:srgbClr val="000000"/>
                  </a:solidFill>
                  <a:latin typeface="Arial" charset="0"/>
                  <a:ea typeface="Arial Unicode MS" pitchFamily="34" charset="-128"/>
                  <a:cs typeface="Arial" charset="0"/>
                </a:rPr>
                <a:t>Direttore Regionale</a:t>
              </a:r>
            </a:p>
            <a:p>
              <a:pPr algn="ctr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it-IT" sz="1200" b="1" dirty="0" smtClean="0">
                  <a:solidFill>
                    <a:srgbClr val="000000"/>
                  </a:solidFill>
                  <a:latin typeface="Arial" charset="0"/>
                  <a:ea typeface="Arial Unicode MS" pitchFamily="34" charset="-128"/>
                  <a:cs typeface="Arial" charset="0"/>
                </a:rPr>
                <a:t>Pier Giorgio Allegroni</a:t>
              </a:r>
              <a:endParaRPr lang="it-IT" sz="1200" baseline="30000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" charset="0"/>
              </a:endParaRPr>
            </a:p>
          </p:txBody>
        </p:sp>
        <p:cxnSp>
          <p:nvCxnSpPr>
            <p:cNvPr id="23" name="AutoShape 17"/>
            <p:cNvCxnSpPr>
              <a:cxnSpLocks noChangeShapeType="1"/>
              <a:stCxn id="22" idx="2"/>
              <a:endCxn id="47" idx="0"/>
            </p:cNvCxnSpPr>
            <p:nvPr/>
          </p:nvCxnSpPr>
          <p:spPr bwMode="auto">
            <a:xfrm rot="5400000">
              <a:off x="1778489" y="2668375"/>
              <a:ext cx="3560581" cy="1610216"/>
            </a:xfrm>
            <a:prstGeom prst="bentConnector3">
              <a:avLst>
                <a:gd name="adj1" fmla="val 6043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24" name="AutoShape 24"/>
            <p:cNvCxnSpPr>
              <a:cxnSpLocks noChangeShapeType="1"/>
              <a:stCxn id="22" idx="2"/>
              <a:endCxn id="25" idx="0"/>
            </p:cNvCxnSpPr>
            <p:nvPr/>
          </p:nvCxnSpPr>
          <p:spPr bwMode="auto">
            <a:xfrm rot="16200000" flipH="1">
              <a:off x="4574197" y="1482882"/>
              <a:ext cx="2415216" cy="2835837"/>
            </a:xfrm>
            <a:prstGeom prst="bentConnector3">
              <a:avLst>
                <a:gd name="adj1" fmla="val 8904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  <p:sp>
          <p:nvSpPr>
            <p:cNvPr id="25" name="Rectangle 4"/>
            <p:cNvSpPr>
              <a:spLocks noChangeArrowheads="1"/>
            </p:cNvSpPr>
            <p:nvPr/>
          </p:nvSpPr>
          <p:spPr bwMode="auto">
            <a:xfrm>
              <a:off x="6335737" y="4108409"/>
              <a:ext cx="1727974" cy="64799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fontAlgn="base">
                <a:spcBef>
                  <a:spcPts val="125"/>
                </a:spcBef>
                <a:spcAft>
                  <a:spcPts val="125"/>
                </a:spcAft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it-IT" sz="1000" dirty="0" smtClean="0">
                  <a:solidFill>
                    <a:prstClr val="black"/>
                  </a:solidFill>
                  <a:latin typeface="Arial" charset="0"/>
                  <a:cs typeface="Arial" charset="0"/>
                </a:rPr>
                <a:t>Roma</a:t>
              </a:r>
              <a:endParaRPr lang="it-IT" sz="1000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  <a:p>
              <a:pPr algn="ctr" fontAlgn="base">
                <a:spcBef>
                  <a:spcPts val="125"/>
                </a:spcBef>
                <a:spcAft>
                  <a:spcPts val="125"/>
                </a:spcAft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it-IT" sz="1200" b="1" dirty="0">
                  <a:solidFill>
                    <a:prstClr val="black"/>
                  </a:solidFill>
                  <a:latin typeface="Arial" charset="0"/>
                  <a:cs typeface="Arial" charset="0"/>
                </a:rPr>
                <a:t>Elena </a:t>
              </a:r>
              <a:r>
                <a:rPr lang="it-IT" sz="1200" b="1" dirty="0" err="1">
                  <a:solidFill>
                    <a:prstClr val="black"/>
                  </a:solidFill>
                  <a:latin typeface="Arial" charset="0"/>
                  <a:cs typeface="Arial" charset="0"/>
                </a:rPr>
                <a:t>Raiani</a:t>
              </a:r>
              <a:endParaRPr lang="it-IT" sz="1200" b="1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6" name="Rectangle 8"/>
            <p:cNvSpPr>
              <a:spLocks noChangeArrowheads="1"/>
            </p:cNvSpPr>
            <p:nvPr/>
          </p:nvSpPr>
          <p:spPr bwMode="auto">
            <a:xfrm>
              <a:off x="5471846" y="5253774"/>
              <a:ext cx="1619976" cy="719989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72000" rIns="72000" anchor="ctr"/>
            <a:lstStyle/>
            <a:p>
              <a:pPr algn="ctr" fontAlgn="base">
                <a:spcBef>
                  <a:spcPts val="125"/>
                </a:spcBef>
                <a:spcAft>
                  <a:spcPts val="125"/>
                </a:spcAft>
                <a:buClr>
                  <a:srgbClr val="000000"/>
                </a:buClr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it-IT" sz="1000" dirty="0">
                  <a:solidFill>
                    <a:prstClr val="black"/>
                  </a:solidFill>
                  <a:latin typeface="Arial" charset="0"/>
                  <a:cs typeface="Arial" charset="0"/>
                </a:rPr>
                <a:t>Servizi Territoriali </a:t>
              </a:r>
              <a:r>
                <a:rPr lang="it-IT" sz="1000" dirty="0" smtClean="0">
                  <a:solidFill>
                    <a:prstClr val="black"/>
                  </a:solidFill>
                  <a:latin typeface="Arial" charset="0"/>
                  <a:cs typeface="Arial" charset="0"/>
                </a:rPr>
                <a:t>Roma 1</a:t>
              </a:r>
              <a:endParaRPr lang="it-IT" sz="1000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it-IT" sz="1200" b="1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Paolo </a:t>
              </a:r>
              <a:r>
                <a:rPr lang="it-IT" sz="1200" b="1" dirty="0" err="1">
                  <a:solidFill>
                    <a:srgbClr val="000000"/>
                  </a:solidFill>
                  <a:latin typeface="Arial" charset="0"/>
                  <a:cs typeface="Arial" charset="0"/>
                </a:rPr>
                <a:t>Francioni</a:t>
              </a:r>
              <a:endParaRPr lang="it-IT" sz="1200" b="1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cxnSp>
          <p:nvCxnSpPr>
            <p:cNvPr id="41" name="AutoShape 10"/>
            <p:cNvCxnSpPr>
              <a:cxnSpLocks noChangeShapeType="1"/>
              <a:stCxn id="25" idx="2"/>
              <a:endCxn id="26" idx="0"/>
            </p:cNvCxnSpPr>
            <p:nvPr/>
          </p:nvCxnSpPr>
          <p:spPr bwMode="auto">
            <a:xfrm rot="5400000">
              <a:off x="6492093" y="4546141"/>
              <a:ext cx="497374" cy="917890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  <p:sp>
          <p:nvSpPr>
            <p:cNvPr id="43" name="Rectangle 21"/>
            <p:cNvSpPr>
              <a:spLocks noChangeArrowheads="1"/>
            </p:cNvSpPr>
            <p:nvPr/>
          </p:nvSpPr>
          <p:spPr bwMode="auto">
            <a:xfrm>
              <a:off x="7218014" y="5253774"/>
              <a:ext cx="1619976" cy="719989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36000" rIns="36000" anchor="ctr"/>
            <a:lstStyle/>
            <a:p>
              <a:pPr algn="ctr" fontAlgn="base">
                <a:spcBef>
                  <a:spcPts val="125"/>
                </a:spcBef>
                <a:spcAft>
                  <a:spcPts val="125"/>
                </a:spcAft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it-IT" sz="1000" dirty="0">
                  <a:solidFill>
                    <a:prstClr val="black"/>
                  </a:solidFill>
                  <a:latin typeface="Arial" charset="0"/>
                  <a:cs typeface="Arial" charset="0"/>
                </a:rPr>
                <a:t>Servizi Territoriali </a:t>
              </a:r>
              <a:r>
                <a:rPr lang="it-IT" sz="1000" dirty="0" smtClean="0">
                  <a:solidFill>
                    <a:prstClr val="black"/>
                  </a:solidFill>
                  <a:latin typeface="Arial" charset="0"/>
                  <a:cs typeface="Arial" charset="0"/>
                </a:rPr>
                <a:t>Roma 2 </a:t>
              </a:r>
              <a:r>
                <a:rPr lang="it-IT" sz="1200" b="1" dirty="0" smtClean="0">
                  <a:solidFill>
                    <a:prstClr val="black"/>
                  </a:solidFill>
                  <a:latin typeface="Arial" charset="0"/>
                  <a:ea typeface="Arial Unicode MS" pitchFamily="34" charset="-128"/>
                  <a:cs typeface="Arial" charset="0"/>
                </a:rPr>
                <a:t>Loredana </a:t>
              </a:r>
              <a:r>
                <a:rPr lang="it-IT" sz="1200" b="1" dirty="0" err="1">
                  <a:solidFill>
                    <a:prstClr val="black"/>
                  </a:solidFill>
                  <a:latin typeface="Arial" charset="0"/>
                  <a:ea typeface="Arial Unicode MS" pitchFamily="34" charset="-128"/>
                  <a:cs typeface="Arial" charset="0"/>
                </a:rPr>
                <a:t>Randisi</a:t>
              </a:r>
              <a:endParaRPr lang="it-IT" sz="1200" b="1" dirty="0">
                <a:solidFill>
                  <a:prstClr val="black"/>
                </a:solidFill>
                <a:latin typeface="Arial" charset="0"/>
                <a:ea typeface="Arial Unicode MS" pitchFamily="34" charset="-128"/>
                <a:cs typeface="Arial" charset="0"/>
              </a:endParaRPr>
            </a:p>
          </p:txBody>
        </p:sp>
        <p:cxnSp>
          <p:nvCxnSpPr>
            <p:cNvPr id="44" name="AutoShape 22"/>
            <p:cNvCxnSpPr>
              <a:cxnSpLocks noChangeShapeType="1"/>
              <a:stCxn id="25" idx="2"/>
              <a:endCxn id="43" idx="0"/>
            </p:cNvCxnSpPr>
            <p:nvPr/>
          </p:nvCxnSpPr>
          <p:spPr bwMode="auto">
            <a:xfrm rot="16200000" flipH="1">
              <a:off x="7365176" y="4590947"/>
              <a:ext cx="497375" cy="82827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  <p:sp>
          <p:nvSpPr>
            <p:cNvPr id="46" name="Rectangle 6"/>
            <p:cNvSpPr>
              <a:spLocks noChangeArrowheads="1"/>
            </p:cNvSpPr>
            <p:nvPr/>
          </p:nvSpPr>
          <p:spPr bwMode="auto">
            <a:xfrm>
              <a:off x="251520" y="5253774"/>
              <a:ext cx="1619976" cy="719989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it-IT" sz="1000" dirty="0" smtClean="0">
                  <a:solidFill>
                    <a:srgbClr val="000000"/>
                  </a:solidFill>
                  <a:latin typeface="Arial" charset="0"/>
                  <a:ea typeface="Arial Unicode MS" pitchFamily="34" charset="-128"/>
                  <a:cs typeface="Arial" charset="0"/>
                </a:rPr>
                <a:t>Servizi Territoriali Lazio 1</a:t>
              </a:r>
            </a:p>
            <a:p>
              <a:pPr algn="ctr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it-IT" sz="1000" dirty="0" smtClean="0">
                  <a:solidFill>
                    <a:srgbClr val="000000"/>
                  </a:solidFill>
                  <a:latin typeface="Arial" charset="0"/>
                  <a:ea typeface="Arial Unicode MS" pitchFamily="34" charset="-128"/>
                  <a:cs typeface="Arial" charset="0"/>
                </a:rPr>
                <a:t>(Rieti, Viterbo)</a:t>
              </a:r>
              <a:endParaRPr lang="it-IT" sz="1000" dirty="0" smtClean="0">
                <a:solidFill>
                  <a:prstClr val="black"/>
                </a:solidFill>
                <a:latin typeface="Arial" charset="0"/>
                <a:ea typeface="Arial Unicode MS" pitchFamily="34" charset="-128"/>
                <a:cs typeface="Arial" charset="0"/>
              </a:endParaRPr>
            </a:p>
            <a:p>
              <a:pPr algn="ctr"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it-IT" sz="1200" b="1" dirty="0" smtClean="0">
                  <a:solidFill>
                    <a:prstClr val="black"/>
                  </a:solidFill>
                  <a:latin typeface="Arial" charset="0"/>
                  <a:ea typeface="Arial Unicode MS" pitchFamily="34" charset="-128"/>
                  <a:cs typeface="Arial" charset="0"/>
                </a:rPr>
                <a:t>Gaetano </a:t>
              </a:r>
              <a:r>
                <a:rPr lang="it-IT" sz="1200" b="1" dirty="0" err="1" smtClean="0">
                  <a:solidFill>
                    <a:prstClr val="black"/>
                  </a:solidFill>
                  <a:latin typeface="Arial" charset="0"/>
                  <a:ea typeface="Arial Unicode MS" pitchFamily="34" charset="-128"/>
                  <a:cs typeface="Arial" charset="0"/>
                </a:rPr>
                <a:t>Cacioppo</a:t>
              </a:r>
              <a:endParaRPr lang="it-IT" sz="1200" b="1" dirty="0" smtClean="0">
                <a:solidFill>
                  <a:prstClr val="black"/>
                </a:solidFill>
                <a:latin typeface="Arial" charset="0"/>
                <a:ea typeface="Arial Unicode MS" pitchFamily="34" charset="-128"/>
                <a:cs typeface="Arial" charset="0"/>
              </a:endParaRPr>
            </a:p>
          </p:txBody>
        </p:sp>
        <p:sp>
          <p:nvSpPr>
            <p:cNvPr id="47" name="Rectangle 7"/>
            <p:cNvSpPr>
              <a:spLocks noChangeArrowheads="1"/>
            </p:cNvSpPr>
            <p:nvPr/>
          </p:nvSpPr>
          <p:spPr bwMode="auto">
            <a:xfrm>
              <a:off x="1943683" y="5253774"/>
              <a:ext cx="1619976" cy="719989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it-IT" sz="1000" dirty="0" smtClean="0">
                  <a:solidFill>
                    <a:srgbClr val="000000"/>
                  </a:solidFill>
                  <a:latin typeface="Arial" charset="0"/>
                  <a:ea typeface="Arial Unicode MS" pitchFamily="34" charset="-128"/>
                  <a:cs typeface="Arial" charset="0"/>
                </a:rPr>
                <a:t>Servizi Territoriali Lazio 2</a:t>
              </a:r>
            </a:p>
            <a:p>
              <a:pPr algn="ctr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it-IT" sz="1000" dirty="0" smtClean="0">
                  <a:solidFill>
                    <a:srgbClr val="000000"/>
                  </a:solidFill>
                  <a:latin typeface="Arial" charset="0"/>
                  <a:ea typeface="Arial Unicode MS" pitchFamily="34" charset="-128"/>
                  <a:cs typeface="Arial" charset="0"/>
                </a:rPr>
                <a:t>(Frosinone, Latina)</a:t>
              </a:r>
              <a:endParaRPr lang="it-IT" sz="1000" dirty="0" smtClean="0">
                <a:solidFill>
                  <a:prstClr val="black"/>
                </a:solidFill>
                <a:latin typeface="Arial" charset="0"/>
                <a:ea typeface="Arial Unicode MS" pitchFamily="34" charset="-128"/>
                <a:cs typeface="Arial" charset="0"/>
              </a:endParaRPr>
            </a:p>
            <a:p>
              <a:pPr algn="ctr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it-IT" sz="1200" b="1" dirty="0" smtClean="0">
                  <a:solidFill>
                    <a:prstClr val="black"/>
                  </a:solidFill>
                  <a:latin typeface="Arial" charset="0"/>
                  <a:ea typeface="Arial Unicode MS" pitchFamily="34" charset="-128"/>
                  <a:cs typeface="Arial" charset="0"/>
                </a:rPr>
                <a:t>Alessandra Rossetto</a:t>
              </a:r>
            </a:p>
          </p:txBody>
        </p:sp>
        <p:sp>
          <p:nvSpPr>
            <p:cNvPr id="48" name="Rectangle 11"/>
            <p:cNvSpPr>
              <a:spLocks noChangeArrowheads="1"/>
            </p:cNvSpPr>
            <p:nvPr/>
          </p:nvSpPr>
          <p:spPr bwMode="auto">
            <a:xfrm>
              <a:off x="3635846" y="5253774"/>
              <a:ext cx="1619976" cy="719989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rIns="0" anchor="ctr"/>
            <a:lstStyle/>
            <a:p>
              <a:pPr algn="ctr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it-IT" sz="1000" dirty="0" smtClean="0">
                  <a:solidFill>
                    <a:srgbClr val="000000"/>
                  </a:solidFill>
                  <a:latin typeface="Arial" charset="0"/>
                  <a:ea typeface="Arial Unicode MS" pitchFamily="34" charset="-128"/>
                  <a:cs typeface="Arial" charset="0"/>
                </a:rPr>
                <a:t>Servizi Territoriali Lazio 3</a:t>
              </a:r>
            </a:p>
            <a:p>
              <a:pPr algn="ctr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it-IT" sz="1000" dirty="0" smtClean="0">
                  <a:latin typeface="Arial" charset="0"/>
                  <a:ea typeface="Arial Unicode MS" pitchFamily="34" charset="-128"/>
                  <a:cs typeface="Arial" charset="0"/>
                </a:rPr>
                <a:t>(comuni “</a:t>
              </a:r>
              <a:r>
                <a:rPr lang="it-IT" sz="1000" dirty="0" smtClean="0">
                  <a:latin typeface="Arial" charset="0"/>
                  <a:cs typeface="Arial" charset="0"/>
                </a:rPr>
                <a:t>ex provincia” </a:t>
              </a:r>
            </a:p>
            <a:p>
              <a:pPr algn="ctr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it-IT" sz="1000" dirty="0" smtClean="0">
                  <a:latin typeface="Arial" charset="0"/>
                  <a:cs typeface="Arial" charset="0"/>
                </a:rPr>
                <a:t>di Roma</a:t>
              </a:r>
              <a:r>
                <a:rPr lang="it-IT" sz="1000" dirty="0" smtClean="0">
                  <a:latin typeface="Arial" charset="0"/>
                  <a:ea typeface="Arial Unicode MS" pitchFamily="34" charset="-128"/>
                  <a:cs typeface="Arial" charset="0"/>
                </a:rPr>
                <a:t>)</a:t>
              </a:r>
            </a:p>
            <a:p>
              <a:pPr algn="ctr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it-IT" sz="1200" b="1" dirty="0" smtClean="0">
                  <a:solidFill>
                    <a:prstClr val="black"/>
                  </a:solidFill>
                  <a:latin typeface="Arial" charset="0"/>
                  <a:ea typeface="Arial Unicode MS" pitchFamily="34" charset="-128"/>
                  <a:cs typeface="Arial" charset="0"/>
                </a:rPr>
                <a:t>Daniele Refrigeri</a:t>
              </a:r>
            </a:p>
          </p:txBody>
        </p:sp>
        <p:cxnSp>
          <p:nvCxnSpPr>
            <p:cNvPr id="49" name="AutoShape 15"/>
            <p:cNvCxnSpPr>
              <a:cxnSpLocks noChangeShapeType="1"/>
              <a:stCxn id="46" idx="0"/>
              <a:endCxn id="48" idx="0"/>
            </p:cNvCxnSpPr>
            <p:nvPr/>
          </p:nvCxnSpPr>
          <p:spPr bwMode="auto">
            <a:xfrm rot="5400000" flipH="1" flipV="1">
              <a:off x="2753671" y="3561611"/>
              <a:ext cx="12700" cy="3384326"/>
            </a:xfrm>
            <a:prstGeom prst="bentConnector3">
              <a:avLst>
                <a:gd name="adj1" fmla="val 217500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  <p:sp>
          <p:nvSpPr>
            <p:cNvPr id="50" name="Rectangle 11"/>
            <p:cNvSpPr>
              <a:spLocks noChangeArrowheads="1"/>
            </p:cNvSpPr>
            <p:nvPr/>
          </p:nvSpPr>
          <p:spPr bwMode="auto">
            <a:xfrm>
              <a:off x="4990250" y="1903884"/>
              <a:ext cx="1800000" cy="54000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0" rIns="0" anchor="ctr"/>
            <a:lstStyle/>
            <a:p>
              <a:pPr algn="ctr">
                <a:defRPr/>
              </a:pPr>
              <a:r>
                <a:rPr lang="it-IT" sz="1000" dirty="0" smtClean="0">
                  <a:latin typeface="Arial" pitchFamily="34" charset="0"/>
                  <a:cs typeface="Arial" pitchFamily="34" charset="0"/>
                </a:rPr>
                <a:t>Ufficio del Direttore Regionale</a:t>
              </a:r>
            </a:p>
            <a:p>
              <a:pPr algn="ctr">
                <a:defRPr/>
              </a:pPr>
              <a:r>
                <a:rPr lang="it-IT" sz="1200" b="1" dirty="0" smtClean="0">
                  <a:solidFill>
                    <a:srgbClr val="000000"/>
                  </a:solidFill>
                  <a:ea typeface="Arial Unicode MS" pitchFamily="34" charset="-128"/>
                  <a:cs typeface="Arial" charset="0"/>
                </a:rPr>
                <a:t>Grazia </a:t>
              </a:r>
              <a:r>
                <a:rPr lang="it-IT" sz="1200" b="1" dirty="0" err="1" smtClean="0">
                  <a:solidFill>
                    <a:srgbClr val="000000"/>
                  </a:solidFill>
                  <a:ea typeface="Arial Unicode MS" pitchFamily="34" charset="-128"/>
                  <a:cs typeface="Arial" charset="0"/>
                </a:rPr>
                <a:t>Critelli</a:t>
              </a:r>
              <a:r>
                <a:rPr lang="it-IT" sz="1200" dirty="0" smtClean="0">
                  <a:latin typeface="Arial" pitchFamily="34" charset="0"/>
                  <a:cs typeface="Arial" pitchFamily="34" charset="0"/>
                </a:rPr>
                <a:t> </a:t>
              </a:r>
            </a:p>
            <a:p>
              <a:pPr algn="ctr">
                <a:defRPr/>
              </a:pPr>
              <a:r>
                <a:rPr lang="it-IT" sz="1000" dirty="0" smtClean="0">
                  <a:latin typeface="Arial" pitchFamily="34" charset="0"/>
                  <a:cs typeface="Arial" pitchFamily="34" charset="0"/>
                </a:rPr>
                <a:t>Vicedirettore</a:t>
              </a:r>
              <a:endParaRPr lang="it-IT" sz="1000" b="1" dirty="0" smtClean="0">
                <a:solidFill>
                  <a:srgbClr val="000000"/>
                </a:solidFill>
                <a:ea typeface="Arial Unicode MS" pitchFamily="34" charset="-128"/>
                <a:cs typeface="Arial" charset="0"/>
              </a:endParaRPr>
            </a:p>
          </p:txBody>
        </p:sp>
        <p:cxnSp>
          <p:nvCxnSpPr>
            <p:cNvPr id="51" name="Connettore 4 19"/>
            <p:cNvCxnSpPr>
              <a:cxnSpLocks noChangeShapeType="1"/>
              <a:stCxn id="50" idx="2"/>
              <a:endCxn id="54" idx="0"/>
            </p:cNvCxnSpPr>
            <p:nvPr/>
          </p:nvCxnSpPr>
          <p:spPr bwMode="auto">
            <a:xfrm rot="5400000">
              <a:off x="5515611" y="2225607"/>
              <a:ext cx="156363" cy="592917"/>
            </a:xfrm>
            <a:prstGeom prst="bentConnector3">
              <a:avLst>
                <a:gd name="adj1" fmla="val 50000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2" name="Connettore 4 19"/>
            <p:cNvCxnSpPr>
              <a:cxnSpLocks noChangeShapeType="1"/>
              <a:stCxn id="50" idx="2"/>
              <a:endCxn id="53" idx="0"/>
            </p:cNvCxnSpPr>
            <p:nvPr/>
          </p:nvCxnSpPr>
          <p:spPr bwMode="auto">
            <a:xfrm rot="16200000" flipH="1">
              <a:off x="6120028" y="2214106"/>
              <a:ext cx="155888" cy="615444"/>
            </a:xfrm>
            <a:prstGeom prst="bentConnector3">
              <a:avLst>
                <a:gd name="adj1" fmla="val 50000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53" name="Rectangle 8"/>
            <p:cNvSpPr>
              <a:spLocks noChangeArrowheads="1"/>
            </p:cNvSpPr>
            <p:nvPr/>
          </p:nvSpPr>
          <p:spPr bwMode="auto">
            <a:xfrm>
              <a:off x="6092920" y="2599772"/>
              <a:ext cx="825547" cy="307777"/>
            </a:xfrm>
            <a:prstGeom prst="rect">
              <a:avLst/>
            </a:prstGeom>
            <a:noFill/>
            <a:ln w="9525">
              <a:noFill/>
              <a:prstDash val="solid"/>
              <a:miter lim="800000"/>
              <a:headEnd/>
              <a:tailEnd/>
            </a:ln>
          </p:spPr>
          <p:txBody>
            <a:bodyPr wrap="none" lIns="0" tIns="0" rIns="0" bIns="0" anchor="ctr">
              <a:noAutofit/>
            </a:bodyPr>
            <a:lstStyle/>
            <a:p>
              <a:pPr defTabSz="449263"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it-IT" sz="1000" dirty="0" smtClean="0">
                  <a:latin typeface="Arial" pitchFamily="34" charset="0"/>
                  <a:cs typeface="Arial" pitchFamily="34" charset="0"/>
                </a:rPr>
                <a:t>Staff e attività </a:t>
              </a:r>
            </a:p>
            <a:p>
              <a:pPr defTabSz="449263"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it-IT" sz="1000" dirty="0" smtClean="0">
                  <a:latin typeface="Arial" pitchFamily="34" charset="0"/>
                  <a:cs typeface="Arial" pitchFamily="34" charset="0"/>
                </a:rPr>
                <a:t>amministrative</a:t>
              </a:r>
              <a:endParaRPr lang="it-IT" sz="1000" dirty="0">
                <a:latin typeface="Arial" pitchFamily="34" charset="0"/>
                <a:ea typeface="Arial Unicode MS" pitchFamily="34" charset="-128"/>
                <a:cs typeface="Arial" pitchFamily="34" charset="0"/>
              </a:endParaRPr>
            </a:p>
          </p:txBody>
        </p:sp>
        <p:sp>
          <p:nvSpPr>
            <p:cNvPr id="54" name="Rectangle 8"/>
            <p:cNvSpPr>
              <a:spLocks noChangeArrowheads="1"/>
            </p:cNvSpPr>
            <p:nvPr/>
          </p:nvSpPr>
          <p:spPr bwMode="auto">
            <a:xfrm>
              <a:off x="4577333" y="2600247"/>
              <a:ext cx="1440000" cy="54000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wrap="square" lIns="0" tIns="46800" rIns="0" bIns="46800" anchor="ctr">
              <a:noAutofit/>
            </a:bodyPr>
            <a:lstStyle/>
            <a:p>
              <a:pPr algn="ctr" defTabSz="449263"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it-IT" sz="1000" dirty="0" smtClean="0">
                  <a:latin typeface="Arial" pitchFamily="34" charset="0"/>
                  <a:cs typeface="Arial" pitchFamily="34" charset="0"/>
                </a:rPr>
                <a:t>Programmazione e Controllo</a:t>
              </a:r>
            </a:p>
            <a:p>
              <a:pPr algn="ctr" defTabSz="449263"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it-IT" sz="1200" b="1" dirty="0" smtClean="0">
                  <a:latin typeface="Arial" pitchFamily="34" charset="0"/>
                  <a:ea typeface="Arial Unicode MS" pitchFamily="34" charset="-128"/>
                  <a:cs typeface="Arial" pitchFamily="34" charset="0"/>
                </a:rPr>
                <a:t>Grazia </a:t>
              </a:r>
              <a:r>
                <a:rPr lang="it-IT" sz="1200" b="1" dirty="0" err="1" smtClean="0">
                  <a:latin typeface="Arial" pitchFamily="34" charset="0"/>
                  <a:ea typeface="Arial Unicode MS" pitchFamily="34" charset="-128"/>
                  <a:cs typeface="Arial" pitchFamily="34" charset="0"/>
                </a:rPr>
                <a:t>Critelli</a:t>
              </a:r>
              <a:r>
                <a:rPr lang="it-IT" sz="1200" b="1" dirty="0" smtClean="0">
                  <a:latin typeface="Arial" pitchFamily="34" charset="0"/>
                  <a:ea typeface="Arial Unicode MS" pitchFamily="34" charset="-128"/>
                  <a:cs typeface="Arial" pitchFamily="34" charset="0"/>
                </a:rPr>
                <a:t> </a:t>
              </a:r>
              <a:r>
                <a:rPr lang="it-IT" sz="1200" b="1" dirty="0" err="1" smtClean="0">
                  <a:latin typeface="Arial" pitchFamily="34" charset="0"/>
                  <a:ea typeface="Arial Unicode MS" pitchFamily="34" charset="-128"/>
                  <a:cs typeface="Arial" pitchFamily="34" charset="0"/>
                </a:rPr>
                <a:t>a.i.</a:t>
              </a:r>
              <a:endParaRPr lang="it-IT" sz="1200" b="1" dirty="0">
                <a:latin typeface="Arial" pitchFamily="34" charset="0"/>
                <a:ea typeface="Arial Unicode MS" pitchFamily="34" charset="-128"/>
                <a:cs typeface="Arial" pitchFamily="34" charset="0"/>
              </a:endParaRPr>
            </a:p>
          </p:txBody>
        </p:sp>
        <p:sp>
          <p:nvSpPr>
            <p:cNvPr id="55" name="Rectangle 11"/>
            <p:cNvSpPr>
              <a:spLocks noChangeArrowheads="1"/>
            </p:cNvSpPr>
            <p:nvPr/>
          </p:nvSpPr>
          <p:spPr bwMode="auto">
            <a:xfrm>
              <a:off x="1907704" y="2347739"/>
              <a:ext cx="1836000" cy="54000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0" rIns="0" anchor="ctr"/>
            <a:lstStyle/>
            <a:p>
              <a:pPr algn="ctr">
                <a:defRPr/>
              </a:pPr>
              <a:r>
                <a:rPr lang="it-IT" sz="1000" dirty="0" smtClean="0">
                  <a:latin typeface="Arial" pitchFamily="34" charset="0"/>
                  <a:cs typeface="Arial" pitchFamily="34" charset="0"/>
                </a:rPr>
                <a:t>Sviluppo Servizi</a:t>
              </a:r>
            </a:p>
            <a:p>
              <a:pPr algn="ctr">
                <a:defRPr/>
              </a:pPr>
              <a:r>
                <a:rPr lang="it-IT" sz="1200" b="1" dirty="0" smtClean="0">
                  <a:solidFill>
                    <a:srgbClr val="000000"/>
                  </a:solidFill>
                  <a:ea typeface="Arial Unicode MS" pitchFamily="34" charset="-128"/>
                  <a:cs typeface="Arial" charset="0"/>
                </a:rPr>
                <a:t>Pier Giorgio Allegroni </a:t>
              </a:r>
              <a:r>
                <a:rPr lang="it-IT" sz="1200" b="1" dirty="0" err="1" smtClean="0">
                  <a:solidFill>
                    <a:srgbClr val="000000"/>
                  </a:solidFill>
                  <a:ea typeface="Arial Unicode MS" pitchFamily="34" charset="-128"/>
                  <a:cs typeface="Arial" charset="0"/>
                </a:rPr>
                <a:t>a.i.</a:t>
              </a:r>
              <a:r>
                <a:rPr lang="it-IT" sz="1200" dirty="0" smtClean="0">
                  <a:latin typeface="Arial" pitchFamily="34" charset="0"/>
                  <a:cs typeface="Arial" pitchFamily="34" charset="0"/>
                </a:rPr>
                <a:t> </a:t>
              </a:r>
            </a:p>
          </p:txBody>
        </p:sp>
        <p:sp>
          <p:nvSpPr>
            <p:cNvPr id="56" name="Rectangle 11"/>
            <p:cNvSpPr>
              <a:spLocks noChangeArrowheads="1"/>
            </p:cNvSpPr>
            <p:nvPr/>
          </p:nvSpPr>
          <p:spPr bwMode="auto">
            <a:xfrm>
              <a:off x="1907704" y="2980953"/>
              <a:ext cx="1836000" cy="54000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0" rIns="0" anchor="ctr"/>
            <a:lstStyle/>
            <a:p>
              <a:pPr algn="ctr">
                <a:defRPr/>
              </a:pPr>
              <a:r>
                <a:rPr lang="it-IT" sz="1000" dirty="0" smtClean="0">
                  <a:latin typeface="Arial" pitchFamily="34" charset="0"/>
                  <a:cs typeface="Arial" pitchFamily="34" charset="0"/>
                </a:rPr>
                <a:t>Servizi Tecnici</a:t>
              </a:r>
            </a:p>
            <a:p>
              <a:pPr algn="ctr">
                <a:defRPr/>
              </a:pPr>
              <a:r>
                <a:rPr lang="it-IT" sz="1200" b="1" dirty="0" smtClean="0">
                  <a:solidFill>
                    <a:srgbClr val="000000"/>
                  </a:solidFill>
                  <a:ea typeface="Arial Unicode MS" pitchFamily="34" charset="-128"/>
                  <a:cs typeface="Arial" charset="0"/>
                </a:rPr>
                <a:t>Pier Giorgio Allegroni </a:t>
              </a:r>
              <a:r>
                <a:rPr lang="it-IT" sz="1200" b="1" dirty="0" err="1" smtClean="0">
                  <a:solidFill>
                    <a:srgbClr val="000000"/>
                  </a:solidFill>
                  <a:ea typeface="Arial Unicode MS" pitchFamily="34" charset="-128"/>
                  <a:cs typeface="Arial" charset="0"/>
                </a:rPr>
                <a:t>a.i.</a:t>
              </a:r>
              <a:r>
                <a:rPr lang="it-IT" sz="1200" dirty="0" smtClean="0">
                  <a:latin typeface="Arial" pitchFamily="34" charset="0"/>
                  <a:cs typeface="Arial" pitchFamily="34" charset="0"/>
                </a:rPr>
                <a:t> </a:t>
              </a:r>
            </a:p>
          </p:txBody>
        </p:sp>
        <p:cxnSp>
          <p:nvCxnSpPr>
            <p:cNvPr id="57" name="AutoShape 17"/>
            <p:cNvCxnSpPr>
              <a:cxnSpLocks noChangeShapeType="1"/>
              <a:stCxn id="22" idx="2"/>
              <a:endCxn id="56" idx="3"/>
            </p:cNvCxnSpPr>
            <p:nvPr/>
          </p:nvCxnSpPr>
          <p:spPr bwMode="auto">
            <a:xfrm rot="5400000">
              <a:off x="3274916" y="2161982"/>
              <a:ext cx="1557760" cy="620183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58" name="AutoShape 17"/>
            <p:cNvCxnSpPr>
              <a:cxnSpLocks noChangeShapeType="1"/>
              <a:stCxn id="22" idx="2"/>
              <a:endCxn id="55" idx="3"/>
            </p:cNvCxnSpPr>
            <p:nvPr/>
          </p:nvCxnSpPr>
          <p:spPr bwMode="auto">
            <a:xfrm rot="5400000">
              <a:off x="3591523" y="1845375"/>
              <a:ext cx="924546" cy="620183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59" name="AutoShape 17"/>
            <p:cNvCxnSpPr>
              <a:cxnSpLocks noChangeShapeType="1"/>
              <a:stCxn id="22" idx="2"/>
              <a:endCxn id="50" idx="1"/>
            </p:cNvCxnSpPr>
            <p:nvPr/>
          </p:nvCxnSpPr>
          <p:spPr bwMode="auto">
            <a:xfrm rot="16200000" flipH="1">
              <a:off x="4436723" y="1620356"/>
              <a:ext cx="480691" cy="626363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2085</TotalTime>
  <Words>91</Words>
  <Application>Microsoft Office PowerPoint</Application>
  <PresentationFormat>Presentazione su schermo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LAZIO</vt:lpstr>
    </vt:vector>
  </TitlesOfParts>
  <Company>Ministero dell'Economia e della Finanze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vstprz74m63e812p</dc:creator>
  <cp:lastModifiedBy>GUARINO LAURA</cp:lastModifiedBy>
  <cp:revision>234</cp:revision>
  <dcterms:created xsi:type="dcterms:W3CDTF">2012-03-01T14:58:08Z</dcterms:created>
  <dcterms:modified xsi:type="dcterms:W3CDTF">2015-11-02T10:14:34Z</dcterms:modified>
</cp:coreProperties>
</file>