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LAZIO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o 20"/>
          <p:cNvGrpSpPr/>
          <p:nvPr/>
        </p:nvGrpSpPr>
        <p:grpSpPr>
          <a:xfrm>
            <a:off x="251520" y="1249171"/>
            <a:ext cx="8586470" cy="4853650"/>
            <a:chOff x="251520" y="1120113"/>
            <a:chExt cx="8586470" cy="4853650"/>
          </a:xfrm>
        </p:grpSpPr>
        <p:sp>
          <p:nvSpPr>
            <p:cNvPr id="22" name="Rectangle 3"/>
            <p:cNvSpPr>
              <a:spLocks noChangeArrowheads="1"/>
            </p:cNvSpPr>
            <p:nvPr/>
          </p:nvSpPr>
          <p:spPr bwMode="auto">
            <a:xfrm>
              <a:off x="3233604" y="1120113"/>
              <a:ext cx="2260566" cy="573080"/>
            </a:xfrm>
            <a:prstGeom prst="rect">
              <a:avLst/>
            </a:prstGeom>
            <a:solidFill>
              <a:srgbClr val="FFFFCC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Direttore Regionale</a:t>
              </a: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b="1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Pier Giorgio Allegroni</a:t>
              </a:r>
              <a:endParaRPr lang="it-IT" sz="1200" baseline="30000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endParaRPr>
            </a:p>
          </p:txBody>
        </p:sp>
        <p:cxnSp>
          <p:nvCxnSpPr>
            <p:cNvPr id="23" name="AutoShape 17"/>
            <p:cNvCxnSpPr>
              <a:cxnSpLocks noChangeShapeType="1"/>
              <a:stCxn id="22" idx="2"/>
              <a:endCxn id="47" idx="0"/>
            </p:cNvCxnSpPr>
            <p:nvPr/>
          </p:nvCxnSpPr>
          <p:spPr bwMode="auto">
            <a:xfrm rot="5400000">
              <a:off x="1778489" y="2668375"/>
              <a:ext cx="3560581" cy="1610216"/>
            </a:xfrm>
            <a:prstGeom prst="bentConnector3">
              <a:avLst>
                <a:gd name="adj1" fmla="val 604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" name="AutoShape 24"/>
            <p:cNvCxnSpPr>
              <a:cxnSpLocks noChangeShapeType="1"/>
              <a:stCxn id="22" idx="2"/>
              <a:endCxn id="25" idx="0"/>
            </p:cNvCxnSpPr>
            <p:nvPr/>
          </p:nvCxnSpPr>
          <p:spPr bwMode="auto">
            <a:xfrm rot="16200000" flipH="1">
              <a:off x="4574197" y="1482882"/>
              <a:ext cx="2415216" cy="2835837"/>
            </a:xfrm>
            <a:prstGeom prst="bentConnector3">
              <a:avLst>
                <a:gd name="adj1" fmla="val 890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5" name="Rectangle 4"/>
            <p:cNvSpPr>
              <a:spLocks noChangeArrowheads="1"/>
            </p:cNvSpPr>
            <p:nvPr/>
          </p:nvSpPr>
          <p:spPr bwMode="auto">
            <a:xfrm>
              <a:off x="6335737" y="4108409"/>
              <a:ext cx="1727974" cy="6479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ts val="125"/>
                </a:spcBef>
                <a:spcAft>
                  <a:spcPts val="125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Roma</a:t>
              </a:r>
              <a:endParaRPr lang="it-IT" sz="10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  <a:p>
              <a:pPr algn="ctr" fontAlgn="base">
                <a:spcBef>
                  <a:spcPts val="125"/>
                </a:spcBef>
                <a:spcAft>
                  <a:spcPts val="125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Elena </a:t>
              </a:r>
              <a:r>
                <a:rPr lang="it-IT" sz="1200" b="1" dirty="0" err="1">
                  <a:solidFill>
                    <a:prstClr val="black"/>
                  </a:solidFill>
                  <a:latin typeface="Arial" charset="0"/>
                  <a:cs typeface="Arial" charset="0"/>
                </a:rPr>
                <a:t>Raiani</a:t>
              </a:r>
              <a:endParaRPr lang="it-IT" sz="1200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5471846" y="5253774"/>
              <a:ext cx="1619976" cy="71998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72000" rIns="72000" anchor="ctr"/>
            <a:lstStyle/>
            <a:p>
              <a:pPr algn="ctr" fontAlgn="base">
                <a:spcBef>
                  <a:spcPts val="125"/>
                </a:spcBef>
                <a:spcAft>
                  <a:spcPts val="125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Servizi Territoriali </a:t>
              </a:r>
              <a:r>
                <a:rPr lang="it-IT" sz="10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Roma 1</a:t>
              </a:r>
              <a:endParaRPr lang="it-IT" sz="10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Paolo </a:t>
              </a:r>
              <a:r>
                <a:rPr lang="it-IT" sz="1200" b="1" dirty="0" err="1">
                  <a:solidFill>
                    <a:srgbClr val="000000"/>
                  </a:solidFill>
                  <a:latin typeface="Arial" charset="0"/>
                  <a:cs typeface="Arial" charset="0"/>
                </a:rPr>
                <a:t>Francioni</a:t>
              </a:r>
              <a:endParaRPr lang="it-IT" sz="12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41" name="AutoShape 10"/>
            <p:cNvCxnSpPr>
              <a:cxnSpLocks noChangeShapeType="1"/>
              <a:stCxn id="25" idx="2"/>
              <a:endCxn id="26" idx="0"/>
            </p:cNvCxnSpPr>
            <p:nvPr/>
          </p:nvCxnSpPr>
          <p:spPr bwMode="auto">
            <a:xfrm rot="5400000">
              <a:off x="6492093" y="4546141"/>
              <a:ext cx="497374" cy="91789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7218014" y="5253774"/>
              <a:ext cx="1619976" cy="71998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fontAlgn="base">
                <a:spcBef>
                  <a:spcPts val="125"/>
                </a:spcBef>
                <a:spcAft>
                  <a:spcPts val="125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Servizi Territoriali </a:t>
              </a:r>
              <a:r>
                <a:rPr lang="it-IT" sz="1000" dirty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Roma 2 </a:t>
              </a:r>
              <a:r>
                <a:rPr lang="it-IT" sz="1200" b="1" dirty="0" smtClean="0">
                  <a:solidFill>
                    <a:prstClr val="black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Loredana </a:t>
              </a:r>
              <a:r>
                <a:rPr lang="it-IT" sz="1200" b="1" dirty="0" err="1">
                  <a:solidFill>
                    <a:prstClr val="black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Randisi</a:t>
              </a:r>
              <a:endParaRPr lang="it-IT" sz="1200" b="1" dirty="0">
                <a:solidFill>
                  <a:prstClr val="black"/>
                </a:solidFill>
                <a:latin typeface="Arial" charset="0"/>
                <a:ea typeface="Arial Unicode MS" pitchFamily="34" charset="-128"/>
                <a:cs typeface="Arial" charset="0"/>
              </a:endParaRPr>
            </a:p>
          </p:txBody>
        </p:sp>
        <p:cxnSp>
          <p:nvCxnSpPr>
            <p:cNvPr id="44" name="AutoShape 22"/>
            <p:cNvCxnSpPr>
              <a:cxnSpLocks noChangeShapeType="1"/>
              <a:stCxn id="25" idx="2"/>
              <a:endCxn id="43" idx="0"/>
            </p:cNvCxnSpPr>
            <p:nvPr/>
          </p:nvCxnSpPr>
          <p:spPr bwMode="auto">
            <a:xfrm rot="16200000" flipH="1">
              <a:off x="7365176" y="4590947"/>
              <a:ext cx="497375" cy="82827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46" name="Rectangle 6"/>
            <p:cNvSpPr>
              <a:spLocks noChangeArrowheads="1"/>
            </p:cNvSpPr>
            <p:nvPr/>
          </p:nvSpPr>
          <p:spPr bwMode="auto">
            <a:xfrm>
              <a:off x="251520" y="5253774"/>
              <a:ext cx="1619976" cy="71998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Servizi Territoriali Lazio 1</a:t>
              </a: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(Rieti, Viterbo)</a:t>
              </a:r>
              <a:endParaRPr lang="it-IT" sz="1000" dirty="0" smtClean="0">
                <a:solidFill>
                  <a:prstClr val="black"/>
                </a:solidFill>
                <a:latin typeface="Arial" charset="0"/>
                <a:ea typeface="Arial Unicode MS" pitchFamily="34" charset="-128"/>
                <a:cs typeface="Arial" charset="0"/>
              </a:endParaRP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b="1" dirty="0" smtClean="0">
                  <a:solidFill>
                    <a:prstClr val="black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Gaetano </a:t>
              </a:r>
              <a:r>
                <a:rPr lang="it-IT" sz="1200" b="1" dirty="0" err="1" smtClean="0">
                  <a:solidFill>
                    <a:prstClr val="black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Cacioppo</a:t>
              </a:r>
              <a:endParaRPr lang="it-IT" sz="1200" b="1" dirty="0" smtClean="0">
                <a:solidFill>
                  <a:prstClr val="black"/>
                </a:solidFill>
                <a:latin typeface="Arial" charset="0"/>
                <a:ea typeface="Arial Unicode MS" pitchFamily="34" charset="-128"/>
                <a:cs typeface="Arial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943683" y="5253774"/>
              <a:ext cx="1619976" cy="71998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Servizi Territoriali Lazio 2</a:t>
              </a: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(Frosinone, Latina)</a:t>
              </a:r>
              <a:endParaRPr lang="it-IT" sz="1000" dirty="0" smtClean="0">
                <a:solidFill>
                  <a:prstClr val="black"/>
                </a:solidFill>
                <a:latin typeface="Arial" charset="0"/>
                <a:ea typeface="Arial Unicode MS" pitchFamily="34" charset="-128"/>
                <a:cs typeface="Arial" charset="0"/>
              </a:endParaRP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b="1" dirty="0" smtClean="0">
                  <a:solidFill>
                    <a:prstClr val="black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Alessandra Rossetto</a:t>
              </a:r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>
              <a:off x="3635846" y="5253774"/>
              <a:ext cx="1619976" cy="71998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Servizi Territoriali Lazio 3</a:t>
              </a: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latin typeface="Arial" charset="0"/>
                  <a:ea typeface="Arial Unicode MS" pitchFamily="34" charset="-128"/>
                  <a:cs typeface="Arial" charset="0"/>
                </a:rPr>
                <a:t>(comuni “</a:t>
              </a:r>
              <a:r>
                <a:rPr lang="it-IT" sz="1000" dirty="0" smtClean="0">
                  <a:latin typeface="Arial" charset="0"/>
                  <a:cs typeface="Arial" charset="0"/>
                </a:rPr>
                <a:t>ex provincia” </a:t>
              </a: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dirty="0" smtClean="0">
                  <a:latin typeface="Arial" charset="0"/>
                  <a:cs typeface="Arial" charset="0"/>
                </a:rPr>
                <a:t>di Roma</a:t>
              </a:r>
              <a:r>
                <a:rPr lang="it-IT" sz="1000" dirty="0" smtClean="0">
                  <a:latin typeface="Arial" charset="0"/>
                  <a:ea typeface="Arial Unicode MS" pitchFamily="34" charset="-128"/>
                  <a:cs typeface="Arial" charset="0"/>
                </a:rPr>
                <a:t>)</a:t>
              </a:r>
            </a:p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200" b="1" dirty="0" smtClean="0">
                  <a:solidFill>
                    <a:prstClr val="black"/>
                  </a:solidFill>
                  <a:latin typeface="Arial" charset="0"/>
                  <a:ea typeface="Arial Unicode MS" pitchFamily="34" charset="-128"/>
                  <a:cs typeface="Arial" charset="0"/>
                </a:rPr>
                <a:t>Daniele Refrigeri</a:t>
              </a:r>
            </a:p>
          </p:txBody>
        </p:sp>
        <p:cxnSp>
          <p:nvCxnSpPr>
            <p:cNvPr id="49" name="AutoShape 15"/>
            <p:cNvCxnSpPr>
              <a:cxnSpLocks noChangeShapeType="1"/>
              <a:stCxn id="46" idx="0"/>
              <a:endCxn id="48" idx="0"/>
            </p:cNvCxnSpPr>
            <p:nvPr/>
          </p:nvCxnSpPr>
          <p:spPr bwMode="auto">
            <a:xfrm rot="5400000" flipH="1" flipV="1">
              <a:off x="2753671" y="3561611"/>
              <a:ext cx="12700" cy="3384326"/>
            </a:xfrm>
            <a:prstGeom prst="bentConnector3">
              <a:avLst>
                <a:gd name="adj1" fmla="val 217500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50" name="Rectangle 11"/>
            <p:cNvSpPr>
              <a:spLocks noChangeArrowheads="1"/>
            </p:cNvSpPr>
            <p:nvPr/>
          </p:nvSpPr>
          <p:spPr bwMode="auto">
            <a:xfrm>
              <a:off x="4990250" y="1903884"/>
              <a:ext cx="1800000" cy="54000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rIns="0" anchor="ctr"/>
            <a:lstStyle/>
            <a:p>
              <a:pPr algn="ctr"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Ufficio del Direttore Regionale</a:t>
              </a:r>
            </a:p>
            <a:p>
              <a:pPr algn="ctr">
                <a:defRPr/>
              </a:pPr>
              <a:r>
                <a:rPr lang="it-IT" sz="1200" b="1" dirty="0" smtClean="0">
                  <a:solidFill>
                    <a:srgbClr val="000000"/>
                  </a:solidFill>
                  <a:ea typeface="Arial Unicode MS" pitchFamily="34" charset="-128"/>
                  <a:cs typeface="Arial" charset="0"/>
                </a:rPr>
                <a:t>Grazia </a:t>
              </a:r>
              <a:r>
                <a:rPr lang="it-IT" sz="1200" b="1" dirty="0" err="1" smtClean="0">
                  <a:solidFill>
                    <a:srgbClr val="000000"/>
                  </a:solidFill>
                  <a:ea typeface="Arial Unicode MS" pitchFamily="34" charset="-128"/>
                  <a:cs typeface="Arial" charset="0"/>
                </a:rPr>
                <a:t>Critelli</a:t>
              </a:r>
              <a:r>
                <a:rPr lang="it-IT" sz="12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Vicedirettore</a:t>
              </a:r>
              <a:endParaRPr lang="it-IT" sz="10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endParaRPr>
            </a:p>
          </p:txBody>
        </p:sp>
        <p:cxnSp>
          <p:nvCxnSpPr>
            <p:cNvPr id="51" name="Connettore 4 19"/>
            <p:cNvCxnSpPr>
              <a:cxnSpLocks noChangeShapeType="1"/>
              <a:stCxn id="50" idx="2"/>
              <a:endCxn id="54" idx="0"/>
            </p:cNvCxnSpPr>
            <p:nvPr/>
          </p:nvCxnSpPr>
          <p:spPr bwMode="auto">
            <a:xfrm rot="5400000">
              <a:off x="5515611" y="2225607"/>
              <a:ext cx="156363" cy="592917"/>
            </a:xfrm>
            <a:prstGeom prst="bentConnector3">
              <a:avLst>
                <a:gd name="adj1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" name="Connettore 4 19"/>
            <p:cNvCxnSpPr>
              <a:cxnSpLocks noChangeShapeType="1"/>
              <a:stCxn id="50" idx="2"/>
              <a:endCxn id="53" idx="0"/>
            </p:cNvCxnSpPr>
            <p:nvPr/>
          </p:nvCxnSpPr>
          <p:spPr bwMode="auto">
            <a:xfrm rot="16200000" flipH="1">
              <a:off x="6120028" y="2214106"/>
              <a:ext cx="155888" cy="615444"/>
            </a:xfrm>
            <a:prstGeom prst="bentConnector3">
              <a:avLst>
                <a:gd name="adj1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3" name="Rectangle 8"/>
            <p:cNvSpPr>
              <a:spLocks noChangeArrowheads="1"/>
            </p:cNvSpPr>
            <p:nvPr/>
          </p:nvSpPr>
          <p:spPr bwMode="auto">
            <a:xfrm>
              <a:off x="6092920" y="2599772"/>
              <a:ext cx="825547" cy="307777"/>
            </a:xfrm>
            <a:prstGeom prst="rect">
              <a:avLst/>
            </a:prstGeom>
            <a:noFill/>
            <a:ln w="9525">
              <a:noFill/>
              <a:prstDash val="solid"/>
              <a:miter lim="800000"/>
              <a:headEnd/>
              <a:tailEnd/>
            </a:ln>
          </p:spPr>
          <p:txBody>
            <a:bodyPr wrap="none" lIns="0" tIns="0" rIns="0" bIns="0" anchor="ctr">
              <a:noAutofit/>
            </a:bodyPr>
            <a:lstStyle/>
            <a:p>
              <a:pPr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Staff e attività </a:t>
              </a:r>
            </a:p>
            <a:p>
              <a:pPr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amministrative</a:t>
              </a:r>
              <a:endParaRPr lang="it-IT" sz="1000" dirty="0">
                <a:latin typeface="Arial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4577333" y="2600247"/>
              <a:ext cx="1440000" cy="54000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wrap="square" lIns="0" tIns="46800" rIns="0" bIns="46800" anchor="ctr">
              <a:no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Programmazione e Controllo</a:t>
              </a:r>
            </a:p>
            <a:p>
              <a:pPr algn="ctr"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it-IT" sz="1200" b="1" dirty="0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Grazia </a:t>
              </a:r>
              <a:r>
                <a:rPr lang="it-IT" sz="1200" b="1" dirty="0" err="1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Critelli</a:t>
              </a:r>
              <a:r>
                <a:rPr lang="it-IT" sz="1200" b="1" dirty="0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 </a:t>
              </a:r>
              <a:r>
                <a:rPr lang="it-IT" sz="1200" b="1" dirty="0" err="1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a.i.</a:t>
              </a:r>
              <a:endParaRPr lang="it-IT" sz="1200" b="1" dirty="0">
                <a:latin typeface="Arial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1907704" y="2347739"/>
              <a:ext cx="1836000" cy="54000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rIns="0" anchor="ctr"/>
            <a:lstStyle/>
            <a:p>
              <a:pPr algn="ctr"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Sviluppo Servizi</a:t>
              </a:r>
            </a:p>
            <a:p>
              <a:pPr algn="ctr">
                <a:defRPr/>
              </a:pPr>
              <a:r>
                <a:rPr lang="it-IT" sz="1200" b="1" dirty="0" smtClean="0">
                  <a:solidFill>
                    <a:srgbClr val="000000"/>
                  </a:solidFill>
                  <a:ea typeface="Arial Unicode MS" pitchFamily="34" charset="-128"/>
                  <a:cs typeface="Arial" charset="0"/>
                </a:rPr>
                <a:t>Pier Giorgio Allegroni </a:t>
              </a:r>
              <a:r>
                <a:rPr lang="it-IT" sz="1200" b="1" dirty="0" err="1" smtClean="0">
                  <a:solidFill>
                    <a:srgbClr val="000000"/>
                  </a:solidFill>
                  <a:ea typeface="Arial Unicode MS" pitchFamily="34" charset="-128"/>
                  <a:cs typeface="Arial" charset="0"/>
                </a:rPr>
                <a:t>a.i.</a:t>
              </a:r>
              <a:r>
                <a:rPr lang="it-IT" sz="1200" dirty="0" smtClean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auto">
            <a:xfrm>
              <a:off x="1907704" y="2980953"/>
              <a:ext cx="1836000" cy="54000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rIns="0" anchor="ctr"/>
            <a:lstStyle/>
            <a:p>
              <a:pPr algn="ctr">
                <a:defRPr/>
              </a:pPr>
              <a:r>
                <a:rPr lang="it-IT" sz="1000" dirty="0" smtClean="0">
                  <a:latin typeface="Arial" pitchFamily="34" charset="0"/>
                  <a:cs typeface="Arial" pitchFamily="34" charset="0"/>
                </a:rPr>
                <a:t>Servizi Tecnici</a:t>
              </a:r>
            </a:p>
            <a:p>
              <a:pPr algn="ctr">
                <a:defRPr/>
              </a:pPr>
              <a:r>
                <a:rPr lang="it-IT" sz="1200" b="1" dirty="0" smtClean="0">
                  <a:solidFill>
                    <a:srgbClr val="000000"/>
                  </a:solidFill>
                  <a:ea typeface="Arial Unicode MS" pitchFamily="34" charset="-128"/>
                  <a:cs typeface="Arial" charset="0"/>
                </a:rPr>
                <a:t>Pier Giorgio Allegroni </a:t>
              </a:r>
              <a:r>
                <a:rPr lang="it-IT" sz="1200" b="1" dirty="0" err="1" smtClean="0">
                  <a:solidFill>
                    <a:srgbClr val="000000"/>
                  </a:solidFill>
                  <a:ea typeface="Arial Unicode MS" pitchFamily="34" charset="-128"/>
                  <a:cs typeface="Arial" charset="0"/>
                </a:rPr>
                <a:t>a.i.</a:t>
              </a:r>
              <a:r>
                <a:rPr lang="it-IT" sz="1200" dirty="0" smtClean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cxnSp>
          <p:nvCxnSpPr>
            <p:cNvPr id="57" name="AutoShape 17"/>
            <p:cNvCxnSpPr>
              <a:cxnSpLocks noChangeShapeType="1"/>
              <a:stCxn id="22" idx="2"/>
              <a:endCxn id="56" idx="3"/>
            </p:cNvCxnSpPr>
            <p:nvPr/>
          </p:nvCxnSpPr>
          <p:spPr bwMode="auto">
            <a:xfrm rot="5400000">
              <a:off x="3274916" y="2161982"/>
              <a:ext cx="1557760" cy="62018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8" name="AutoShape 17"/>
            <p:cNvCxnSpPr>
              <a:cxnSpLocks noChangeShapeType="1"/>
              <a:stCxn id="22" idx="2"/>
              <a:endCxn id="55" idx="3"/>
            </p:cNvCxnSpPr>
            <p:nvPr/>
          </p:nvCxnSpPr>
          <p:spPr bwMode="auto">
            <a:xfrm rot="5400000">
              <a:off x="3591523" y="1845375"/>
              <a:ext cx="924546" cy="62018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9" name="AutoShape 17"/>
            <p:cNvCxnSpPr>
              <a:cxnSpLocks noChangeShapeType="1"/>
              <a:stCxn id="22" idx="2"/>
              <a:endCxn id="50" idx="1"/>
            </p:cNvCxnSpPr>
            <p:nvPr/>
          </p:nvCxnSpPr>
          <p:spPr bwMode="auto">
            <a:xfrm rot="16200000" flipH="1">
              <a:off x="4436723" y="1620356"/>
              <a:ext cx="480691" cy="62636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91</Words>
  <Application>Microsoft Office PowerPoint</Application>
  <PresentationFormat>Presentazione su schermo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LAZIO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2015-11-02T10:14:34Z</dcterms:modified>
</cp:coreProperties>
</file>