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61" r:id="rId4"/>
  </p:sldIdLst>
  <p:sldSz cx="9906000" cy="6858000" type="A4"/>
  <p:notesSz cx="6808788" cy="9940925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7C95-143A-4993-B2EB-203A67CA5751}" type="datetimeFigureOut">
              <a:rPr lang="it-IT" smtClean="0"/>
              <a:t>12/04/2019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32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3CAB0-BC4A-49BE-A794-BF84562E61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1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3979072" y="404664"/>
            <a:ext cx="54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it-IT" altLang="it-IT" sz="1000" dirty="0" smtClean="0">
                <a:latin typeface="Calibri" panose="020F0502020204030204" pitchFamily="34" charset="0"/>
              </a:rPr>
              <a:t>RIF: </a:t>
            </a:r>
            <a:r>
              <a:rPr lang="it-IT" altLang="it-IT" sz="1000" b="1" dirty="0" smtClean="0">
                <a:latin typeface="Calibri" panose="020F0502020204030204" pitchFamily="34" charset="0"/>
              </a:rPr>
              <a:t>BATEC01I</a:t>
            </a:r>
            <a:endParaRPr lang="it-IT" altLang="it-IT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3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827812" y="404664"/>
            <a:ext cx="290105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000" dirty="0" smtClean="0">
                <a:latin typeface="Calibri" panose="020F0502020204030204" pitchFamily="34" charset="0"/>
              </a:rPr>
              <a:t>ANNUNCIO DI SELEZIONE</a:t>
            </a:r>
            <a:endParaRPr lang="it-IT" altLang="it-IT" sz="1000" dirty="0">
              <a:latin typeface="Calibri" panose="020F0502020204030204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8892044" y="6225034"/>
            <a:ext cx="4698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DB66C-E3A9-4FCD-9C14-00BF6C2B14D1}" type="slidenum">
              <a:rPr lang="it-IT" sz="1200" b="1" kern="1200" smtClean="0">
                <a:solidFill>
                  <a:srgbClr val="808080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lang="it-IT" sz="1200" b="1" kern="1200" dirty="0" smtClean="0">
              <a:solidFill>
                <a:srgbClr val="80808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13" y="6088312"/>
            <a:ext cx="1276831" cy="365024"/>
          </a:xfrm>
          <a:prstGeom prst="rect">
            <a:avLst/>
          </a:prstGeom>
        </p:spPr>
      </p:pic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2520272" y="6399084"/>
            <a:ext cx="6552728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802812" y="620688"/>
            <a:ext cx="8470667" cy="5940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altLang="it-IT" sz="24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Referente Tecnico di Direzione Territoriale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2475544" y="6122723"/>
            <a:ext cx="6596431" cy="27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  <a:tabLst>
                <a:tab pos="1793875" algn="l"/>
              </a:tabLst>
            </a:pPr>
            <a:r>
              <a:rPr lang="it-IT" sz="1000" b="1" i="1" dirty="0">
                <a:solidFill>
                  <a:schemeClr val="bg1">
                    <a:lumMod val="65000"/>
                  </a:schemeClr>
                </a:solidFill>
              </a:rPr>
              <a:t>s</a:t>
            </a:r>
            <a:r>
              <a:rPr lang="it-IT" sz="1000" b="1" i="1" dirty="0" smtClean="0">
                <a:solidFill>
                  <a:schemeClr val="bg1">
                    <a:lumMod val="65000"/>
                  </a:schemeClr>
                </a:solidFill>
              </a:rPr>
              <a:t>egue </a:t>
            </a:r>
            <a:r>
              <a:rPr lang="it-IT" sz="1000" b="1" i="1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</a:t>
            </a:r>
            <a:endParaRPr lang="it-IT" sz="10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97600" y="1340768"/>
            <a:ext cx="695647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tabLst>
                <a:tab pos="1793875" algn="l"/>
              </a:tabLst>
            </a:pPr>
            <a:r>
              <a:rPr lang="it-IT" sz="1200" dirty="0"/>
              <a:t>L’Agenzia del Demanio è alla ricerca di </a:t>
            </a:r>
            <a:r>
              <a:rPr lang="it-IT" sz="1200" b="1" dirty="0" smtClean="0"/>
              <a:t>N°</a:t>
            </a:r>
            <a:r>
              <a:rPr lang="it-IT" sz="1200" dirty="0" smtClean="0"/>
              <a:t> </a:t>
            </a:r>
            <a:r>
              <a:rPr lang="it-IT" sz="1200" b="1" dirty="0"/>
              <a:t>1</a:t>
            </a:r>
            <a:r>
              <a:rPr lang="it-IT" sz="1200" b="1" dirty="0" smtClean="0"/>
              <a:t> Tecnico di Direzione Regionale.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b="1" dirty="0"/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dirty="0" smtClean="0"/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dirty="0"/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r>
              <a:rPr lang="it-IT" sz="1200" dirty="0" smtClean="0"/>
              <a:t>Laurea </a:t>
            </a:r>
            <a:r>
              <a:rPr lang="it-IT" sz="1200" dirty="0"/>
              <a:t>in </a:t>
            </a:r>
            <a:r>
              <a:rPr lang="it-IT" sz="1200" dirty="0" smtClean="0"/>
              <a:t>Ingegneria Civile/Edile.</a:t>
            </a:r>
          </a:p>
          <a:p>
            <a:pPr algn="just">
              <a:lnSpc>
                <a:spcPts val="1500"/>
              </a:lnSpc>
              <a:tabLst>
                <a:tab pos="1793875" algn="l"/>
              </a:tabLst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Significativa esperienza in attività compatibili con quelle evidenziate di seguito</a:t>
            </a: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Costituisce </a:t>
            </a:r>
            <a:r>
              <a:rPr lang="it-IT" sz="1200" dirty="0"/>
              <a:t>requisito </a:t>
            </a:r>
            <a:r>
              <a:rPr lang="it-IT" sz="1200" dirty="0" smtClean="0"/>
              <a:t>essenziale l’abilitazione all’esercizio della professione da </a:t>
            </a:r>
            <a:r>
              <a:rPr lang="it-IT" sz="1200" dirty="0"/>
              <a:t>almeno </a:t>
            </a:r>
            <a:r>
              <a:rPr lang="it-IT" sz="1200" dirty="0" smtClean="0"/>
              <a:t>3 anni. </a:t>
            </a:r>
            <a:endParaRPr lang="it-IT" sz="1200" b="1" i="1" dirty="0"/>
          </a:p>
          <a:p>
            <a:endParaRPr lang="it-IT" sz="1200" dirty="0" smtClean="0"/>
          </a:p>
          <a:p>
            <a:r>
              <a:rPr lang="it-IT" sz="1200" dirty="0"/>
              <a:t>Metodi e strumenti estimali.</a:t>
            </a:r>
          </a:p>
          <a:p>
            <a:r>
              <a:rPr lang="it-IT" sz="1200" dirty="0"/>
              <a:t>Conoscenza ed utilizzo della banca dati catastale, redazione di elaborati grafici catastali, analisi e lettura elaborati </a:t>
            </a:r>
            <a:r>
              <a:rPr lang="it-IT" sz="1200" dirty="0" err="1"/>
              <a:t>ipo</a:t>
            </a:r>
            <a:r>
              <a:rPr lang="it-IT" sz="1200" dirty="0"/>
              <a:t>-catastali, conoscenza  della normativa </a:t>
            </a:r>
            <a:r>
              <a:rPr lang="it-IT" sz="1200" dirty="0" smtClean="0"/>
              <a:t>catastale.</a:t>
            </a:r>
            <a:endParaRPr lang="it-IT" sz="1200" dirty="0"/>
          </a:p>
          <a:p>
            <a:r>
              <a:rPr lang="it-IT" sz="1200" dirty="0" smtClean="0">
                <a:solidFill>
                  <a:prstClr val="black"/>
                </a:solidFill>
              </a:rPr>
              <a:t>Nozioni di legislazione edilizia.</a:t>
            </a:r>
          </a:p>
          <a:p>
            <a:r>
              <a:rPr lang="it-IT" sz="1200" dirty="0" smtClean="0"/>
              <a:t>Rilievi topografici.</a:t>
            </a:r>
          </a:p>
          <a:p>
            <a:r>
              <a:rPr lang="it-IT" sz="1200" dirty="0" smtClean="0"/>
              <a:t>Lettura mappe tecniche (territoriali e urbanistiche)</a:t>
            </a:r>
            <a:endParaRPr lang="it-IT" sz="1200" dirty="0"/>
          </a:p>
          <a:p>
            <a:r>
              <a:rPr lang="it-IT" sz="1200" dirty="0" smtClean="0">
                <a:solidFill>
                  <a:prstClr val="black"/>
                </a:solidFill>
              </a:rPr>
              <a:t>Valutazione </a:t>
            </a:r>
            <a:r>
              <a:rPr lang="it-IT" sz="1200" dirty="0">
                <a:solidFill>
                  <a:prstClr val="black"/>
                </a:solidFill>
              </a:rPr>
              <a:t>stato manutentivo </a:t>
            </a:r>
            <a:r>
              <a:rPr lang="it-IT" sz="1200" dirty="0" smtClean="0">
                <a:solidFill>
                  <a:prstClr val="black"/>
                </a:solidFill>
              </a:rPr>
              <a:t>immobili.</a:t>
            </a:r>
            <a:endParaRPr lang="it-IT" sz="1200" dirty="0"/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Analisi </a:t>
            </a:r>
            <a:r>
              <a:rPr lang="it-IT" sz="1200" dirty="0"/>
              <a:t>e approfondimento.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Pianificazione e organizzazione.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Proattività ed eccellenza realizzativa.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Sensibilità interpersonale e qualità della relazione.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Comunicazione efficace e autorevole.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Motivazione e apprendimento.</a:t>
            </a:r>
          </a:p>
          <a:p>
            <a:pPr algn="just">
              <a:lnSpc>
                <a:spcPts val="1500"/>
              </a:lnSpc>
            </a:pPr>
            <a:r>
              <a:rPr lang="it-IT" sz="1200" dirty="0"/>
              <a:t>Gestione delle emozioni</a:t>
            </a:r>
            <a:r>
              <a:rPr lang="it-IT" sz="1200" dirty="0" smtClean="0"/>
              <a:t>.</a:t>
            </a:r>
            <a:endParaRPr lang="it-IT" sz="1200" dirty="0"/>
          </a:p>
        </p:txBody>
      </p:sp>
      <p:sp>
        <p:nvSpPr>
          <p:cNvPr id="13" name="Rettangolo 12"/>
          <p:cNvSpPr/>
          <p:nvPr/>
        </p:nvSpPr>
        <p:spPr>
          <a:xfrm>
            <a:off x="802812" y="1340768"/>
            <a:ext cx="1751560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it-IT" sz="1200" b="1" i="1" dirty="0"/>
              <a:t>Figura professionale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/>
              <a:t>r</a:t>
            </a:r>
            <a:r>
              <a:rPr lang="it-IT" sz="1200" b="1" i="1" dirty="0" smtClean="0"/>
              <a:t>icercata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Titolo </a:t>
            </a:r>
            <a:r>
              <a:rPr lang="it-IT" sz="1200" b="1" i="1" dirty="0"/>
              <a:t>di </a:t>
            </a:r>
            <a:r>
              <a:rPr lang="it-IT" sz="1200" b="1" i="1" dirty="0" smtClean="0"/>
              <a:t>studio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/>
              <a:t>Esperienza maturata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/>
              <a:t>tecnico-specialistiche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della posizione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organizzative</a:t>
            </a:r>
            <a:r>
              <a:rPr lang="it-IT" sz="1200" b="1" i="1" dirty="0"/>
              <a:t>, </a:t>
            </a: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relazionali </a:t>
            </a:r>
            <a:r>
              <a:rPr lang="it-IT" sz="1200" b="1" i="1" dirty="0"/>
              <a:t>e </a:t>
            </a:r>
            <a:r>
              <a:rPr lang="it-IT" sz="1200" b="1" i="1" dirty="0" smtClean="0"/>
              <a:t>personali</a:t>
            </a: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8847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2475544" y="6122723"/>
            <a:ext cx="6596431" cy="27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  <a:tabLst>
                <a:tab pos="1793875" algn="l"/>
              </a:tabLst>
            </a:pPr>
            <a:r>
              <a:rPr lang="it-IT" sz="1000" b="1" i="1" dirty="0">
                <a:solidFill>
                  <a:prstClr val="white">
                    <a:lumMod val="65000"/>
                  </a:prstClr>
                </a:solidFill>
              </a:rPr>
              <a:t>s</a:t>
            </a:r>
            <a:r>
              <a:rPr lang="it-IT" sz="1000" b="1" i="1" dirty="0" smtClean="0">
                <a:solidFill>
                  <a:prstClr val="white">
                    <a:lumMod val="65000"/>
                  </a:prstClr>
                </a:solidFill>
              </a:rPr>
              <a:t>egue </a:t>
            </a:r>
            <a:r>
              <a:rPr lang="it-IT" sz="1000" b="1" i="1" dirty="0" smtClean="0">
                <a:solidFill>
                  <a:prstClr val="white">
                    <a:lumMod val="65000"/>
                  </a:prstClr>
                </a:solidFill>
                <a:sym typeface="Symbol"/>
              </a:rPr>
              <a:t></a:t>
            </a:r>
            <a:endParaRPr lang="it-IT" sz="1000" b="1" i="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554372" y="788506"/>
            <a:ext cx="6956471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Verifiche ed operazioni ipotecarie e catastali.</a:t>
            </a:r>
            <a:endParaRPr lang="it-IT" sz="1200" dirty="0"/>
          </a:p>
          <a:p>
            <a:r>
              <a:rPr lang="it-IT" sz="1200" dirty="0" smtClean="0"/>
              <a:t>Verifica dello stato manutentivo degli immobili e valutazione degli interventi di manutenzione straordinaria, ordinaria e di messa a norma necessari.</a:t>
            </a:r>
          </a:p>
          <a:p>
            <a:r>
              <a:rPr lang="it-IT" sz="1200" dirty="0" smtClean="0"/>
              <a:t>Verifiche ed operazioni ipotecarie e catastali.</a:t>
            </a:r>
          </a:p>
          <a:p>
            <a:r>
              <a:rPr lang="it-IT" sz="1200" dirty="0" smtClean="0"/>
              <a:t>Elaborazione di documenti tecnico-estimali con esperimento di sopralluoghi.</a:t>
            </a:r>
            <a:endParaRPr lang="it-IT" sz="1200" dirty="0"/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Aggiornamento ed implementazione database relativo ai dati tecnici gestiti.</a:t>
            </a:r>
          </a:p>
          <a:p>
            <a:endParaRPr lang="it-IT" sz="1200" dirty="0"/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Buone </a:t>
            </a:r>
            <a:r>
              <a:rPr lang="it-IT" sz="1200" dirty="0"/>
              <a:t>capacità di utilizzo pacchetto </a:t>
            </a:r>
            <a:r>
              <a:rPr lang="it-IT" sz="1200" dirty="0" smtClean="0"/>
              <a:t>Office.</a:t>
            </a:r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È </a:t>
            </a:r>
            <a:r>
              <a:rPr lang="it-IT" sz="1200" dirty="0"/>
              <a:t>richiesta l’abilitazione alla guida di automezzo (patente di tipo B</a:t>
            </a:r>
            <a:r>
              <a:rPr lang="it-IT" sz="1200" dirty="0" smtClean="0"/>
              <a:t>).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Tempo indeterminato</a:t>
            </a:r>
            <a:r>
              <a:rPr lang="it-IT" sz="1200" dirty="0" smtClean="0"/>
              <a:t>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IV livello. Il rapporto di lavoro è disciplinato dal CCNL Personale Impiegatizio e Quadro Agenzia del Demanio EPE consultabile sul sito Internet dell’Agenzia alla sezione “Lavora con noi”.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€ 25.272/27.000 (Annui Lordi)</a:t>
            </a:r>
            <a:endParaRPr lang="it-IT" sz="1200" dirty="0"/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b="1" dirty="0" smtClean="0"/>
              <a:t>Bari.</a:t>
            </a:r>
            <a:endParaRPr lang="it-IT" sz="1200" b="1" dirty="0"/>
          </a:p>
        </p:txBody>
      </p:sp>
      <p:sp>
        <p:nvSpPr>
          <p:cNvPr id="13" name="Rettangolo 12"/>
          <p:cNvSpPr/>
          <p:nvPr/>
        </p:nvSpPr>
        <p:spPr>
          <a:xfrm>
            <a:off x="802812" y="788506"/>
            <a:ext cx="1751560" cy="4337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it-IT" sz="1200" b="1" i="1" dirty="0"/>
              <a:t>Principali aree </a:t>
            </a:r>
          </a:p>
          <a:p>
            <a:pPr>
              <a:lnSpc>
                <a:spcPts val="1500"/>
              </a:lnSpc>
            </a:pPr>
            <a:r>
              <a:rPr lang="it-IT" sz="1200" b="1" i="1" dirty="0"/>
              <a:t>di attività previste </a:t>
            </a:r>
          </a:p>
          <a:p>
            <a:pPr>
              <a:lnSpc>
                <a:spcPts val="1500"/>
              </a:lnSpc>
            </a:pPr>
            <a:r>
              <a:rPr lang="it-IT" sz="1200" b="1" i="1" dirty="0"/>
              <a:t>per la posizione</a:t>
            </a:r>
            <a:endParaRPr lang="it-IT" sz="1200" dirty="0"/>
          </a:p>
          <a:p>
            <a:pPr>
              <a:lnSpc>
                <a:spcPts val="1500"/>
              </a:lnSpc>
            </a:pPr>
            <a:endParaRPr lang="it-IT" sz="1200" b="1" i="1" dirty="0">
              <a:solidFill>
                <a:prstClr val="black"/>
              </a:solidFill>
            </a:endParaRPr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Competenze </a:t>
            </a: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informatiche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Abilitazioni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/>
              <a:t>Contratto </a:t>
            </a:r>
            <a:r>
              <a:rPr lang="it-IT" sz="1200" b="1" i="1" dirty="0" smtClean="0"/>
              <a:t>previsto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Inquadramento</a:t>
            </a:r>
          </a:p>
          <a:p>
            <a:pPr>
              <a:lnSpc>
                <a:spcPts val="1500"/>
              </a:lnSpc>
            </a:pPr>
            <a:endParaRPr lang="it-IT" sz="1200" b="1" i="1" dirty="0" smtClean="0"/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err="1"/>
              <a:t>Range</a:t>
            </a:r>
            <a:r>
              <a:rPr lang="it-IT" sz="1200" b="1" i="1" dirty="0"/>
              <a:t> </a:t>
            </a:r>
            <a:r>
              <a:rPr lang="it-IT" sz="1200" b="1" i="1" dirty="0" smtClean="0"/>
              <a:t>retributivo</a:t>
            </a:r>
          </a:p>
          <a:p>
            <a:pPr>
              <a:lnSpc>
                <a:spcPts val="1500"/>
              </a:lnSpc>
            </a:pPr>
            <a:endParaRPr lang="it-IT" sz="1200" b="1" i="1" dirty="0"/>
          </a:p>
          <a:p>
            <a:pPr>
              <a:lnSpc>
                <a:spcPts val="1500"/>
              </a:lnSpc>
            </a:pPr>
            <a:r>
              <a:rPr lang="it-IT" sz="1200" b="1" i="1" dirty="0" smtClean="0"/>
              <a:t>Sede</a:t>
            </a:r>
          </a:p>
          <a:p>
            <a:pPr>
              <a:lnSpc>
                <a:spcPts val="1600"/>
              </a:lnSpc>
            </a:pPr>
            <a:endParaRPr lang="it-IT" sz="1200" b="1" i="1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18533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2520272" y="6399084"/>
            <a:ext cx="6552728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802812" y="788506"/>
            <a:ext cx="1751560" cy="28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it-IT" sz="1200" b="1" i="1" dirty="0" smtClean="0"/>
              <a:t>Per candidarsi</a:t>
            </a:r>
            <a:endParaRPr lang="it-IT" sz="12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497600" y="788506"/>
            <a:ext cx="6956471" cy="373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dirty="0"/>
              <a:t>La  candidatura deve essere presentata esclusivamente tramite la sezione “Lavora con noi“ sul sito www.agenziademanio.it indicando il riferimento </a:t>
            </a:r>
            <a:r>
              <a:rPr lang="it-IT" sz="1200" dirty="0" smtClean="0"/>
              <a:t>“BATEC01I”, </a:t>
            </a:r>
            <a:r>
              <a:rPr lang="it-IT" sz="1200" dirty="0"/>
              <a:t>entro le ore 24:00 del giorno </a:t>
            </a:r>
            <a:r>
              <a:rPr lang="it-IT" sz="1200" dirty="0" smtClean="0"/>
              <a:t>30/04/2019</a:t>
            </a:r>
            <a:r>
              <a:rPr lang="it-IT" sz="1200" dirty="0" smtClean="0"/>
              <a:t>, </a:t>
            </a:r>
            <a:r>
              <a:rPr lang="it-IT" sz="1200" dirty="0"/>
              <a:t>autorizzando il trattamento dei dati personali ai sensi del D.Lgs. 196/2003. </a:t>
            </a:r>
          </a:p>
          <a:p>
            <a:pPr algn="just">
              <a:lnSpc>
                <a:spcPts val="1500"/>
              </a:lnSpc>
              <a:tabLst>
                <a:tab pos="1704975" algn="l"/>
              </a:tabLst>
            </a:pPr>
            <a:r>
              <a:rPr lang="it-IT" sz="1200" dirty="0"/>
              <a:t>Non saranno prese in considerazione altre modalità di candidatura</a:t>
            </a:r>
            <a:r>
              <a:rPr lang="it-IT" sz="1200" dirty="0" smtClean="0"/>
              <a:t>.</a:t>
            </a:r>
          </a:p>
          <a:p>
            <a:pPr algn="just">
              <a:lnSpc>
                <a:spcPts val="1500"/>
              </a:lnSpc>
            </a:pPr>
            <a:endParaRPr lang="it-IT" sz="1200" dirty="0" smtClean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candidati devono indicare di non aver riportato condanne penali e di non avere procedimenti penali in corso (in caso contrario specificare quali).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CV dei candidati ritenuti inidonei nelle precedenti selezioni non saranno presi in considerazione prima dei 12 mesi in caso di  inidoneità nella fase selettiva di tipo attitudinale/motivazionale o di inidoneità nella fase selettiva di valutazione delle competenze tecnico-specialistiche solo per profili analoghi.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dirty="0"/>
              <a:t>Non saranno, inoltre, considerate le candidature di risorse che hanno rifiutato la proposta di assunzione esito di precedenti selezioni, nell’arco dei precedenti 12 mesi. </a:t>
            </a:r>
          </a:p>
          <a:p>
            <a:pPr algn="just">
              <a:lnSpc>
                <a:spcPts val="1500"/>
              </a:lnSpc>
            </a:pPr>
            <a:endParaRPr lang="it-IT" sz="1200" dirty="0"/>
          </a:p>
          <a:p>
            <a:pPr algn="just">
              <a:lnSpc>
                <a:spcPts val="1500"/>
              </a:lnSpc>
            </a:pPr>
            <a:r>
              <a:rPr lang="it-IT" sz="1200" b="1" u="sng" dirty="0"/>
              <a:t>Non è possibile la partecipazione contemporanea a più annunci.</a:t>
            </a:r>
          </a:p>
          <a:p>
            <a:pPr algn="just">
              <a:lnSpc>
                <a:spcPts val="1500"/>
              </a:lnSpc>
            </a:pPr>
            <a:endParaRPr lang="it-IT" sz="1200" u="sng" dirty="0"/>
          </a:p>
          <a:p>
            <a:pPr algn="just">
              <a:lnSpc>
                <a:spcPts val="1500"/>
              </a:lnSpc>
            </a:pPr>
            <a:r>
              <a:rPr lang="it-IT" sz="1200" dirty="0" smtClean="0"/>
              <a:t>I </a:t>
            </a:r>
            <a:r>
              <a:rPr lang="it-IT" sz="1200" dirty="0"/>
              <a:t>candidati in situazione di incompatibilità prevista dall’art. 53, comma 16 ter, del D.lgs. n. 165/2001, </a:t>
            </a:r>
            <a:r>
              <a:rPr lang="it-IT" sz="1200" dirty="0" smtClean="0"/>
              <a:t>non potranno </a:t>
            </a:r>
            <a:r>
              <a:rPr lang="it-IT" sz="1200" dirty="0"/>
              <a:t>essere assunti.</a:t>
            </a:r>
            <a:endParaRPr lang="it-IT" sz="1200" u="sng" dirty="0"/>
          </a:p>
        </p:txBody>
      </p:sp>
    </p:spTree>
    <p:extLst>
      <p:ext uri="{BB962C8B-B14F-4D97-AF65-F5344CB8AC3E}">
        <p14:creationId xmlns:p14="http://schemas.microsoft.com/office/powerpoint/2010/main" val="427121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477</Words>
  <Application>Microsoft Office PowerPoint</Application>
  <PresentationFormat>A4 (21x29,7 cm)</PresentationFormat>
  <Paragraphs>99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Ministero dell'Economia e della Finanze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MUSOLINO DEMETRIO</dc:creator>
  <cp:lastModifiedBy>MASTRANTONI SIMONETTA</cp:lastModifiedBy>
  <cp:revision>120</cp:revision>
  <cp:lastPrinted>2018-04-27T09:48:17Z</cp:lastPrinted>
  <dcterms:created xsi:type="dcterms:W3CDTF">2018-01-25T09:30:59Z</dcterms:created>
  <dcterms:modified xsi:type="dcterms:W3CDTF">2019-04-12T12:43:30Z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C0B75A83-338A-4DF6-9E94-2EBA3DD69073</vt:lpwstr>
  </property>
  <property fmtid="{D5CDD505-2E9C-101B-9397-08002B2CF9AE}" pid="3" name="ArticulatePath">
    <vt:lpwstr>Annuncio di selezione</vt:lpwstr>
  </property>
</Properties>
</file>