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2" r:id="rId3"/>
    <p:sldId id="261" r:id="rId4"/>
  </p:sldIdLst>
  <p:sldSz cx="9906000" cy="6858000" type="A4"/>
  <p:notesSz cx="6808788" cy="9940925"/>
  <p:custDataLst>
    <p:tags r:id="rId6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09" d="100"/>
          <a:sy n="109" d="100"/>
        </p:scale>
        <p:origin x="948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27C95-143A-4993-B2EB-203A67CA5751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32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3CAB0-BC4A-49BE-A794-BF84562E61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61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 userDrawn="1"/>
        </p:nvSpPr>
        <p:spPr bwMode="auto">
          <a:xfrm>
            <a:off x="3979072" y="404664"/>
            <a:ext cx="54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it-IT" altLang="it-IT" sz="1000" dirty="0" smtClean="0">
                <a:latin typeface="Calibri" panose="020F0502020204030204" pitchFamily="34" charset="0"/>
              </a:rPr>
              <a:t>RIF: </a:t>
            </a:r>
            <a:r>
              <a:rPr lang="it-IT" altLang="it-IT" sz="1000" b="1" dirty="0" smtClean="0">
                <a:latin typeface="Calibri" panose="020F0502020204030204" pitchFamily="34" charset="0"/>
              </a:rPr>
              <a:t>BOTIS01I</a:t>
            </a:r>
            <a:endParaRPr lang="it-IT" altLang="it-IT" sz="1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83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5999" cy="6858000"/>
          </a:xfrm>
          <a:prstGeom prst="rect">
            <a:avLst/>
          </a:prstGeom>
        </p:spPr>
      </p:pic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827812" y="404664"/>
            <a:ext cx="290105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1000" dirty="0" smtClean="0">
                <a:latin typeface="Calibri" panose="020F0502020204030204" pitchFamily="34" charset="0"/>
              </a:rPr>
              <a:t>ANNUNCIO DI SELEZIONE</a:t>
            </a:r>
            <a:endParaRPr lang="it-IT" altLang="it-IT" sz="1000" dirty="0">
              <a:latin typeface="Calibri" panose="020F0502020204030204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8892044" y="6225034"/>
            <a:ext cx="4698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2DB66C-E3A9-4FCD-9C14-00BF6C2B14D1}" type="slidenum">
              <a:rPr lang="it-IT" sz="1200" b="1" kern="1200" smtClean="0">
                <a:solidFill>
                  <a:srgbClr val="808080"/>
                </a:solidFill>
                <a:latin typeface="Calibri" panose="020F0502020204030204" pitchFamily="34" charset="0"/>
                <a:ea typeface="+mn-ea"/>
                <a:cs typeface="+mn-cs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lang="it-IT" sz="1200" b="1" kern="1200" dirty="0" smtClean="0">
              <a:solidFill>
                <a:srgbClr val="80808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13" y="6088312"/>
            <a:ext cx="1276831" cy="365024"/>
          </a:xfrm>
          <a:prstGeom prst="rect">
            <a:avLst/>
          </a:prstGeom>
        </p:spPr>
      </p:pic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2520272" y="6399084"/>
            <a:ext cx="655272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802812" y="620688"/>
            <a:ext cx="8470667" cy="5940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24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Esperto </a:t>
            </a:r>
            <a:r>
              <a:rPr lang="it-IT" altLang="it-IT" sz="2400" b="1" smtClean="0">
                <a:solidFill>
                  <a:srgbClr val="CC0000"/>
                </a:solidFill>
                <a:latin typeface="Calibri" panose="020F0502020204030204" pitchFamily="34" charset="0"/>
              </a:rPr>
              <a:t>tecnico impiantista: </a:t>
            </a:r>
            <a:r>
              <a:rPr lang="it-IT" altLang="it-IT" sz="24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Direzione Territoriale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2475544" y="6122723"/>
            <a:ext cx="6596431" cy="278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600"/>
              </a:lnSpc>
              <a:tabLst>
                <a:tab pos="1793875" algn="l"/>
              </a:tabLst>
            </a:pPr>
            <a:r>
              <a:rPr lang="it-IT" sz="1000" b="1" i="1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it-IT" sz="1000" b="1" i="1" dirty="0" smtClean="0">
                <a:solidFill>
                  <a:schemeClr val="bg1">
                    <a:lumMod val="65000"/>
                  </a:schemeClr>
                </a:solidFill>
              </a:rPr>
              <a:t>egue </a:t>
            </a:r>
            <a:r>
              <a:rPr lang="it-IT" sz="1000" b="1" i="1" dirty="0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</a:t>
            </a:r>
            <a:endParaRPr lang="it-IT" sz="10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497600" y="1340768"/>
            <a:ext cx="6956471" cy="4542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  <a:tabLst>
                <a:tab pos="1793875" algn="l"/>
              </a:tabLst>
            </a:pPr>
            <a:r>
              <a:rPr lang="it-IT" sz="1200" dirty="0"/>
              <a:t>L’Agenzia del Demanio è alla ricerca di </a:t>
            </a:r>
            <a:r>
              <a:rPr lang="it-IT" sz="1200" b="1" dirty="0" smtClean="0"/>
              <a:t>N° 1 </a:t>
            </a:r>
            <a:r>
              <a:rPr lang="it-IT" sz="1200" b="1" dirty="0" smtClean="0"/>
              <a:t>Esperto </a:t>
            </a:r>
            <a:r>
              <a:rPr lang="it-IT" sz="1200" b="1" dirty="0" smtClean="0"/>
              <a:t>tecnico impiantista.</a:t>
            </a:r>
          </a:p>
          <a:p>
            <a:pPr algn="just">
              <a:lnSpc>
                <a:spcPts val="1500"/>
              </a:lnSpc>
              <a:tabLst>
                <a:tab pos="1793875" algn="l"/>
              </a:tabLst>
            </a:pPr>
            <a:endParaRPr lang="it-IT" sz="1200" b="1" dirty="0"/>
          </a:p>
          <a:p>
            <a:pPr algn="just">
              <a:lnSpc>
                <a:spcPts val="1500"/>
              </a:lnSpc>
              <a:tabLst>
                <a:tab pos="1793875" algn="l"/>
              </a:tabLst>
            </a:pPr>
            <a:endParaRPr lang="it-IT" sz="1200" b="1" dirty="0" smtClean="0"/>
          </a:p>
          <a:p>
            <a:pPr algn="just">
              <a:lnSpc>
                <a:spcPts val="1500"/>
              </a:lnSpc>
              <a:tabLst>
                <a:tab pos="1793875" algn="l"/>
              </a:tabLst>
            </a:pPr>
            <a:r>
              <a:rPr lang="it-IT" sz="1200" dirty="0"/>
              <a:t>Laurea magistrale in Ingegneria Civile/Edile.</a:t>
            </a:r>
          </a:p>
          <a:p>
            <a:pPr algn="just">
              <a:lnSpc>
                <a:spcPts val="1500"/>
              </a:lnSpc>
              <a:tabLst>
                <a:tab pos="1793875" algn="l"/>
              </a:tabLst>
            </a:pPr>
            <a:endParaRPr lang="it-IT" sz="1200" dirty="0"/>
          </a:p>
          <a:p>
            <a:pPr>
              <a:lnSpc>
                <a:spcPts val="1500"/>
              </a:lnSpc>
            </a:pPr>
            <a:r>
              <a:rPr lang="it-IT" sz="1200" dirty="0" smtClean="0"/>
              <a:t>Almeno 5 </a:t>
            </a:r>
            <a:r>
              <a:rPr lang="it-IT" sz="1200" dirty="0"/>
              <a:t>anni in amministrazioni pubbliche con ruolo tecnico amministrativo (RUP).</a:t>
            </a:r>
          </a:p>
          <a:p>
            <a:pPr>
              <a:lnSpc>
                <a:spcPts val="1500"/>
              </a:lnSpc>
            </a:pPr>
            <a:r>
              <a:rPr lang="it-IT" sz="1200" dirty="0"/>
              <a:t>In alternativa:</a:t>
            </a:r>
          </a:p>
          <a:p>
            <a:pPr>
              <a:lnSpc>
                <a:spcPts val="1500"/>
              </a:lnSpc>
            </a:pPr>
            <a:r>
              <a:rPr lang="it-IT" sz="1200" dirty="0"/>
              <a:t>almeno </a:t>
            </a:r>
            <a:r>
              <a:rPr lang="it-IT" sz="1200" dirty="0" smtClean="0"/>
              <a:t>5 </a:t>
            </a:r>
            <a:r>
              <a:rPr lang="it-IT" sz="1200" dirty="0"/>
              <a:t>anni nel settore privato con ruolo di direttore tecnico presso imprese edili che abbiano svolto lavori pubblici; o aver svolto attività di progettazione e direzione lavori o come libero professionista o presso studi di progettazione e/o società di ingegneria per la redazione di progetti di lavori eseguiti o in corso di esecuzione.</a:t>
            </a:r>
            <a:endParaRPr lang="it-IT" sz="1200" b="1" i="1" dirty="0"/>
          </a:p>
          <a:p>
            <a:pPr lvl="0" algn="just">
              <a:lnSpc>
                <a:spcPts val="1500"/>
              </a:lnSpc>
            </a:pPr>
            <a:r>
              <a:rPr lang="it-IT" sz="1200" dirty="0"/>
              <a:t>È</a:t>
            </a:r>
            <a:r>
              <a:rPr lang="it-IT" sz="1200" dirty="0" smtClean="0">
                <a:solidFill>
                  <a:prstClr val="black"/>
                </a:solidFill>
              </a:rPr>
              <a:t> richiesta l’iscrizione </a:t>
            </a:r>
            <a:r>
              <a:rPr lang="it-IT" sz="1200" dirty="0">
                <a:solidFill>
                  <a:prstClr val="black"/>
                </a:solidFill>
              </a:rPr>
              <a:t>all’Albo Professionale per almeno 5 anni ed in regola con i </a:t>
            </a:r>
            <a:r>
              <a:rPr lang="it-IT" sz="1200" dirty="0" smtClean="0">
                <a:solidFill>
                  <a:prstClr val="black"/>
                </a:solidFill>
              </a:rPr>
              <a:t>CFP.</a:t>
            </a:r>
            <a:endParaRPr lang="it-IT" sz="1200" dirty="0">
              <a:solidFill>
                <a:prstClr val="black"/>
              </a:solidFill>
            </a:endParaRPr>
          </a:p>
          <a:p>
            <a:pPr algn="just">
              <a:lnSpc>
                <a:spcPts val="1500"/>
              </a:lnSpc>
              <a:tabLst>
                <a:tab pos="1793875" algn="l"/>
              </a:tabLst>
            </a:pPr>
            <a:endParaRPr lang="it-IT" sz="1200" dirty="0"/>
          </a:p>
          <a:p>
            <a:pPr>
              <a:lnSpc>
                <a:spcPts val="1500"/>
              </a:lnSpc>
            </a:pPr>
            <a:r>
              <a:rPr lang="it-IT" sz="1200" dirty="0"/>
              <a:t>Normativa in materia di appalti </a:t>
            </a:r>
            <a:r>
              <a:rPr lang="it-IT" sz="1200" dirty="0" smtClean="0"/>
              <a:t>pubblici.</a:t>
            </a:r>
            <a:endParaRPr lang="it-IT" sz="1200" dirty="0"/>
          </a:p>
          <a:p>
            <a:pPr>
              <a:lnSpc>
                <a:spcPts val="1500"/>
              </a:lnSpc>
            </a:pPr>
            <a:r>
              <a:rPr lang="it-IT" sz="1200" dirty="0"/>
              <a:t>Normativa direzione lavori e sicurezza </a:t>
            </a:r>
            <a:r>
              <a:rPr lang="it-IT" sz="1200" dirty="0" smtClean="0"/>
              <a:t>cantieri.</a:t>
            </a:r>
            <a:endParaRPr lang="it-IT" sz="1200" dirty="0"/>
          </a:p>
          <a:p>
            <a:pPr>
              <a:lnSpc>
                <a:spcPts val="1500"/>
              </a:lnSpc>
            </a:pPr>
            <a:r>
              <a:rPr lang="it-IT" sz="1200" dirty="0"/>
              <a:t>Valutazione stato manutentivo </a:t>
            </a:r>
            <a:r>
              <a:rPr lang="it-IT" sz="1200" dirty="0" smtClean="0"/>
              <a:t>immobili.</a:t>
            </a:r>
            <a:endParaRPr lang="it-IT" sz="1200" dirty="0"/>
          </a:p>
          <a:p>
            <a:pPr>
              <a:lnSpc>
                <a:spcPts val="1500"/>
              </a:lnSpc>
            </a:pPr>
            <a:r>
              <a:rPr lang="it-IT" sz="1200" dirty="0"/>
              <a:t>Valutazione progetti </a:t>
            </a:r>
            <a:r>
              <a:rPr lang="it-IT" sz="1200" dirty="0" smtClean="0"/>
              <a:t>edilizi.</a:t>
            </a:r>
            <a:endParaRPr lang="it-IT" sz="1200" dirty="0"/>
          </a:p>
          <a:p>
            <a:pPr>
              <a:lnSpc>
                <a:spcPts val="1500"/>
              </a:lnSpc>
            </a:pPr>
            <a:r>
              <a:rPr lang="it-IT" sz="1200" dirty="0"/>
              <a:t>Legislazione </a:t>
            </a:r>
            <a:r>
              <a:rPr lang="it-IT" sz="1200" dirty="0" smtClean="0"/>
              <a:t>edilizia.</a:t>
            </a:r>
            <a:endParaRPr lang="it-IT" sz="1200" dirty="0"/>
          </a:p>
          <a:p>
            <a:pPr>
              <a:lnSpc>
                <a:spcPts val="1500"/>
              </a:lnSpc>
            </a:pPr>
            <a:r>
              <a:rPr lang="it-IT" sz="1200" dirty="0"/>
              <a:t>Progettazione e/o direzione lavori di impianti elettrici, meccanici, dati, termici, di condizionamento, idro-sanitari, idraulici e antincendio nell’ambito dell’edilizia civile.</a:t>
            </a:r>
          </a:p>
          <a:p>
            <a:pPr>
              <a:lnSpc>
                <a:spcPts val="1500"/>
              </a:lnSpc>
            </a:pPr>
            <a:r>
              <a:rPr lang="it-IT" sz="1200" dirty="0" smtClean="0"/>
              <a:t>Interventi </a:t>
            </a:r>
            <a:r>
              <a:rPr lang="it-IT" sz="1200" dirty="0"/>
              <a:t>di efficientamento energetico di impianti e progettazione di impianti a fonte di energia </a:t>
            </a:r>
            <a:r>
              <a:rPr lang="it-IT" sz="1200" dirty="0" smtClean="0"/>
              <a:t>rinnovabile.</a:t>
            </a:r>
            <a:endParaRPr lang="it-IT" sz="1200" dirty="0"/>
          </a:p>
          <a:p>
            <a:pPr>
              <a:lnSpc>
                <a:spcPts val="1500"/>
              </a:lnSpc>
            </a:pPr>
            <a:r>
              <a:rPr lang="it-IT" sz="1200" dirty="0"/>
              <a:t>Progettazione illuminotecnica e di impianti speciali, quali impianti antintrusione e </a:t>
            </a:r>
            <a:r>
              <a:rPr lang="it-IT" sz="1200" dirty="0" smtClean="0"/>
              <a:t>videosorveglianza.</a:t>
            </a:r>
            <a:endParaRPr lang="it-IT" sz="1200" dirty="0"/>
          </a:p>
          <a:p>
            <a:pPr algn="just">
              <a:lnSpc>
                <a:spcPts val="1500"/>
              </a:lnSpc>
              <a:tabLst>
                <a:tab pos="1793875" algn="l"/>
              </a:tabLst>
            </a:pPr>
            <a:endParaRPr lang="it-IT" sz="1200" dirty="0" smtClean="0"/>
          </a:p>
        </p:txBody>
      </p:sp>
      <p:sp>
        <p:nvSpPr>
          <p:cNvPr id="13" name="Rettangolo 12"/>
          <p:cNvSpPr/>
          <p:nvPr/>
        </p:nvSpPr>
        <p:spPr>
          <a:xfrm>
            <a:off x="802812" y="1340768"/>
            <a:ext cx="1751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it-IT" sz="1200" b="1" i="1" dirty="0"/>
              <a:t>Figura professionale </a:t>
            </a:r>
            <a:endParaRPr lang="it-IT" sz="1200" b="1" i="1" dirty="0" smtClean="0"/>
          </a:p>
          <a:p>
            <a:pPr>
              <a:lnSpc>
                <a:spcPts val="1500"/>
              </a:lnSpc>
            </a:pPr>
            <a:r>
              <a:rPr lang="it-IT" sz="1200" b="1" i="1" dirty="0"/>
              <a:t>r</a:t>
            </a:r>
            <a:r>
              <a:rPr lang="it-IT" sz="1200" b="1" i="1" dirty="0" smtClean="0"/>
              <a:t>icercata</a:t>
            </a:r>
          </a:p>
          <a:p>
            <a:pPr>
              <a:lnSpc>
                <a:spcPts val="1500"/>
              </a:lnSpc>
            </a:pPr>
            <a:endParaRPr lang="it-IT" sz="1200" b="1" i="1" dirty="0"/>
          </a:p>
          <a:p>
            <a:pPr>
              <a:lnSpc>
                <a:spcPts val="1500"/>
              </a:lnSpc>
            </a:pPr>
            <a:r>
              <a:rPr lang="it-IT" sz="1200" b="1" i="1" dirty="0"/>
              <a:t>Titolo di </a:t>
            </a:r>
            <a:r>
              <a:rPr lang="it-IT" sz="1200" b="1" i="1" dirty="0" smtClean="0"/>
              <a:t>studio</a:t>
            </a:r>
          </a:p>
          <a:p>
            <a:pPr>
              <a:lnSpc>
                <a:spcPts val="1500"/>
              </a:lnSpc>
            </a:pPr>
            <a:endParaRPr lang="it-IT" sz="1200" b="1" i="1" dirty="0"/>
          </a:p>
          <a:p>
            <a:pPr>
              <a:lnSpc>
                <a:spcPts val="1500"/>
              </a:lnSpc>
            </a:pPr>
            <a:r>
              <a:rPr lang="it-IT" sz="1200" b="1" i="1" dirty="0"/>
              <a:t>Esperienza maturata</a:t>
            </a:r>
          </a:p>
          <a:p>
            <a:pPr>
              <a:lnSpc>
                <a:spcPts val="1500"/>
              </a:lnSpc>
            </a:pPr>
            <a:endParaRPr lang="it-IT" sz="1200" b="1" i="1" dirty="0"/>
          </a:p>
          <a:p>
            <a:pPr>
              <a:lnSpc>
                <a:spcPts val="1500"/>
              </a:lnSpc>
            </a:pPr>
            <a:endParaRPr lang="it-IT" sz="1200" dirty="0" smtClean="0"/>
          </a:p>
          <a:p>
            <a:pPr>
              <a:lnSpc>
                <a:spcPts val="1500"/>
              </a:lnSpc>
            </a:pPr>
            <a:endParaRPr lang="it-IT" sz="1200" dirty="0" smtClean="0"/>
          </a:p>
          <a:p>
            <a:pPr>
              <a:lnSpc>
                <a:spcPts val="1500"/>
              </a:lnSpc>
            </a:pPr>
            <a:endParaRPr lang="it-IT" sz="1200" dirty="0"/>
          </a:p>
          <a:p>
            <a:pPr>
              <a:lnSpc>
                <a:spcPts val="1500"/>
              </a:lnSpc>
            </a:pPr>
            <a:endParaRPr lang="it-IT" sz="1200" dirty="0"/>
          </a:p>
          <a:p>
            <a:pPr>
              <a:lnSpc>
                <a:spcPts val="1500"/>
              </a:lnSpc>
            </a:pPr>
            <a:endParaRPr lang="it-IT" sz="1200" dirty="0" smtClean="0"/>
          </a:p>
          <a:p>
            <a:pPr>
              <a:lnSpc>
                <a:spcPts val="1500"/>
              </a:lnSpc>
            </a:pPr>
            <a:endParaRPr lang="it-IT" sz="1200" dirty="0" smtClean="0"/>
          </a:p>
          <a:p>
            <a:pPr>
              <a:lnSpc>
                <a:spcPts val="1500"/>
              </a:lnSpc>
            </a:pPr>
            <a:r>
              <a:rPr lang="it-IT" sz="1200" b="1" i="1" dirty="0"/>
              <a:t>Competenze </a:t>
            </a:r>
          </a:p>
          <a:p>
            <a:pPr>
              <a:lnSpc>
                <a:spcPts val="1500"/>
              </a:lnSpc>
            </a:pPr>
            <a:r>
              <a:rPr lang="it-IT" sz="1200" b="1" i="1" dirty="0"/>
              <a:t>tecnico-specialistiche </a:t>
            </a:r>
            <a:endParaRPr lang="it-IT" sz="1200" b="1" i="1" dirty="0" smtClean="0"/>
          </a:p>
          <a:p>
            <a:pPr>
              <a:lnSpc>
                <a:spcPts val="1500"/>
              </a:lnSpc>
            </a:pPr>
            <a:r>
              <a:rPr lang="it-IT" sz="1200" b="1" i="1" dirty="0" smtClean="0"/>
              <a:t>della posizione</a:t>
            </a:r>
          </a:p>
          <a:p>
            <a:pPr>
              <a:lnSpc>
                <a:spcPts val="1600"/>
              </a:lnSpc>
            </a:pPr>
            <a:endParaRPr lang="it-IT" sz="1200" b="1" i="1" dirty="0"/>
          </a:p>
          <a:p>
            <a:pPr>
              <a:lnSpc>
                <a:spcPts val="1600"/>
              </a:lnSpc>
            </a:pPr>
            <a:endParaRPr lang="it-IT" sz="1200" b="1" i="1" dirty="0" smtClean="0"/>
          </a:p>
          <a:p>
            <a:pPr>
              <a:lnSpc>
                <a:spcPts val="1600"/>
              </a:lnSpc>
            </a:pPr>
            <a:endParaRPr lang="it-IT" sz="12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88477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sellaDiTesto 27"/>
          <p:cNvSpPr txBox="1"/>
          <p:nvPr/>
        </p:nvSpPr>
        <p:spPr>
          <a:xfrm>
            <a:off x="2475544" y="6122723"/>
            <a:ext cx="6596431" cy="278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600"/>
              </a:lnSpc>
              <a:tabLst>
                <a:tab pos="1793875" algn="l"/>
              </a:tabLst>
            </a:pPr>
            <a:r>
              <a:rPr lang="it-IT" sz="1000" b="1" i="1" dirty="0">
                <a:solidFill>
                  <a:prstClr val="white">
                    <a:lumMod val="65000"/>
                  </a:prstClr>
                </a:solidFill>
              </a:rPr>
              <a:t>s</a:t>
            </a:r>
            <a:r>
              <a:rPr lang="it-IT" sz="1000" b="1" i="1" dirty="0" smtClean="0">
                <a:solidFill>
                  <a:prstClr val="white">
                    <a:lumMod val="65000"/>
                  </a:prstClr>
                </a:solidFill>
              </a:rPr>
              <a:t>egue </a:t>
            </a:r>
            <a:r>
              <a:rPr lang="it-IT" sz="1000" b="1" i="1" dirty="0" smtClean="0">
                <a:solidFill>
                  <a:prstClr val="white">
                    <a:lumMod val="65000"/>
                  </a:prstClr>
                </a:solidFill>
                <a:sym typeface="Symbol"/>
              </a:rPr>
              <a:t></a:t>
            </a:r>
            <a:endParaRPr lang="it-IT" sz="1000" b="1" i="1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497600" y="788506"/>
            <a:ext cx="6956471" cy="5278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</a:pPr>
            <a:r>
              <a:rPr lang="it-IT" sz="1200" dirty="0"/>
              <a:t>Analisi e approfondimento.</a:t>
            </a:r>
          </a:p>
          <a:p>
            <a:pPr algn="just">
              <a:lnSpc>
                <a:spcPts val="1500"/>
              </a:lnSpc>
            </a:pPr>
            <a:r>
              <a:rPr lang="it-IT" sz="1200" dirty="0"/>
              <a:t>Pianificazione e organizzazione.</a:t>
            </a:r>
          </a:p>
          <a:p>
            <a:pPr algn="just">
              <a:lnSpc>
                <a:spcPts val="1500"/>
              </a:lnSpc>
            </a:pPr>
            <a:r>
              <a:rPr lang="it-IT" sz="1200" dirty="0"/>
              <a:t>Proattività ed eccellenza realizzativa.</a:t>
            </a:r>
          </a:p>
          <a:p>
            <a:pPr algn="just">
              <a:lnSpc>
                <a:spcPts val="1500"/>
              </a:lnSpc>
            </a:pPr>
            <a:r>
              <a:rPr lang="it-IT" sz="1200" dirty="0"/>
              <a:t>Sensibilità interpersonale e qualità della relazione.</a:t>
            </a:r>
          </a:p>
          <a:p>
            <a:pPr algn="just">
              <a:lnSpc>
                <a:spcPts val="1500"/>
              </a:lnSpc>
            </a:pPr>
            <a:r>
              <a:rPr lang="it-IT" sz="1200" dirty="0"/>
              <a:t>Comunicazione efficace e autorevole.</a:t>
            </a:r>
          </a:p>
          <a:p>
            <a:pPr algn="just">
              <a:lnSpc>
                <a:spcPts val="1500"/>
              </a:lnSpc>
            </a:pPr>
            <a:r>
              <a:rPr lang="it-IT" sz="1200" dirty="0"/>
              <a:t>Motivazione e apprendimento.</a:t>
            </a:r>
          </a:p>
          <a:p>
            <a:pPr algn="just">
              <a:lnSpc>
                <a:spcPts val="1500"/>
              </a:lnSpc>
            </a:pPr>
            <a:r>
              <a:rPr lang="it-IT" sz="1200" dirty="0"/>
              <a:t>Gestione delle </a:t>
            </a:r>
            <a:r>
              <a:rPr lang="it-IT" sz="1200" dirty="0" smtClean="0"/>
              <a:t>emozioni.</a:t>
            </a:r>
            <a:endParaRPr lang="it-IT" sz="1200" dirty="0"/>
          </a:p>
          <a:p>
            <a:pPr>
              <a:lnSpc>
                <a:spcPts val="1500"/>
              </a:lnSpc>
            </a:pPr>
            <a:endParaRPr lang="it-IT" sz="1200" dirty="0" smtClean="0"/>
          </a:p>
          <a:p>
            <a:pPr>
              <a:lnSpc>
                <a:spcPts val="1500"/>
              </a:lnSpc>
            </a:pPr>
            <a:r>
              <a:rPr lang="it-IT" sz="1200" dirty="0" smtClean="0"/>
              <a:t>Svolgimento </a:t>
            </a:r>
            <a:r>
              <a:rPr lang="it-IT" sz="1200" dirty="0"/>
              <a:t>attività di Responsabile unico del </a:t>
            </a:r>
            <a:r>
              <a:rPr lang="it-IT" sz="1200" dirty="0" smtClean="0"/>
              <a:t>procedimento.</a:t>
            </a:r>
            <a:endParaRPr lang="it-IT" sz="1200" dirty="0"/>
          </a:p>
          <a:p>
            <a:pPr>
              <a:lnSpc>
                <a:spcPts val="1500"/>
              </a:lnSpc>
            </a:pPr>
            <a:r>
              <a:rPr lang="it-IT" sz="1200" dirty="0"/>
              <a:t>Adempimenti nei confronti delle Autorità di </a:t>
            </a:r>
            <a:r>
              <a:rPr lang="it-IT" sz="1200" dirty="0" smtClean="0"/>
              <a:t>settore.</a:t>
            </a:r>
            <a:endParaRPr lang="it-IT" sz="1200" dirty="0"/>
          </a:p>
          <a:p>
            <a:pPr>
              <a:lnSpc>
                <a:spcPts val="1500"/>
              </a:lnSpc>
            </a:pPr>
            <a:r>
              <a:rPr lang="it-IT" sz="1200" dirty="0"/>
              <a:t>Direzione </a:t>
            </a:r>
            <a:r>
              <a:rPr lang="it-IT" sz="1200" dirty="0" smtClean="0"/>
              <a:t>lavori.</a:t>
            </a:r>
            <a:endParaRPr lang="it-IT" sz="1200" dirty="0"/>
          </a:p>
          <a:p>
            <a:pPr>
              <a:lnSpc>
                <a:spcPts val="1500"/>
              </a:lnSpc>
            </a:pPr>
            <a:r>
              <a:rPr lang="it-IT" sz="1200" dirty="0"/>
              <a:t>Verifica dello stato manutentivo degli immobili e valutazione degli interventi di manutenzione straordinaria, ordinaria e di messa a norma </a:t>
            </a:r>
            <a:r>
              <a:rPr lang="it-IT" sz="1200" dirty="0" smtClean="0"/>
              <a:t>necessari.</a:t>
            </a:r>
            <a:endParaRPr lang="it-IT" sz="1200" dirty="0"/>
          </a:p>
          <a:p>
            <a:pPr>
              <a:lnSpc>
                <a:spcPts val="1500"/>
              </a:lnSpc>
            </a:pPr>
            <a:r>
              <a:rPr lang="it-IT" sz="1200" dirty="0"/>
              <a:t>Redazione attestati </a:t>
            </a:r>
            <a:r>
              <a:rPr lang="it-IT" sz="1200" dirty="0" smtClean="0"/>
              <a:t>energetici.</a:t>
            </a:r>
            <a:endParaRPr lang="it-IT" sz="1200" dirty="0"/>
          </a:p>
          <a:p>
            <a:pPr algn="just">
              <a:lnSpc>
                <a:spcPts val="1500"/>
              </a:lnSpc>
            </a:pPr>
            <a:endParaRPr lang="it-IT" sz="1200" dirty="0"/>
          </a:p>
          <a:p>
            <a:pPr algn="just">
              <a:lnSpc>
                <a:spcPts val="1500"/>
              </a:lnSpc>
            </a:pPr>
            <a:r>
              <a:rPr lang="it-IT" sz="1200" dirty="0"/>
              <a:t>Buone capacità di utilizzo pacchetto </a:t>
            </a:r>
            <a:r>
              <a:rPr lang="it-IT" sz="1200" dirty="0" smtClean="0"/>
              <a:t>Office e CAD.</a:t>
            </a:r>
          </a:p>
          <a:p>
            <a:pPr lvl="0" algn="just">
              <a:lnSpc>
                <a:spcPts val="1500"/>
              </a:lnSpc>
            </a:pPr>
            <a:r>
              <a:rPr lang="it-IT" sz="1200" dirty="0">
                <a:solidFill>
                  <a:prstClr val="black"/>
                </a:solidFill>
              </a:rPr>
              <a:t>Buone capacità di utilizzo di software per il BIM.</a:t>
            </a:r>
          </a:p>
          <a:p>
            <a:pPr algn="just">
              <a:lnSpc>
                <a:spcPts val="1500"/>
              </a:lnSpc>
            </a:pPr>
            <a:endParaRPr lang="it-IT" sz="1200" dirty="0"/>
          </a:p>
          <a:p>
            <a:pPr algn="just">
              <a:lnSpc>
                <a:spcPts val="1500"/>
              </a:lnSpc>
            </a:pPr>
            <a:r>
              <a:rPr lang="it-IT" sz="1200" dirty="0" smtClean="0"/>
              <a:t>È </a:t>
            </a:r>
            <a:r>
              <a:rPr lang="it-IT" sz="1200" dirty="0"/>
              <a:t>richiesta l’abilitazione alla guida di automezzo (patente di tipo B</a:t>
            </a:r>
            <a:r>
              <a:rPr lang="it-IT" sz="1200" dirty="0" smtClean="0"/>
              <a:t>).</a:t>
            </a:r>
          </a:p>
          <a:p>
            <a:pPr algn="just">
              <a:lnSpc>
                <a:spcPts val="1500"/>
              </a:lnSpc>
            </a:pPr>
            <a:endParaRPr lang="it-IT" sz="1200" dirty="0"/>
          </a:p>
          <a:p>
            <a:pPr algn="just">
              <a:lnSpc>
                <a:spcPts val="1500"/>
              </a:lnSpc>
            </a:pPr>
            <a:r>
              <a:rPr lang="it-IT" sz="1200" dirty="0"/>
              <a:t>Tempo indeterminato</a:t>
            </a:r>
            <a:r>
              <a:rPr lang="it-IT" sz="1200" dirty="0" smtClean="0"/>
              <a:t>.</a:t>
            </a:r>
          </a:p>
          <a:p>
            <a:pPr lvl="0" algn="just">
              <a:lnSpc>
                <a:spcPts val="1500"/>
              </a:lnSpc>
            </a:pPr>
            <a:endParaRPr lang="it-IT" sz="1200" dirty="0" smtClean="0">
              <a:solidFill>
                <a:prstClr val="black"/>
              </a:solidFill>
            </a:endParaRPr>
          </a:p>
          <a:p>
            <a:pPr lvl="0" algn="just">
              <a:lnSpc>
                <a:spcPts val="1500"/>
              </a:lnSpc>
            </a:pPr>
            <a:r>
              <a:rPr lang="it-IT" sz="1200" dirty="0" smtClean="0">
                <a:solidFill>
                  <a:prstClr val="black"/>
                </a:solidFill>
              </a:rPr>
              <a:t>V </a:t>
            </a:r>
            <a:r>
              <a:rPr lang="it-IT" sz="1200" dirty="0">
                <a:solidFill>
                  <a:prstClr val="black"/>
                </a:solidFill>
              </a:rPr>
              <a:t>livello. Il rapporto di lavoro è disciplinato dal CCNL Personale Impiegatizio e Quadro Agenzia del Demanio EPE consultabile sul sito Internet dell’Agenzia alla sezione “Lavora con noi”.</a:t>
            </a:r>
          </a:p>
          <a:p>
            <a:pPr lvl="0" algn="just">
              <a:lnSpc>
                <a:spcPts val="1500"/>
              </a:lnSpc>
            </a:pPr>
            <a:endParaRPr lang="it-IT" sz="1200" dirty="0">
              <a:solidFill>
                <a:prstClr val="black"/>
              </a:solidFill>
            </a:endParaRPr>
          </a:p>
          <a:p>
            <a:pPr lvl="0" algn="just">
              <a:lnSpc>
                <a:spcPts val="1500"/>
              </a:lnSpc>
            </a:pPr>
            <a:r>
              <a:rPr lang="it-IT" sz="1200" dirty="0">
                <a:solidFill>
                  <a:prstClr val="black"/>
                </a:solidFill>
              </a:rPr>
              <a:t>€ </a:t>
            </a:r>
            <a:r>
              <a:rPr lang="it-IT" sz="1200" dirty="0" smtClean="0">
                <a:solidFill>
                  <a:prstClr val="black"/>
                </a:solidFill>
              </a:rPr>
              <a:t>27.599/32.000 </a:t>
            </a:r>
            <a:endParaRPr lang="it-IT" sz="1200" dirty="0">
              <a:solidFill>
                <a:prstClr val="black"/>
              </a:solidFill>
            </a:endParaRPr>
          </a:p>
          <a:p>
            <a:pPr algn="just">
              <a:lnSpc>
                <a:spcPts val="1500"/>
              </a:lnSpc>
            </a:pPr>
            <a:endParaRPr lang="it-IT" sz="1200" dirty="0" smtClean="0"/>
          </a:p>
        </p:txBody>
      </p:sp>
      <p:sp>
        <p:nvSpPr>
          <p:cNvPr id="13" name="Rettangolo 12"/>
          <p:cNvSpPr/>
          <p:nvPr/>
        </p:nvSpPr>
        <p:spPr>
          <a:xfrm>
            <a:off x="802812" y="788506"/>
            <a:ext cx="1751560" cy="611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it-IT" sz="1200" b="1" i="1" dirty="0" smtClean="0"/>
              <a:t>Competenze </a:t>
            </a:r>
            <a:endParaRPr lang="it-IT" sz="1200" b="1" i="1" dirty="0"/>
          </a:p>
          <a:p>
            <a:pPr>
              <a:lnSpc>
                <a:spcPts val="1500"/>
              </a:lnSpc>
            </a:pPr>
            <a:r>
              <a:rPr lang="it-IT" sz="1200" b="1" i="1" dirty="0"/>
              <a:t>organizzative, </a:t>
            </a:r>
          </a:p>
          <a:p>
            <a:pPr>
              <a:lnSpc>
                <a:spcPts val="1500"/>
              </a:lnSpc>
            </a:pPr>
            <a:r>
              <a:rPr lang="it-IT" sz="1200" b="1" i="1" dirty="0"/>
              <a:t>relazionali e personali</a:t>
            </a:r>
          </a:p>
          <a:p>
            <a:pPr>
              <a:lnSpc>
                <a:spcPts val="1500"/>
              </a:lnSpc>
            </a:pPr>
            <a:endParaRPr lang="it-IT" sz="1200" b="1" i="1" dirty="0" smtClean="0"/>
          </a:p>
          <a:p>
            <a:pPr>
              <a:lnSpc>
                <a:spcPts val="1500"/>
              </a:lnSpc>
            </a:pPr>
            <a:endParaRPr lang="it-IT" sz="1200" b="1" i="1" dirty="0" smtClean="0"/>
          </a:p>
          <a:p>
            <a:pPr>
              <a:lnSpc>
                <a:spcPts val="1500"/>
              </a:lnSpc>
            </a:pPr>
            <a:endParaRPr lang="it-IT" sz="1200" b="1" i="1" dirty="0"/>
          </a:p>
          <a:p>
            <a:pPr>
              <a:lnSpc>
                <a:spcPts val="1500"/>
              </a:lnSpc>
            </a:pPr>
            <a:endParaRPr lang="it-IT" sz="1200" b="1" i="1" dirty="0" smtClean="0"/>
          </a:p>
          <a:p>
            <a:pPr>
              <a:lnSpc>
                <a:spcPts val="1500"/>
              </a:lnSpc>
            </a:pPr>
            <a:endParaRPr lang="it-IT" sz="1200" b="1" i="1" dirty="0"/>
          </a:p>
          <a:p>
            <a:pPr>
              <a:lnSpc>
                <a:spcPts val="1500"/>
              </a:lnSpc>
            </a:pPr>
            <a:r>
              <a:rPr lang="it-IT" sz="1200" b="1" i="1" dirty="0" smtClean="0"/>
              <a:t>Principali </a:t>
            </a:r>
            <a:r>
              <a:rPr lang="it-IT" sz="1200" b="1" i="1" dirty="0"/>
              <a:t>aree </a:t>
            </a:r>
          </a:p>
          <a:p>
            <a:pPr>
              <a:lnSpc>
                <a:spcPts val="1500"/>
              </a:lnSpc>
            </a:pPr>
            <a:r>
              <a:rPr lang="it-IT" sz="1200" b="1" i="1" dirty="0"/>
              <a:t>di attività previste </a:t>
            </a:r>
          </a:p>
          <a:p>
            <a:pPr>
              <a:lnSpc>
                <a:spcPts val="1500"/>
              </a:lnSpc>
            </a:pPr>
            <a:r>
              <a:rPr lang="it-IT" sz="1200" b="1" i="1" dirty="0"/>
              <a:t>per la posizione</a:t>
            </a:r>
            <a:endParaRPr lang="it-IT" sz="1200" dirty="0"/>
          </a:p>
          <a:p>
            <a:pPr>
              <a:lnSpc>
                <a:spcPts val="1500"/>
              </a:lnSpc>
            </a:pPr>
            <a:endParaRPr lang="it-IT" sz="1200" b="1" i="1" dirty="0">
              <a:solidFill>
                <a:prstClr val="black"/>
              </a:solidFill>
            </a:endParaRPr>
          </a:p>
          <a:p>
            <a:pPr>
              <a:lnSpc>
                <a:spcPts val="1500"/>
              </a:lnSpc>
            </a:pPr>
            <a:endParaRPr lang="it-IT" sz="1200" b="1" i="1" dirty="0" smtClean="0"/>
          </a:p>
          <a:p>
            <a:pPr>
              <a:lnSpc>
                <a:spcPts val="1500"/>
              </a:lnSpc>
            </a:pPr>
            <a:endParaRPr lang="it-IT" sz="1200" b="1" i="1" dirty="0" smtClean="0"/>
          </a:p>
          <a:p>
            <a:pPr>
              <a:lnSpc>
                <a:spcPts val="1500"/>
              </a:lnSpc>
            </a:pPr>
            <a:endParaRPr lang="it-IT" sz="1200" b="1" i="1" dirty="0" smtClean="0"/>
          </a:p>
          <a:p>
            <a:pPr>
              <a:lnSpc>
                <a:spcPts val="1500"/>
              </a:lnSpc>
            </a:pPr>
            <a:r>
              <a:rPr lang="it-IT" sz="1200" b="1" i="1" dirty="0" smtClean="0"/>
              <a:t>Competenze </a:t>
            </a:r>
            <a:endParaRPr lang="it-IT" sz="1200" b="1" i="1" dirty="0"/>
          </a:p>
          <a:p>
            <a:pPr>
              <a:lnSpc>
                <a:spcPts val="1500"/>
              </a:lnSpc>
            </a:pPr>
            <a:r>
              <a:rPr lang="it-IT" sz="1200" b="1" i="1" dirty="0" smtClean="0"/>
              <a:t>informatiche</a:t>
            </a:r>
          </a:p>
          <a:p>
            <a:pPr>
              <a:lnSpc>
                <a:spcPts val="1500"/>
              </a:lnSpc>
            </a:pPr>
            <a:endParaRPr lang="it-IT" sz="1200" b="1" i="1" dirty="0"/>
          </a:p>
          <a:p>
            <a:pPr>
              <a:lnSpc>
                <a:spcPts val="1500"/>
              </a:lnSpc>
            </a:pPr>
            <a:r>
              <a:rPr lang="it-IT" sz="1200" b="1" i="1" dirty="0"/>
              <a:t>Abilitazioni</a:t>
            </a:r>
            <a:endParaRPr lang="it-IT" sz="1200" b="1" i="1" dirty="0" smtClean="0"/>
          </a:p>
          <a:p>
            <a:pPr>
              <a:lnSpc>
                <a:spcPts val="1500"/>
              </a:lnSpc>
            </a:pPr>
            <a:endParaRPr lang="it-IT" sz="1200" b="1" i="1" dirty="0"/>
          </a:p>
          <a:p>
            <a:pPr>
              <a:lnSpc>
                <a:spcPts val="1500"/>
              </a:lnSpc>
            </a:pPr>
            <a:r>
              <a:rPr lang="it-IT" sz="1200" b="1" i="1" dirty="0"/>
              <a:t>Contratto </a:t>
            </a:r>
            <a:r>
              <a:rPr lang="it-IT" sz="1200" b="1" i="1" dirty="0" smtClean="0"/>
              <a:t>previsto</a:t>
            </a:r>
          </a:p>
          <a:p>
            <a:pPr>
              <a:lnSpc>
                <a:spcPts val="1500"/>
              </a:lnSpc>
            </a:pPr>
            <a:endParaRPr lang="it-IT" sz="1200" b="1" i="1" dirty="0" smtClean="0"/>
          </a:p>
          <a:p>
            <a:pPr lvl="0">
              <a:lnSpc>
                <a:spcPts val="1500"/>
              </a:lnSpc>
            </a:pPr>
            <a:r>
              <a:rPr lang="it-IT" sz="1200" b="1" i="1" dirty="0">
                <a:solidFill>
                  <a:prstClr val="black"/>
                </a:solidFill>
              </a:rPr>
              <a:t>Inquadramento</a:t>
            </a:r>
          </a:p>
          <a:p>
            <a:pPr lvl="0">
              <a:lnSpc>
                <a:spcPts val="1500"/>
              </a:lnSpc>
            </a:pPr>
            <a:endParaRPr lang="it-IT" sz="1200" b="1" i="1" dirty="0">
              <a:solidFill>
                <a:prstClr val="black"/>
              </a:solidFill>
            </a:endParaRPr>
          </a:p>
          <a:p>
            <a:pPr lvl="0">
              <a:lnSpc>
                <a:spcPts val="1500"/>
              </a:lnSpc>
            </a:pPr>
            <a:endParaRPr lang="it-IT" sz="1200" b="1" i="1" dirty="0">
              <a:solidFill>
                <a:prstClr val="black"/>
              </a:solidFill>
            </a:endParaRPr>
          </a:p>
          <a:p>
            <a:pPr lvl="0">
              <a:lnSpc>
                <a:spcPts val="1500"/>
              </a:lnSpc>
            </a:pPr>
            <a:r>
              <a:rPr lang="it-IT" sz="1200" b="1" i="1" dirty="0" err="1">
                <a:solidFill>
                  <a:prstClr val="black"/>
                </a:solidFill>
              </a:rPr>
              <a:t>Range</a:t>
            </a:r>
            <a:r>
              <a:rPr lang="it-IT" sz="1200" b="1" i="1" dirty="0">
                <a:solidFill>
                  <a:prstClr val="black"/>
                </a:solidFill>
              </a:rPr>
              <a:t> retributivo</a:t>
            </a:r>
          </a:p>
          <a:p>
            <a:pPr>
              <a:lnSpc>
                <a:spcPts val="1600"/>
              </a:lnSpc>
            </a:pPr>
            <a:endParaRPr lang="it-IT" sz="1200" b="1" i="1" dirty="0"/>
          </a:p>
          <a:p>
            <a:pPr>
              <a:lnSpc>
                <a:spcPts val="1600"/>
              </a:lnSpc>
            </a:pPr>
            <a:endParaRPr lang="it-IT" sz="1200" b="1" i="1" dirty="0" smtClean="0"/>
          </a:p>
          <a:p>
            <a:pPr>
              <a:lnSpc>
                <a:spcPts val="1600"/>
              </a:lnSpc>
            </a:pPr>
            <a:endParaRPr lang="it-IT" sz="1200" b="1" i="1" dirty="0"/>
          </a:p>
          <a:p>
            <a:pPr>
              <a:lnSpc>
                <a:spcPts val="1600"/>
              </a:lnSpc>
            </a:pPr>
            <a:endParaRPr lang="it-IT" sz="1200" b="1" i="1" dirty="0"/>
          </a:p>
          <a:p>
            <a:pPr>
              <a:lnSpc>
                <a:spcPts val="1600"/>
              </a:lnSpc>
            </a:pPr>
            <a:endParaRPr lang="it-IT" sz="1200" b="1" i="1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18533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2520272" y="6399084"/>
            <a:ext cx="655272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802812" y="745776"/>
            <a:ext cx="175156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endParaRPr lang="it-IT" sz="1200" b="1" i="1" dirty="0" smtClean="0"/>
          </a:p>
          <a:p>
            <a:pPr>
              <a:lnSpc>
                <a:spcPts val="1500"/>
              </a:lnSpc>
            </a:pPr>
            <a:r>
              <a:rPr lang="it-IT" sz="1200" b="1" i="1" dirty="0" smtClean="0"/>
              <a:t>Sede</a:t>
            </a:r>
            <a:endParaRPr lang="it-IT" sz="1200" b="1" i="1" dirty="0"/>
          </a:p>
          <a:p>
            <a:pPr>
              <a:lnSpc>
                <a:spcPts val="1500"/>
              </a:lnSpc>
            </a:pPr>
            <a:endParaRPr lang="it-IT" sz="1200" b="1" i="1" dirty="0"/>
          </a:p>
          <a:p>
            <a:pPr>
              <a:lnSpc>
                <a:spcPts val="1500"/>
              </a:lnSpc>
            </a:pPr>
            <a:r>
              <a:rPr lang="it-IT" sz="1200" b="1" i="1" dirty="0" smtClean="0"/>
              <a:t>Per candidarsi</a:t>
            </a:r>
            <a:endParaRPr lang="it-IT" sz="12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497600" y="677408"/>
            <a:ext cx="6956471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  <a:tabLst>
                <a:tab pos="1704975" algn="l"/>
              </a:tabLst>
            </a:pPr>
            <a:r>
              <a:rPr lang="it-IT" sz="1200" b="1" dirty="0" smtClean="0"/>
              <a:t> </a:t>
            </a:r>
          </a:p>
          <a:p>
            <a:pPr algn="just">
              <a:lnSpc>
                <a:spcPts val="1500"/>
              </a:lnSpc>
              <a:tabLst>
                <a:tab pos="1704975" algn="l"/>
              </a:tabLst>
            </a:pPr>
            <a:r>
              <a:rPr lang="it-IT" sz="1200" b="1" dirty="0" smtClean="0"/>
              <a:t>Bologna.</a:t>
            </a:r>
            <a:endParaRPr lang="it-IT" sz="1200" b="1" dirty="0"/>
          </a:p>
          <a:p>
            <a:pPr algn="just">
              <a:lnSpc>
                <a:spcPts val="1500"/>
              </a:lnSpc>
              <a:tabLst>
                <a:tab pos="1704975" algn="l"/>
              </a:tabLst>
            </a:pPr>
            <a:endParaRPr lang="it-IT" sz="1200" dirty="0" smtClean="0"/>
          </a:p>
          <a:p>
            <a:pPr algn="just">
              <a:lnSpc>
                <a:spcPts val="1500"/>
              </a:lnSpc>
              <a:tabLst>
                <a:tab pos="1704975" algn="l"/>
              </a:tabLst>
            </a:pPr>
            <a:r>
              <a:rPr lang="it-IT" sz="1200" dirty="0" smtClean="0"/>
              <a:t>La  </a:t>
            </a:r>
            <a:r>
              <a:rPr lang="it-IT" sz="1200" dirty="0"/>
              <a:t>candidatura deve essere presentata esclusivamente tramite la sezione “Lavora con noi“ sul sito www.agenziademanio.it indicando il riferimento </a:t>
            </a:r>
            <a:r>
              <a:rPr lang="it-IT" sz="1200" dirty="0" smtClean="0"/>
              <a:t>“BOTIS01I”, </a:t>
            </a:r>
            <a:r>
              <a:rPr lang="it-IT" sz="1200" dirty="0"/>
              <a:t>entro le ore 24:00 del giorno </a:t>
            </a:r>
            <a:r>
              <a:rPr lang="it-IT" sz="1200" dirty="0" smtClean="0"/>
              <a:t>12/04/2019</a:t>
            </a:r>
            <a:r>
              <a:rPr lang="it-IT" sz="1200" dirty="0" smtClean="0"/>
              <a:t>. </a:t>
            </a:r>
            <a:endParaRPr lang="it-IT" sz="1200" dirty="0"/>
          </a:p>
          <a:p>
            <a:pPr algn="just">
              <a:lnSpc>
                <a:spcPts val="1500"/>
              </a:lnSpc>
              <a:tabLst>
                <a:tab pos="1704975" algn="l"/>
              </a:tabLst>
            </a:pPr>
            <a:r>
              <a:rPr lang="it-IT" sz="1200" dirty="0"/>
              <a:t>Non saranno prese in considerazione altre modalità di candidatura</a:t>
            </a:r>
            <a:r>
              <a:rPr lang="it-IT" sz="1200" dirty="0" smtClean="0"/>
              <a:t>.</a:t>
            </a:r>
          </a:p>
          <a:p>
            <a:pPr algn="just">
              <a:lnSpc>
                <a:spcPts val="1500"/>
              </a:lnSpc>
            </a:pPr>
            <a:endParaRPr lang="it-IT" sz="1200" dirty="0" smtClean="0"/>
          </a:p>
          <a:p>
            <a:pPr algn="just">
              <a:lnSpc>
                <a:spcPts val="1500"/>
              </a:lnSpc>
            </a:pPr>
            <a:r>
              <a:rPr lang="it-IT" sz="1200" dirty="0" smtClean="0"/>
              <a:t>I </a:t>
            </a:r>
            <a:r>
              <a:rPr lang="it-IT" sz="1200" dirty="0"/>
              <a:t>candidati devono indicare di non aver riportato condanne penali e di non avere procedimenti penali in corso (in caso contrario specificare quali).</a:t>
            </a:r>
          </a:p>
          <a:p>
            <a:pPr algn="just">
              <a:lnSpc>
                <a:spcPts val="1500"/>
              </a:lnSpc>
            </a:pPr>
            <a:endParaRPr lang="it-IT" sz="1200" dirty="0"/>
          </a:p>
          <a:p>
            <a:pPr algn="just">
              <a:lnSpc>
                <a:spcPts val="1500"/>
              </a:lnSpc>
            </a:pPr>
            <a:r>
              <a:rPr lang="it-IT" sz="1200" dirty="0" smtClean="0"/>
              <a:t>I </a:t>
            </a:r>
            <a:r>
              <a:rPr lang="it-IT" sz="1200" dirty="0"/>
              <a:t>CV dei candidati ritenuti inidonei nelle precedenti selezioni non saranno presi in considerazione prima dei 12 mesi in caso di  inidoneità nella fase selettiva di tipo attitudinale/motivazionale o di inidoneità nella fase selettiva di valutazione delle competenze tecnico-specialistiche solo per profili analoghi.</a:t>
            </a:r>
          </a:p>
          <a:p>
            <a:pPr algn="just">
              <a:lnSpc>
                <a:spcPts val="1500"/>
              </a:lnSpc>
            </a:pPr>
            <a:endParaRPr lang="it-IT" sz="1200" dirty="0"/>
          </a:p>
          <a:p>
            <a:pPr algn="just">
              <a:lnSpc>
                <a:spcPts val="1500"/>
              </a:lnSpc>
            </a:pPr>
            <a:r>
              <a:rPr lang="it-IT" sz="1200" dirty="0"/>
              <a:t>Non saranno, inoltre, considerate le candidature di risorse che hanno rifiutato la proposta di assunzione esito di precedenti selezioni, nell’arco dei precedenti 12 mesi. </a:t>
            </a:r>
          </a:p>
          <a:p>
            <a:pPr algn="just">
              <a:lnSpc>
                <a:spcPts val="1500"/>
              </a:lnSpc>
            </a:pPr>
            <a:endParaRPr lang="it-IT" sz="1200" dirty="0"/>
          </a:p>
          <a:p>
            <a:pPr algn="just">
              <a:lnSpc>
                <a:spcPts val="1500"/>
              </a:lnSpc>
            </a:pPr>
            <a:r>
              <a:rPr lang="it-IT" sz="1200" b="1" u="sng" dirty="0"/>
              <a:t>Non è possibile la partecipazione contemporanea a più annunci.</a:t>
            </a:r>
          </a:p>
          <a:p>
            <a:pPr algn="just">
              <a:lnSpc>
                <a:spcPts val="1500"/>
              </a:lnSpc>
            </a:pPr>
            <a:endParaRPr lang="it-IT" sz="1200" u="sng" dirty="0"/>
          </a:p>
          <a:p>
            <a:pPr algn="just">
              <a:lnSpc>
                <a:spcPts val="1500"/>
              </a:lnSpc>
            </a:pPr>
            <a:r>
              <a:rPr lang="it-IT" sz="1200" dirty="0" smtClean="0"/>
              <a:t>I </a:t>
            </a:r>
            <a:r>
              <a:rPr lang="it-IT" sz="1200" dirty="0"/>
              <a:t>candidati in situazione di incompatibilità prevista dall’art. 53, comma 16 ter, del D.lgs. n. 165/2001, </a:t>
            </a:r>
            <a:r>
              <a:rPr lang="it-IT" sz="1200" dirty="0" smtClean="0"/>
              <a:t>non potranno </a:t>
            </a:r>
            <a:r>
              <a:rPr lang="it-IT" sz="1200" dirty="0"/>
              <a:t>essere assunti.</a:t>
            </a:r>
            <a:endParaRPr lang="it-IT" sz="1200" u="sng" dirty="0"/>
          </a:p>
        </p:txBody>
      </p:sp>
    </p:spTree>
    <p:extLst>
      <p:ext uri="{BB962C8B-B14F-4D97-AF65-F5344CB8AC3E}">
        <p14:creationId xmlns:p14="http://schemas.microsoft.com/office/powerpoint/2010/main" val="427121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560</Words>
  <Application>Microsoft Office PowerPoint</Application>
  <PresentationFormat>A4 (21x29,7 cm)</PresentationFormat>
  <Paragraphs>110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Symbol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>Ministero dell'Economia e della Finanze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MUSOLINO DEMETRIO</dc:creator>
  <cp:lastModifiedBy>MASTRANTONI SIMONETTA</cp:lastModifiedBy>
  <cp:revision>104</cp:revision>
  <cp:lastPrinted>2018-02-09T11:54:53Z</cp:lastPrinted>
  <dcterms:created xsi:type="dcterms:W3CDTF">2018-01-25T09:30:59Z</dcterms:created>
  <dcterms:modified xsi:type="dcterms:W3CDTF">2019-03-29T12:01:19Z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C0B75A83-338A-4DF6-9E94-2EBA3DD69073</vt:lpwstr>
  </property>
  <property fmtid="{D5CDD505-2E9C-101B-9397-08002B2CF9AE}" pid="3" name="ArticulatePath">
    <vt:lpwstr>Annuncio di selezione</vt:lpwstr>
  </property>
</Properties>
</file>