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ags/tag2.xml" ContentType="application/vnd.openxmlformats-officedocument.presentationml.tags+xml"/>
  <Override PartName="/ppt/theme/themeOverride2.xml" ContentType="application/vnd.openxmlformats-officedocument.themeOverride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62" r:id="rId3"/>
    <p:sldId id="261" r:id="rId4"/>
  </p:sldIdLst>
  <p:sldSz cx="9906000" cy="6858000" type="A4"/>
  <p:notesSz cx="6858000" cy="9144000"/>
  <p:custDataLst>
    <p:tags r:id="rId6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09" d="100"/>
          <a:sy n="109" d="100"/>
        </p:scale>
        <p:origin x="948" y="10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F27C95-143A-4993-B2EB-203A67CA5751}" type="datetimeFigureOut">
              <a:rPr lang="it-IT" smtClean="0"/>
              <a:t>12/04/2019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23CAB0-BC4A-49BE-A794-BF84562E61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2619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9"/>
          <p:cNvSpPr txBox="1">
            <a:spLocks noChangeArrowheads="1"/>
          </p:cNvSpPr>
          <p:nvPr userDrawn="1"/>
        </p:nvSpPr>
        <p:spPr bwMode="auto">
          <a:xfrm>
            <a:off x="3979072" y="404664"/>
            <a:ext cx="54006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it-IT" altLang="it-IT" sz="1000" dirty="0" smtClean="0">
                <a:latin typeface="Calibri" panose="020F0502020204030204" pitchFamily="34" charset="0"/>
              </a:rPr>
              <a:t>RIF: </a:t>
            </a:r>
            <a:r>
              <a:rPr lang="it-IT" altLang="it-IT" sz="1000" b="1" dirty="0" smtClean="0">
                <a:latin typeface="Calibri" panose="020F0502020204030204" pitchFamily="34" charset="0"/>
              </a:rPr>
              <a:t>LZAMM01CPI</a:t>
            </a:r>
            <a:endParaRPr lang="it-IT" altLang="it-IT" sz="10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83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5999" cy="6858000"/>
          </a:xfrm>
          <a:prstGeom prst="rect">
            <a:avLst/>
          </a:prstGeom>
        </p:spPr>
      </p:pic>
      <p:sp>
        <p:nvSpPr>
          <p:cNvPr id="8" name="Text Box 9"/>
          <p:cNvSpPr txBox="1">
            <a:spLocks noChangeArrowheads="1"/>
          </p:cNvSpPr>
          <p:nvPr userDrawn="1"/>
        </p:nvSpPr>
        <p:spPr bwMode="auto">
          <a:xfrm>
            <a:off x="827812" y="404664"/>
            <a:ext cx="290105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it-IT" sz="1000" dirty="0" smtClean="0">
                <a:latin typeface="Calibri" panose="020F0502020204030204" pitchFamily="34" charset="0"/>
              </a:rPr>
              <a:t>ANNUNCIO DI SELEZIONE</a:t>
            </a:r>
            <a:endParaRPr lang="it-IT" altLang="it-IT" sz="1000" dirty="0">
              <a:latin typeface="Calibri" panose="020F0502020204030204" pitchFamily="34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 userDrawn="1"/>
        </p:nvSpPr>
        <p:spPr bwMode="auto">
          <a:xfrm>
            <a:off x="8892044" y="6225034"/>
            <a:ext cx="46987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2DB66C-E3A9-4FCD-9C14-00BF6C2B14D1}" type="slidenum">
              <a:rPr lang="it-IT" sz="1200" b="1" kern="1200" smtClean="0">
                <a:solidFill>
                  <a:srgbClr val="808080"/>
                </a:solidFill>
                <a:latin typeface="Calibri" panose="020F0502020204030204" pitchFamily="34" charset="0"/>
                <a:ea typeface="+mn-ea"/>
                <a:cs typeface="+mn-cs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lang="it-IT" sz="1200" b="1" kern="1200" dirty="0" smtClean="0">
              <a:solidFill>
                <a:srgbClr val="80808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613" y="6088312"/>
            <a:ext cx="1276831" cy="365024"/>
          </a:xfrm>
          <a:prstGeom prst="rect">
            <a:avLst/>
          </a:prstGeom>
        </p:spPr>
      </p:pic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2520272" y="6399084"/>
            <a:ext cx="6552728" cy="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72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802812" y="620688"/>
            <a:ext cx="8470667" cy="5940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altLang="it-IT" sz="2400" b="1" dirty="0" smtClean="0">
                <a:solidFill>
                  <a:srgbClr val="CC0000"/>
                </a:solidFill>
                <a:latin typeface="Calibri" panose="020F0502020204030204" pitchFamily="34" charset="0"/>
              </a:rPr>
              <a:t>Referente Amministrativo di Direzione Territoriale</a:t>
            </a:r>
          </a:p>
        </p:txBody>
      </p:sp>
      <p:sp>
        <p:nvSpPr>
          <p:cNvPr id="28" name="CasellaDiTesto 27"/>
          <p:cNvSpPr txBox="1"/>
          <p:nvPr/>
        </p:nvSpPr>
        <p:spPr>
          <a:xfrm>
            <a:off x="2475544" y="6122723"/>
            <a:ext cx="6596431" cy="278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600"/>
              </a:lnSpc>
              <a:tabLst>
                <a:tab pos="1793875" algn="l"/>
              </a:tabLst>
            </a:pPr>
            <a:r>
              <a:rPr lang="it-IT" sz="1000" b="1" i="1" dirty="0">
                <a:solidFill>
                  <a:schemeClr val="bg1">
                    <a:lumMod val="65000"/>
                  </a:schemeClr>
                </a:solidFill>
              </a:rPr>
              <a:t>s</a:t>
            </a:r>
            <a:r>
              <a:rPr lang="it-IT" sz="1000" b="1" i="1" dirty="0" smtClean="0">
                <a:solidFill>
                  <a:schemeClr val="bg1">
                    <a:lumMod val="65000"/>
                  </a:schemeClr>
                </a:solidFill>
              </a:rPr>
              <a:t>egue </a:t>
            </a:r>
            <a:r>
              <a:rPr lang="it-IT" sz="1000" b="1" i="1" dirty="0" smtClean="0">
                <a:solidFill>
                  <a:schemeClr val="bg1">
                    <a:lumMod val="65000"/>
                  </a:schemeClr>
                </a:solidFill>
                <a:sym typeface="Symbol"/>
              </a:rPr>
              <a:t></a:t>
            </a:r>
            <a:endParaRPr lang="it-IT" sz="10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2497600" y="1340768"/>
            <a:ext cx="695647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500"/>
              </a:lnSpc>
              <a:tabLst>
                <a:tab pos="1793875" algn="l"/>
              </a:tabLst>
            </a:pPr>
            <a:r>
              <a:rPr lang="it-IT" sz="1200" dirty="0"/>
              <a:t>L’Agenzia del Demanio è alla ricerca di </a:t>
            </a:r>
            <a:r>
              <a:rPr lang="it-IT" sz="1200" b="1" dirty="0" smtClean="0"/>
              <a:t>N°</a:t>
            </a:r>
            <a:r>
              <a:rPr lang="it-IT" sz="1200" dirty="0" smtClean="0"/>
              <a:t> </a:t>
            </a:r>
            <a:r>
              <a:rPr lang="it-IT" sz="1200" b="1" dirty="0"/>
              <a:t>1</a:t>
            </a:r>
            <a:r>
              <a:rPr lang="it-IT" sz="1200" b="1" dirty="0" smtClean="0"/>
              <a:t> Amministrativo di Direzione Regionale.</a:t>
            </a:r>
          </a:p>
          <a:p>
            <a:pPr algn="just">
              <a:lnSpc>
                <a:spcPts val="1500"/>
              </a:lnSpc>
              <a:tabLst>
                <a:tab pos="1793875" algn="l"/>
              </a:tabLst>
            </a:pPr>
            <a:r>
              <a:rPr lang="it-IT" sz="1200" b="1" dirty="0">
                <a:solidFill>
                  <a:prstClr val="black"/>
                </a:solidFill>
              </a:rPr>
              <a:t>Il presente annuncio è riservato esclusivamente agli appartenenti alle categorie protette ai sensi dell’art. 1, Legge 68/99.</a:t>
            </a:r>
          </a:p>
          <a:p>
            <a:pPr algn="just">
              <a:lnSpc>
                <a:spcPts val="1500"/>
              </a:lnSpc>
              <a:tabLst>
                <a:tab pos="1793875" algn="l"/>
              </a:tabLst>
            </a:pPr>
            <a:endParaRPr lang="it-IT" sz="1200" b="1" dirty="0"/>
          </a:p>
          <a:p>
            <a:pPr algn="just">
              <a:lnSpc>
                <a:spcPts val="1500"/>
              </a:lnSpc>
              <a:tabLst>
                <a:tab pos="1793875" algn="l"/>
              </a:tabLst>
            </a:pPr>
            <a:r>
              <a:rPr lang="it-IT" sz="1200" dirty="0" smtClean="0"/>
              <a:t>Diploma Ragioneria /Laurea Economia Aziendale.</a:t>
            </a:r>
          </a:p>
          <a:p>
            <a:pPr algn="just">
              <a:lnSpc>
                <a:spcPts val="1500"/>
              </a:lnSpc>
              <a:tabLst>
                <a:tab pos="1793875" algn="l"/>
              </a:tabLst>
            </a:pPr>
            <a:endParaRPr lang="it-IT" sz="1200" dirty="0"/>
          </a:p>
          <a:p>
            <a:pPr algn="just">
              <a:lnSpc>
                <a:spcPts val="1500"/>
              </a:lnSpc>
            </a:pPr>
            <a:r>
              <a:rPr lang="it-IT" sz="1200" dirty="0"/>
              <a:t>Almeno 3</a:t>
            </a:r>
            <a:r>
              <a:rPr lang="it-IT" sz="1200" dirty="0" smtClean="0"/>
              <a:t> anni in </a:t>
            </a:r>
            <a:r>
              <a:rPr lang="it-IT" sz="1200" dirty="0"/>
              <a:t>attività compatibili con quelle evidenziate di </a:t>
            </a:r>
            <a:r>
              <a:rPr lang="it-IT" sz="1200" dirty="0" smtClean="0"/>
              <a:t>seguito:</a:t>
            </a:r>
          </a:p>
          <a:p>
            <a:pPr algn="just">
              <a:lnSpc>
                <a:spcPts val="1500"/>
              </a:lnSpc>
            </a:pPr>
            <a:endParaRPr lang="it-IT" sz="1200" dirty="0"/>
          </a:p>
          <a:p>
            <a:pPr algn="just">
              <a:lnSpc>
                <a:spcPts val="1500"/>
              </a:lnSpc>
            </a:pPr>
            <a:endParaRPr lang="it-IT" sz="1200" dirty="0" smtClean="0"/>
          </a:p>
          <a:p>
            <a:pPr algn="just">
              <a:lnSpc>
                <a:spcPts val="1500"/>
              </a:lnSpc>
            </a:pPr>
            <a:r>
              <a:rPr lang="it-IT" sz="1200" dirty="0"/>
              <a:t>Analisi documentazione tecnico-fisica e amministrativa di classificazione degli immobili.</a:t>
            </a:r>
          </a:p>
          <a:p>
            <a:pPr algn="just">
              <a:lnSpc>
                <a:spcPts val="1500"/>
              </a:lnSpc>
            </a:pPr>
            <a:r>
              <a:rPr lang="it-IT" sz="1200" dirty="0"/>
              <a:t>Normativa in materia di appalti pubblici.</a:t>
            </a:r>
          </a:p>
          <a:p>
            <a:pPr algn="just">
              <a:lnSpc>
                <a:spcPts val="1500"/>
              </a:lnSpc>
            </a:pPr>
            <a:r>
              <a:rPr lang="it-IT" sz="1200" dirty="0"/>
              <a:t>Normativa sulla gestione del patrimonio immobiliare dello Stato.</a:t>
            </a:r>
          </a:p>
          <a:p>
            <a:pPr algn="just">
              <a:lnSpc>
                <a:spcPts val="1500"/>
              </a:lnSpc>
            </a:pPr>
            <a:r>
              <a:rPr lang="it-IT" sz="1200" dirty="0"/>
              <a:t>Diritto Civile con focus sulle successioni, proprietà, obbligazioni.</a:t>
            </a:r>
          </a:p>
          <a:p>
            <a:pPr algn="just">
              <a:lnSpc>
                <a:spcPts val="1500"/>
              </a:lnSpc>
            </a:pPr>
            <a:r>
              <a:rPr lang="it-IT" sz="1200" dirty="0"/>
              <a:t>Diritto Amministrativo.</a:t>
            </a:r>
          </a:p>
          <a:p>
            <a:pPr algn="just">
              <a:lnSpc>
                <a:spcPts val="1500"/>
              </a:lnSpc>
            </a:pPr>
            <a:r>
              <a:rPr lang="it-IT" sz="1200" dirty="0"/>
              <a:t>Normativa sulle locazioni e concessioni.</a:t>
            </a:r>
          </a:p>
          <a:p>
            <a:pPr algn="just">
              <a:lnSpc>
                <a:spcPts val="1500"/>
              </a:lnSpc>
            </a:pPr>
            <a:r>
              <a:rPr lang="it-IT" sz="1200" dirty="0"/>
              <a:t>Legislazione edilizia.</a:t>
            </a:r>
          </a:p>
          <a:p>
            <a:pPr algn="just">
              <a:lnSpc>
                <a:spcPts val="1500"/>
              </a:lnSpc>
              <a:tabLst>
                <a:tab pos="1793875" algn="l"/>
              </a:tabLst>
            </a:pPr>
            <a:endParaRPr lang="it-IT" sz="1200" dirty="0" smtClean="0"/>
          </a:p>
          <a:p>
            <a:pPr algn="just">
              <a:lnSpc>
                <a:spcPts val="1500"/>
              </a:lnSpc>
            </a:pPr>
            <a:r>
              <a:rPr lang="it-IT" sz="1200" dirty="0" smtClean="0"/>
              <a:t>Analisi </a:t>
            </a:r>
            <a:r>
              <a:rPr lang="it-IT" sz="1200" dirty="0"/>
              <a:t>e approfondimento.</a:t>
            </a:r>
          </a:p>
          <a:p>
            <a:pPr algn="just">
              <a:lnSpc>
                <a:spcPts val="1500"/>
              </a:lnSpc>
            </a:pPr>
            <a:r>
              <a:rPr lang="it-IT" sz="1200" dirty="0"/>
              <a:t>Pianificazione e organizzazione.</a:t>
            </a:r>
          </a:p>
          <a:p>
            <a:pPr algn="just">
              <a:lnSpc>
                <a:spcPts val="1500"/>
              </a:lnSpc>
            </a:pPr>
            <a:r>
              <a:rPr lang="it-IT" sz="1200" dirty="0"/>
              <a:t>Proattività ed eccellenza realizzativa.</a:t>
            </a:r>
          </a:p>
          <a:p>
            <a:pPr algn="just">
              <a:lnSpc>
                <a:spcPts val="1500"/>
              </a:lnSpc>
            </a:pPr>
            <a:r>
              <a:rPr lang="it-IT" sz="1200" dirty="0"/>
              <a:t>Sensibilità interpersonale e qualità della relazione.</a:t>
            </a:r>
          </a:p>
          <a:p>
            <a:pPr algn="just">
              <a:lnSpc>
                <a:spcPts val="1500"/>
              </a:lnSpc>
            </a:pPr>
            <a:r>
              <a:rPr lang="it-IT" sz="1200" dirty="0"/>
              <a:t>Comunicazione efficace e autorevole.</a:t>
            </a:r>
          </a:p>
          <a:p>
            <a:pPr algn="just">
              <a:lnSpc>
                <a:spcPts val="1500"/>
              </a:lnSpc>
            </a:pPr>
            <a:r>
              <a:rPr lang="it-IT" sz="1200" dirty="0"/>
              <a:t>Motivazione e apprendimento.</a:t>
            </a:r>
          </a:p>
          <a:p>
            <a:pPr algn="just">
              <a:lnSpc>
                <a:spcPts val="1500"/>
              </a:lnSpc>
            </a:pPr>
            <a:r>
              <a:rPr lang="it-IT" sz="1200" dirty="0"/>
              <a:t>Gestione delle emozioni</a:t>
            </a:r>
            <a:r>
              <a:rPr lang="it-IT" sz="1200" dirty="0" smtClean="0"/>
              <a:t>.</a:t>
            </a:r>
            <a:endParaRPr lang="it-IT" sz="1200" dirty="0"/>
          </a:p>
        </p:txBody>
      </p:sp>
      <p:sp>
        <p:nvSpPr>
          <p:cNvPr id="13" name="Rettangolo 12"/>
          <p:cNvSpPr/>
          <p:nvPr/>
        </p:nvSpPr>
        <p:spPr>
          <a:xfrm>
            <a:off x="802812" y="1340768"/>
            <a:ext cx="1751560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it-IT" sz="1200" b="1" i="1" dirty="0"/>
              <a:t>Figura professionale </a:t>
            </a:r>
            <a:endParaRPr lang="it-IT" sz="1200" b="1" i="1" dirty="0" smtClean="0"/>
          </a:p>
          <a:p>
            <a:pPr>
              <a:lnSpc>
                <a:spcPts val="1500"/>
              </a:lnSpc>
            </a:pPr>
            <a:r>
              <a:rPr lang="it-IT" sz="1200" b="1" i="1" dirty="0"/>
              <a:t>r</a:t>
            </a:r>
            <a:r>
              <a:rPr lang="it-IT" sz="1200" b="1" i="1" dirty="0" smtClean="0"/>
              <a:t>icercata</a:t>
            </a:r>
          </a:p>
          <a:p>
            <a:pPr>
              <a:lnSpc>
                <a:spcPts val="1500"/>
              </a:lnSpc>
            </a:pPr>
            <a:endParaRPr lang="it-IT" sz="1200" b="1" i="1" dirty="0"/>
          </a:p>
          <a:p>
            <a:pPr>
              <a:lnSpc>
                <a:spcPts val="1500"/>
              </a:lnSpc>
            </a:pPr>
            <a:endParaRPr lang="it-IT" sz="1200" b="1" i="1" dirty="0" smtClean="0"/>
          </a:p>
          <a:p>
            <a:pPr>
              <a:lnSpc>
                <a:spcPts val="1500"/>
              </a:lnSpc>
            </a:pPr>
            <a:r>
              <a:rPr lang="it-IT" sz="1200" b="1" i="1" dirty="0" smtClean="0"/>
              <a:t>Titolo </a:t>
            </a:r>
            <a:r>
              <a:rPr lang="it-IT" sz="1200" b="1" i="1" dirty="0"/>
              <a:t>di </a:t>
            </a:r>
            <a:r>
              <a:rPr lang="it-IT" sz="1200" b="1" i="1" dirty="0" smtClean="0"/>
              <a:t>studio</a:t>
            </a:r>
          </a:p>
          <a:p>
            <a:pPr>
              <a:lnSpc>
                <a:spcPts val="1500"/>
              </a:lnSpc>
            </a:pPr>
            <a:endParaRPr lang="it-IT" sz="1200" b="1" i="1" dirty="0"/>
          </a:p>
          <a:p>
            <a:pPr>
              <a:lnSpc>
                <a:spcPts val="1500"/>
              </a:lnSpc>
            </a:pPr>
            <a:r>
              <a:rPr lang="it-IT" sz="1200" b="1" i="1" dirty="0"/>
              <a:t>Esperienza maturata</a:t>
            </a:r>
          </a:p>
          <a:p>
            <a:pPr>
              <a:lnSpc>
                <a:spcPts val="1500"/>
              </a:lnSpc>
            </a:pPr>
            <a:endParaRPr lang="it-IT" sz="1200" b="1" i="1" dirty="0"/>
          </a:p>
          <a:p>
            <a:pPr>
              <a:lnSpc>
                <a:spcPts val="1500"/>
              </a:lnSpc>
            </a:pPr>
            <a:endParaRPr lang="it-IT" sz="1200" dirty="0"/>
          </a:p>
          <a:p>
            <a:pPr>
              <a:lnSpc>
                <a:spcPts val="1500"/>
              </a:lnSpc>
            </a:pPr>
            <a:r>
              <a:rPr lang="it-IT" sz="1200" b="1" i="1" dirty="0" smtClean="0"/>
              <a:t>Competenze </a:t>
            </a:r>
            <a:endParaRPr lang="it-IT" sz="1200" b="1" i="1" dirty="0"/>
          </a:p>
          <a:p>
            <a:pPr>
              <a:lnSpc>
                <a:spcPts val="1500"/>
              </a:lnSpc>
            </a:pPr>
            <a:r>
              <a:rPr lang="it-IT" sz="1200" b="1" i="1" dirty="0"/>
              <a:t>tecnico-specialistiche </a:t>
            </a:r>
            <a:endParaRPr lang="it-IT" sz="1200" b="1" i="1" dirty="0" smtClean="0"/>
          </a:p>
          <a:p>
            <a:pPr>
              <a:lnSpc>
                <a:spcPts val="1500"/>
              </a:lnSpc>
            </a:pPr>
            <a:r>
              <a:rPr lang="it-IT" sz="1200" b="1" i="1" dirty="0" smtClean="0"/>
              <a:t>della posizione</a:t>
            </a:r>
          </a:p>
          <a:p>
            <a:pPr>
              <a:lnSpc>
                <a:spcPts val="1500"/>
              </a:lnSpc>
            </a:pPr>
            <a:endParaRPr lang="it-IT" sz="1200" b="1" i="1" dirty="0"/>
          </a:p>
          <a:p>
            <a:pPr>
              <a:lnSpc>
                <a:spcPts val="1500"/>
              </a:lnSpc>
            </a:pPr>
            <a:endParaRPr lang="it-IT" sz="1200" b="1" i="1" dirty="0" smtClean="0"/>
          </a:p>
          <a:p>
            <a:pPr>
              <a:lnSpc>
                <a:spcPts val="1500"/>
              </a:lnSpc>
            </a:pPr>
            <a:endParaRPr lang="it-IT" sz="1200" b="1" i="1" dirty="0"/>
          </a:p>
          <a:p>
            <a:pPr>
              <a:lnSpc>
                <a:spcPts val="1500"/>
              </a:lnSpc>
            </a:pPr>
            <a:endParaRPr lang="it-IT" sz="1200" b="1" i="1" dirty="0" smtClean="0"/>
          </a:p>
          <a:p>
            <a:pPr>
              <a:lnSpc>
                <a:spcPts val="1500"/>
              </a:lnSpc>
            </a:pPr>
            <a:r>
              <a:rPr lang="it-IT" sz="1200" b="1" i="1" dirty="0" smtClean="0"/>
              <a:t>Competenze </a:t>
            </a:r>
          </a:p>
          <a:p>
            <a:pPr>
              <a:lnSpc>
                <a:spcPts val="1500"/>
              </a:lnSpc>
            </a:pPr>
            <a:r>
              <a:rPr lang="it-IT" sz="1200" b="1" i="1" dirty="0" smtClean="0"/>
              <a:t>organizzative</a:t>
            </a:r>
            <a:r>
              <a:rPr lang="it-IT" sz="1200" b="1" i="1" dirty="0"/>
              <a:t>, </a:t>
            </a:r>
            <a:endParaRPr lang="it-IT" sz="1200" b="1" i="1" dirty="0" smtClean="0"/>
          </a:p>
          <a:p>
            <a:pPr>
              <a:lnSpc>
                <a:spcPts val="1500"/>
              </a:lnSpc>
            </a:pPr>
            <a:r>
              <a:rPr lang="it-IT" sz="1200" b="1" i="1" dirty="0" smtClean="0"/>
              <a:t>relazionali </a:t>
            </a:r>
            <a:r>
              <a:rPr lang="it-IT" sz="1200" b="1" i="1" dirty="0"/>
              <a:t>e </a:t>
            </a:r>
            <a:r>
              <a:rPr lang="it-IT" sz="1200" b="1" i="1" dirty="0" smtClean="0"/>
              <a:t>personali</a:t>
            </a:r>
            <a:endParaRPr lang="it-IT" sz="1200" b="1" i="1" dirty="0"/>
          </a:p>
          <a:p>
            <a:pPr>
              <a:lnSpc>
                <a:spcPts val="1500"/>
              </a:lnSpc>
            </a:pPr>
            <a:endParaRPr lang="it-IT" sz="1200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4884770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asellaDiTesto 27"/>
          <p:cNvSpPr txBox="1"/>
          <p:nvPr/>
        </p:nvSpPr>
        <p:spPr>
          <a:xfrm>
            <a:off x="2475544" y="6122723"/>
            <a:ext cx="6596431" cy="278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600"/>
              </a:lnSpc>
              <a:tabLst>
                <a:tab pos="1793875" algn="l"/>
              </a:tabLst>
            </a:pPr>
            <a:r>
              <a:rPr lang="it-IT" sz="1000" b="1" i="1" dirty="0">
                <a:solidFill>
                  <a:prstClr val="white">
                    <a:lumMod val="65000"/>
                  </a:prstClr>
                </a:solidFill>
              </a:rPr>
              <a:t>s</a:t>
            </a:r>
            <a:r>
              <a:rPr lang="it-IT" sz="1000" b="1" i="1" dirty="0" smtClean="0">
                <a:solidFill>
                  <a:prstClr val="white">
                    <a:lumMod val="65000"/>
                  </a:prstClr>
                </a:solidFill>
              </a:rPr>
              <a:t>egue </a:t>
            </a:r>
            <a:r>
              <a:rPr lang="it-IT" sz="1000" b="1" i="1" dirty="0" smtClean="0">
                <a:solidFill>
                  <a:prstClr val="white">
                    <a:lumMod val="65000"/>
                  </a:prstClr>
                </a:solidFill>
                <a:sym typeface="Symbol"/>
              </a:rPr>
              <a:t></a:t>
            </a:r>
            <a:endParaRPr lang="it-IT" sz="1000" b="1" i="1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2488492" y="788506"/>
            <a:ext cx="6834819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Conoscenza nella materia </a:t>
            </a:r>
            <a:r>
              <a:rPr lang="it-IT" sz="1200" dirty="0"/>
              <a:t>dei contratti, appalti e lavori pubblici, nell’elaborazione di atti/documenti relativi alla gestione, vigilanza e tutela del patrimonio immobiliare dello Stato (Acquisizioni, Vendite, Permute Locazioni e Concessioni, Consegna e Dimissioni di immobili in uso governativo, Protocolli di Intesa, Accordi di Programma, ecc.).</a:t>
            </a:r>
          </a:p>
          <a:p>
            <a:r>
              <a:rPr lang="it-IT" sz="1200" dirty="0"/>
              <a:t>Analisi delle situazioni di contenzioso in relazione alle tematiche trattate.</a:t>
            </a:r>
          </a:p>
          <a:p>
            <a:r>
              <a:rPr lang="it-IT" sz="1200" dirty="0"/>
              <a:t>Aggiornamento delle banche dati relative agli immobili gestiti (stato amministrativo, occupazionale e reddituale). </a:t>
            </a:r>
          </a:p>
          <a:p>
            <a:r>
              <a:rPr lang="it-IT" sz="1200" dirty="0" smtClean="0"/>
              <a:t>Studi </a:t>
            </a:r>
            <a:r>
              <a:rPr lang="it-IT" sz="1200" dirty="0"/>
              <a:t>e approfondimenti per un costante aggiornamento sulla normativa nazionale, regionale e locale </a:t>
            </a:r>
            <a:r>
              <a:rPr lang="it-IT" sz="1200" dirty="0" smtClean="0"/>
              <a:t>vigente.</a:t>
            </a:r>
          </a:p>
          <a:p>
            <a:endParaRPr lang="it-IT" sz="1200" dirty="0"/>
          </a:p>
          <a:p>
            <a:pPr algn="just">
              <a:lnSpc>
                <a:spcPts val="1500"/>
              </a:lnSpc>
            </a:pPr>
            <a:r>
              <a:rPr lang="it-IT" sz="1200" dirty="0"/>
              <a:t>Buone capacità di utilizzo pacchetto </a:t>
            </a:r>
            <a:r>
              <a:rPr lang="it-IT" sz="1200" dirty="0" smtClean="0"/>
              <a:t>Office.</a:t>
            </a:r>
          </a:p>
          <a:p>
            <a:pPr algn="just">
              <a:lnSpc>
                <a:spcPts val="1500"/>
              </a:lnSpc>
            </a:pPr>
            <a:endParaRPr lang="it-IT" sz="1200" dirty="0" smtClean="0"/>
          </a:p>
          <a:p>
            <a:pPr algn="just">
              <a:lnSpc>
                <a:spcPts val="1500"/>
              </a:lnSpc>
            </a:pPr>
            <a:endParaRPr lang="it-IT" sz="1200" dirty="0"/>
          </a:p>
          <a:p>
            <a:pPr algn="just">
              <a:lnSpc>
                <a:spcPts val="1500"/>
              </a:lnSpc>
            </a:pPr>
            <a:r>
              <a:rPr lang="it-IT" sz="1200" dirty="0"/>
              <a:t>È richiesta l’abilitazione alla guida di automezzo (patente di tipo B</a:t>
            </a:r>
            <a:r>
              <a:rPr lang="it-IT" sz="1200" dirty="0" smtClean="0"/>
              <a:t>).</a:t>
            </a:r>
          </a:p>
          <a:p>
            <a:pPr algn="just">
              <a:lnSpc>
                <a:spcPts val="1500"/>
              </a:lnSpc>
            </a:pPr>
            <a:endParaRPr lang="it-IT" sz="1200" dirty="0"/>
          </a:p>
          <a:p>
            <a:pPr algn="just">
              <a:lnSpc>
                <a:spcPts val="1500"/>
              </a:lnSpc>
            </a:pPr>
            <a:r>
              <a:rPr lang="it-IT" sz="1200" dirty="0"/>
              <a:t>Tempo indeterminato</a:t>
            </a:r>
            <a:r>
              <a:rPr lang="it-IT" sz="1200" dirty="0" smtClean="0"/>
              <a:t>.</a:t>
            </a:r>
          </a:p>
          <a:p>
            <a:pPr algn="just">
              <a:lnSpc>
                <a:spcPts val="1500"/>
              </a:lnSpc>
            </a:pPr>
            <a:endParaRPr lang="it-IT" sz="1200" dirty="0"/>
          </a:p>
          <a:p>
            <a:pPr algn="just">
              <a:lnSpc>
                <a:spcPts val="1500"/>
              </a:lnSpc>
            </a:pPr>
            <a:r>
              <a:rPr lang="it-IT" sz="1200" dirty="0"/>
              <a:t>III livello diploma - IV livello laurea. Il rapporto di lavoro è disciplinato dal CCNL Personale Impiegatizio e Quadro Agenzia del Demanio EPE consultabile sul sito Internet dell’Agenzia alla sezione “Lavora con noi”.</a:t>
            </a:r>
          </a:p>
          <a:p>
            <a:pPr lvl="0" algn="just">
              <a:lnSpc>
                <a:spcPts val="1500"/>
              </a:lnSpc>
            </a:pPr>
            <a:endParaRPr lang="it-IT" sz="1200" dirty="0">
              <a:solidFill>
                <a:prstClr val="black"/>
              </a:solidFill>
            </a:endParaRPr>
          </a:p>
          <a:p>
            <a:pPr lvl="0" algn="just">
              <a:lnSpc>
                <a:spcPts val="1500"/>
              </a:lnSpc>
            </a:pPr>
            <a:r>
              <a:rPr lang="it-IT" sz="1200" dirty="0">
                <a:solidFill>
                  <a:prstClr val="black"/>
                </a:solidFill>
              </a:rPr>
              <a:t>III livello – Diploma € 23.166 / 25.000 (Lordi Annui)</a:t>
            </a:r>
          </a:p>
          <a:p>
            <a:pPr lvl="0" algn="just">
              <a:lnSpc>
                <a:spcPts val="1500"/>
              </a:lnSpc>
            </a:pPr>
            <a:r>
              <a:rPr lang="it-IT" sz="1200" dirty="0">
                <a:solidFill>
                  <a:prstClr val="black"/>
                </a:solidFill>
              </a:rPr>
              <a:t>IV livello - Laurea € 25.272 / 27.000 (Lordi Annui)</a:t>
            </a:r>
          </a:p>
          <a:p>
            <a:pPr algn="just">
              <a:lnSpc>
                <a:spcPts val="1500"/>
              </a:lnSpc>
            </a:pPr>
            <a:endParaRPr lang="it-IT" sz="1200" dirty="0"/>
          </a:p>
          <a:p>
            <a:pPr algn="just">
              <a:lnSpc>
                <a:spcPts val="1500"/>
              </a:lnSpc>
              <a:tabLst>
                <a:tab pos="1704975" algn="l"/>
              </a:tabLst>
            </a:pPr>
            <a:r>
              <a:rPr lang="it-IT" sz="1200" b="1" dirty="0" smtClean="0"/>
              <a:t>Roma.</a:t>
            </a:r>
            <a:endParaRPr lang="it-IT" sz="1200" b="1" dirty="0"/>
          </a:p>
        </p:txBody>
      </p:sp>
      <p:sp>
        <p:nvSpPr>
          <p:cNvPr id="13" name="Rettangolo 12"/>
          <p:cNvSpPr/>
          <p:nvPr/>
        </p:nvSpPr>
        <p:spPr>
          <a:xfrm>
            <a:off x="802812" y="788506"/>
            <a:ext cx="1751560" cy="4914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it-IT" sz="1200" b="1" i="1" dirty="0"/>
              <a:t>Principali aree </a:t>
            </a:r>
          </a:p>
          <a:p>
            <a:pPr>
              <a:lnSpc>
                <a:spcPts val="1500"/>
              </a:lnSpc>
            </a:pPr>
            <a:r>
              <a:rPr lang="it-IT" sz="1200" b="1" i="1" dirty="0"/>
              <a:t>di attività previste </a:t>
            </a:r>
          </a:p>
          <a:p>
            <a:pPr>
              <a:lnSpc>
                <a:spcPts val="1500"/>
              </a:lnSpc>
            </a:pPr>
            <a:r>
              <a:rPr lang="it-IT" sz="1200" b="1" i="1" dirty="0"/>
              <a:t>per la posizione</a:t>
            </a:r>
            <a:endParaRPr lang="it-IT" sz="1200" dirty="0"/>
          </a:p>
          <a:p>
            <a:pPr>
              <a:lnSpc>
                <a:spcPts val="1500"/>
              </a:lnSpc>
            </a:pPr>
            <a:endParaRPr lang="it-IT" sz="1200" b="1" i="1" dirty="0">
              <a:solidFill>
                <a:prstClr val="black"/>
              </a:solidFill>
            </a:endParaRPr>
          </a:p>
          <a:p>
            <a:pPr>
              <a:lnSpc>
                <a:spcPts val="1500"/>
              </a:lnSpc>
            </a:pPr>
            <a:endParaRPr lang="it-IT" sz="1200" b="1" i="1" dirty="0" smtClean="0"/>
          </a:p>
          <a:p>
            <a:pPr>
              <a:lnSpc>
                <a:spcPts val="1500"/>
              </a:lnSpc>
            </a:pPr>
            <a:endParaRPr lang="it-IT" sz="1200" b="1" i="1" dirty="0"/>
          </a:p>
          <a:p>
            <a:pPr>
              <a:lnSpc>
                <a:spcPts val="1500"/>
              </a:lnSpc>
            </a:pPr>
            <a:endParaRPr lang="it-IT" sz="1200" b="1" i="1" dirty="0" smtClean="0"/>
          </a:p>
          <a:p>
            <a:pPr>
              <a:lnSpc>
                <a:spcPts val="1500"/>
              </a:lnSpc>
            </a:pPr>
            <a:endParaRPr lang="it-IT" sz="1200" b="1" i="1" dirty="0" smtClean="0"/>
          </a:p>
          <a:p>
            <a:pPr>
              <a:lnSpc>
                <a:spcPts val="1500"/>
              </a:lnSpc>
            </a:pPr>
            <a:endParaRPr lang="it-IT" sz="1200" b="1" i="1" dirty="0"/>
          </a:p>
          <a:p>
            <a:pPr>
              <a:lnSpc>
                <a:spcPts val="1500"/>
              </a:lnSpc>
            </a:pPr>
            <a:endParaRPr lang="it-IT" sz="1200" b="1" i="1" dirty="0"/>
          </a:p>
          <a:p>
            <a:pPr>
              <a:lnSpc>
                <a:spcPts val="1500"/>
              </a:lnSpc>
            </a:pPr>
            <a:r>
              <a:rPr lang="it-IT" sz="1200" b="1" i="1" dirty="0" smtClean="0"/>
              <a:t>Competenze </a:t>
            </a:r>
            <a:endParaRPr lang="it-IT" sz="1200" b="1" i="1" dirty="0"/>
          </a:p>
          <a:p>
            <a:pPr>
              <a:lnSpc>
                <a:spcPts val="1500"/>
              </a:lnSpc>
            </a:pPr>
            <a:r>
              <a:rPr lang="it-IT" sz="1200" b="1" i="1" dirty="0" smtClean="0"/>
              <a:t>informatiche</a:t>
            </a:r>
          </a:p>
          <a:p>
            <a:pPr>
              <a:lnSpc>
                <a:spcPts val="1500"/>
              </a:lnSpc>
            </a:pPr>
            <a:endParaRPr lang="it-IT" sz="1200" b="1" i="1" dirty="0"/>
          </a:p>
          <a:p>
            <a:pPr>
              <a:lnSpc>
                <a:spcPts val="1500"/>
              </a:lnSpc>
            </a:pPr>
            <a:r>
              <a:rPr lang="it-IT" sz="1200" b="1" i="1" dirty="0" smtClean="0"/>
              <a:t>Abilitazioni</a:t>
            </a:r>
          </a:p>
          <a:p>
            <a:pPr>
              <a:lnSpc>
                <a:spcPts val="1500"/>
              </a:lnSpc>
            </a:pPr>
            <a:endParaRPr lang="it-IT" sz="1200" b="1" i="1" dirty="0"/>
          </a:p>
          <a:p>
            <a:pPr>
              <a:lnSpc>
                <a:spcPts val="1500"/>
              </a:lnSpc>
            </a:pPr>
            <a:r>
              <a:rPr lang="it-IT" sz="1200" b="1" i="1" dirty="0" smtClean="0"/>
              <a:t>Contratto previsto</a:t>
            </a:r>
          </a:p>
          <a:p>
            <a:pPr>
              <a:lnSpc>
                <a:spcPts val="1500"/>
              </a:lnSpc>
            </a:pPr>
            <a:endParaRPr lang="it-IT" sz="1200" b="1" i="1" dirty="0"/>
          </a:p>
          <a:p>
            <a:pPr>
              <a:lnSpc>
                <a:spcPts val="1500"/>
              </a:lnSpc>
            </a:pPr>
            <a:r>
              <a:rPr lang="it-IT" sz="1200" b="1" i="1" dirty="0" smtClean="0"/>
              <a:t>Inquadramento</a:t>
            </a:r>
          </a:p>
          <a:p>
            <a:pPr>
              <a:lnSpc>
                <a:spcPts val="1500"/>
              </a:lnSpc>
            </a:pPr>
            <a:endParaRPr lang="it-IT" sz="1200" b="1" i="1" dirty="0" smtClean="0"/>
          </a:p>
          <a:p>
            <a:pPr>
              <a:lnSpc>
                <a:spcPts val="1500"/>
              </a:lnSpc>
            </a:pPr>
            <a:endParaRPr lang="it-IT" sz="1200" b="1" i="1" dirty="0" smtClean="0"/>
          </a:p>
          <a:p>
            <a:pPr>
              <a:lnSpc>
                <a:spcPts val="1500"/>
              </a:lnSpc>
            </a:pPr>
            <a:r>
              <a:rPr lang="it-IT" sz="1200" b="1" i="1" dirty="0" smtClean="0"/>
              <a:t>Range retributivo</a:t>
            </a:r>
          </a:p>
          <a:p>
            <a:pPr>
              <a:lnSpc>
                <a:spcPts val="1500"/>
              </a:lnSpc>
            </a:pPr>
            <a:endParaRPr lang="it-IT" sz="1200" b="1" i="1" dirty="0"/>
          </a:p>
          <a:p>
            <a:pPr>
              <a:lnSpc>
                <a:spcPts val="1500"/>
              </a:lnSpc>
            </a:pPr>
            <a:endParaRPr lang="it-IT" sz="1200" b="1" i="1" dirty="0" smtClean="0"/>
          </a:p>
          <a:p>
            <a:pPr>
              <a:lnSpc>
                <a:spcPts val="1500"/>
              </a:lnSpc>
            </a:pPr>
            <a:r>
              <a:rPr lang="it-IT" sz="1200" b="1" i="1" dirty="0" smtClean="0"/>
              <a:t>Sede</a:t>
            </a:r>
          </a:p>
          <a:p>
            <a:pPr>
              <a:lnSpc>
                <a:spcPts val="1600"/>
              </a:lnSpc>
            </a:pPr>
            <a:endParaRPr lang="it-IT" sz="1200" b="1" i="1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9185339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2520272" y="6399084"/>
            <a:ext cx="6552728" cy="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4" name="Rettangolo 13"/>
          <p:cNvSpPr/>
          <p:nvPr/>
        </p:nvSpPr>
        <p:spPr>
          <a:xfrm>
            <a:off x="802812" y="788506"/>
            <a:ext cx="1751560" cy="286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</a:pPr>
            <a:r>
              <a:rPr lang="it-IT" sz="1200" b="1" i="1" dirty="0" smtClean="0"/>
              <a:t>Per candidarsi</a:t>
            </a:r>
            <a:endParaRPr lang="it-IT" sz="1200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2497600" y="788506"/>
            <a:ext cx="6956471" cy="3739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500"/>
              </a:lnSpc>
              <a:tabLst>
                <a:tab pos="1704975" algn="l"/>
              </a:tabLst>
            </a:pPr>
            <a:r>
              <a:rPr lang="it-IT" sz="1200" dirty="0"/>
              <a:t>La  candidatura deve essere presentata esclusivamente tramite la sezione “Lavora con noi“ sul sito www.agenziademanio.it indicando il riferimento </a:t>
            </a:r>
            <a:r>
              <a:rPr lang="it-IT" sz="1200" dirty="0" smtClean="0"/>
              <a:t>“LZAMM01CPI”, </a:t>
            </a:r>
            <a:r>
              <a:rPr lang="it-IT" sz="1200" dirty="0"/>
              <a:t>entro le ore 24:00 del </a:t>
            </a:r>
            <a:r>
              <a:rPr lang="it-IT" sz="1200"/>
              <a:t>giorno </a:t>
            </a:r>
            <a:r>
              <a:rPr lang="it-IT" sz="1200" smtClean="0"/>
              <a:t>30/04/2019</a:t>
            </a:r>
            <a:r>
              <a:rPr lang="it-IT" sz="1200" dirty="0" smtClean="0"/>
              <a:t>, </a:t>
            </a:r>
            <a:r>
              <a:rPr lang="it-IT" sz="1200" dirty="0"/>
              <a:t>autorizzando il trattamento dei dati personali ai sensi del D.Lgs. 196/2003. </a:t>
            </a:r>
          </a:p>
          <a:p>
            <a:pPr algn="just">
              <a:lnSpc>
                <a:spcPts val="1500"/>
              </a:lnSpc>
              <a:tabLst>
                <a:tab pos="1704975" algn="l"/>
              </a:tabLst>
            </a:pPr>
            <a:r>
              <a:rPr lang="it-IT" sz="1200" dirty="0"/>
              <a:t>Non saranno prese in considerazione altre modalità di candidatura</a:t>
            </a:r>
            <a:r>
              <a:rPr lang="it-IT" sz="1200" dirty="0" smtClean="0"/>
              <a:t>.</a:t>
            </a:r>
          </a:p>
          <a:p>
            <a:pPr algn="just">
              <a:lnSpc>
                <a:spcPts val="1500"/>
              </a:lnSpc>
            </a:pPr>
            <a:endParaRPr lang="it-IT" sz="1200" dirty="0" smtClean="0"/>
          </a:p>
          <a:p>
            <a:pPr algn="just">
              <a:lnSpc>
                <a:spcPts val="1500"/>
              </a:lnSpc>
            </a:pPr>
            <a:r>
              <a:rPr lang="it-IT" sz="1200" dirty="0" smtClean="0"/>
              <a:t>I </a:t>
            </a:r>
            <a:r>
              <a:rPr lang="it-IT" sz="1200" dirty="0"/>
              <a:t>candidati devono indicare di non aver riportato condanne penali e di non avere procedimenti penali in corso (in caso contrario specificare quali).</a:t>
            </a:r>
          </a:p>
          <a:p>
            <a:pPr algn="just">
              <a:lnSpc>
                <a:spcPts val="1500"/>
              </a:lnSpc>
            </a:pPr>
            <a:endParaRPr lang="it-IT" sz="1200" dirty="0"/>
          </a:p>
          <a:p>
            <a:pPr algn="just">
              <a:lnSpc>
                <a:spcPts val="1500"/>
              </a:lnSpc>
            </a:pPr>
            <a:r>
              <a:rPr lang="it-IT" sz="1200" dirty="0" smtClean="0"/>
              <a:t>I </a:t>
            </a:r>
            <a:r>
              <a:rPr lang="it-IT" sz="1200" dirty="0"/>
              <a:t>CV dei candidati ritenuti inidonei nelle precedenti selezioni non saranno presi in considerazione prima dei 12 mesi in caso di  inidoneità nella fase selettiva di tipo attitudinale/motivazionale o di inidoneità nella fase selettiva di valutazione delle competenze tecnico-specialistiche solo per profili analoghi.</a:t>
            </a:r>
          </a:p>
          <a:p>
            <a:pPr algn="just">
              <a:lnSpc>
                <a:spcPts val="1500"/>
              </a:lnSpc>
            </a:pPr>
            <a:endParaRPr lang="it-IT" sz="1200" dirty="0"/>
          </a:p>
          <a:p>
            <a:pPr algn="just">
              <a:lnSpc>
                <a:spcPts val="1500"/>
              </a:lnSpc>
            </a:pPr>
            <a:r>
              <a:rPr lang="it-IT" sz="1200" dirty="0"/>
              <a:t>Non saranno, inoltre, considerate le candidature di risorse che hanno rifiutato la proposta di assunzione esito di precedenti selezioni, nell’arco dei precedenti 12 mesi. </a:t>
            </a:r>
          </a:p>
          <a:p>
            <a:pPr algn="just">
              <a:lnSpc>
                <a:spcPts val="1500"/>
              </a:lnSpc>
            </a:pPr>
            <a:endParaRPr lang="it-IT" sz="1200" dirty="0"/>
          </a:p>
          <a:p>
            <a:pPr algn="just">
              <a:lnSpc>
                <a:spcPts val="1500"/>
              </a:lnSpc>
            </a:pPr>
            <a:r>
              <a:rPr lang="it-IT" sz="1200" b="1" u="sng" dirty="0"/>
              <a:t>Non è possibile la partecipazione contemporanea a più annunci.</a:t>
            </a:r>
          </a:p>
          <a:p>
            <a:pPr algn="just">
              <a:lnSpc>
                <a:spcPts val="1500"/>
              </a:lnSpc>
            </a:pPr>
            <a:endParaRPr lang="it-IT" sz="1200" u="sng" dirty="0"/>
          </a:p>
          <a:p>
            <a:pPr algn="just">
              <a:lnSpc>
                <a:spcPts val="1500"/>
              </a:lnSpc>
            </a:pPr>
            <a:r>
              <a:rPr lang="it-IT" sz="1200" dirty="0" smtClean="0"/>
              <a:t>I </a:t>
            </a:r>
            <a:r>
              <a:rPr lang="it-IT" sz="1200" dirty="0"/>
              <a:t>candidati in situazione di incompatibilità prevista dall’art. 53, comma 16 ter, del D.lgs. n. 165/2001, </a:t>
            </a:r>
            <a:r>
              <a:rPr lang="it-IT" sz="1200" dirty="0" smtClean="0"/>
              <a:t>non potranno </a:t>
            </a:r>
            <a:r>
              <a:rPr lang="it-IT" sz="1200" dirty="0"/>
              <a:t>essere assunti.</a:t>
            </a:r>
            <a:endParaRPr lang="it-IT" sz="1200" u="sng" dirty="0"/>
          </a:p>
        </p:txBody>
      </p:sp>
    </p:spTree>
    <p:extLst>
      <p:ext uri="{BB962C8B-B14F-4D97-AF65-F5344CB8AC3E}">
        <p14:creationId xmlns:p14="http://schemas.microsoft.com/office/powerpoint/2010/main" val="427121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2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578</TotalTime>
  <Words>553</Words>
  <Application>Microsoft Office PowerPoint</Application>
  <PresentationFormat>A4 (21x29,7 cm)</PresentationFormat>
  <Paragraphs>100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Symbol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>Ministero dell'Economia e della Finanze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MUSOLINO DEMETRIO</dc:creator>
  <cp:lastModifiedBy>MASTRANTONI SIMONETTA</cp:lastModifiedBy>
  <cp:revision>106</cp:revision>
  <dcterms:created xsi:type="dcterms:W3CDTF">2018-01-25T09:30:59Z</dcterms:created>
  <dcterms:modified xsi:type="dcterms:W3CDTF">2019-04-12T12:44:33Z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C0B75A83-338A-4DF6-9E94-2EBA3DD69073</vt:lpwstr>
  </property>
  <property fmtid="{D5CDD505-2E9C-101B-9397-08002B2CF9AE}" pid="3" name="ArticulatePath">
    <vt:lpwstr>Annuncio di selezione</vt:lpwstr>
  </property>
</Properties>
</file>