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sldIdLst>
    <p:sldId id="702" r:id="rId2"/>
    <p:sldId id="703" r:id="rId3"/>
  </p:sldIdLst>
  <p:sldSz cx="9144000" cy="5143500" type="screen16x9"/>
  <p:notesSz cx="6808788" cy="9940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PERTINA" id="{A32A2638-6524-40ED-9586-8C6C2A56F58D}">
          <p14:sldIdLst>
            <p14:sldId id="702"/>
            <p14:sldId id="703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ELIENTO ITALO" initials="C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D2F2F"/>
    <a:srgbClr val="92D050"/>
    <a:srgbClr val="FE9090"/>
    <a:srgbClr val="A9DA74"/>
    <a:srgbClr val="FFDDDD"/>
    <a:srgbClr val="C0504D"/>
    <a:srgbClr val="3B31F9"/>
    <a:srgbClr val="A6A6A6"/>
    <a:srgbClr val="FBEE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8" autoAdjust="0"/>
    <p:restoredTop sz="86391" autoAdjust="0"/>
  </p:normalViewPr>
  <p:slideViewPr>
    <p:cSldViewPr>
      <p:cViewPr varScale="1">
        <p:scale>
          <a:sx n="151" d="100"/>
          <a:sy n="151" d="100"/>
        </p:scale>
        <p:origin x="-624" y="-48"/>
      </p:cViewPr>
      <p:guideLst>
        <p:guide orient="horz" pos="531"/>
        <p:guide pos="2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68"/>
    </p:cViewPr>
  </p:sorterViewPr>
  <p:notesViewPr>
    <p:cSldViewPr>
      <p:cViewPr varScale="1">
        <p:scale>
          <a:sx n="86" d="100"/>
          <a:sy n="86" d="100"/>
        </p:scale>
        <p:origin x="-3042" y="-96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475" cy="497045"/>
          </a:xfrm>
          <a:prstGeom prst="rect">
            <a:avLst/>
          </a:prstGeom>
        </p:spPr>
        <p:txBody>
          <a:bodyPr vert="horz" lIns="91564" tIns="45782" rIns="91564" bIns="4578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740" y="2"/>
            <a:ext cx="2950475" cy="497045"/>
          </a:xfrm>
          <a:prstGeom prst="rect">
            <a:avLst/>
          </a:prstGeom>
        </p:spPr>
        <p:txBody>
          <a:bodyPr vert="horz" lIns="91564" tIns="45782" rIns="91564" bIns="45782" rtlCol="0"/>
          <a:lstStyle>
            <a:lvl1pPr algn="r">
              <a:defRPr sz="1200"/>
            </a:lvl1pPr>
          </a:lstStyle>
          <a:p>
            <a:fld id="{F6926B3C-693E-4FAA-95BF-2A645C90A89B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4" tIns="45782" rIns="91564" bIns="4578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1564" tIns="45782" rIns="91564" bIns="45782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42156"/>
            <a:ext cx="2950475" cy="497045"/>
          </a:xfrm>
          <a:prstGeom prst="rect">
            <a:avLst/>
          </a:prstGeom>
        </p:spPr>
        <p:txBody>
          <a:bodyPr vert="horz" lIns="91564" tIns="45782" rIns="91564" bIns="4578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740" y="9442156"/>
            <a:ext cx="2950475" cy="497045"/>
          </a:xfrm>
          <a:prstGeom prst="rect">
            <a:avLst/>
          </a:prstGeom>
        </p:spPr>
        <p:txBody>
          <a:bodyPr vert="horz" lIns="91564" tIns="45782" rIns="91564" bIns="45782" rtlCol="0" anchor="b"/>
          <a:lstStyle>
            <a:lvl1pPr algn="r">
              <a:defRPr sz="1200"/>
            </a:lvl1pPr>
          </a:lstStyle>
          <a:p>
            <a:fld id="{FEF27D11-33E4-4D50-BEED-36C3529C5C8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79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6125"/>
            <a:ext cx="6627812" cy="372745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B7797-8D5A-473D-9D6D-3F91585FB12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67A0-1949-4686-97C2-9FA6301BAFE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C759-9805-4A73-BA7D-90071AFDD35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15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67A0-1949-4686-97C2-9FA6301BAFE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C759-9805-4A73-BA7D-90071AFDD35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8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67A0-1949-4686-97C2-9FA6301BAFE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C759-9805-4A73-BA7D-90071AFDD35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09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/>
          <p:nvPr userDrawn="1"/>
        </p:nvCxnSpPr>
        <p:spPr>
          <a:xfrm>
            <a:off x="423371" y="4786313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" name="Picture 2" descr="C:\Users\DPSMRC77D15D612V\Desktop\Emblem_of_Italy.sv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314" y="4808989"/>
            <a:ext cx="271216" cy="305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04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67A0-1949-4686-97C2-9FA6301BAFE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C759-9805-4A73-BA7D-90071AFDD35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70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67A0-1949-4686-97C2-9FA6301BAFE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C759-9805-4A73-BA7D-90071AFDD35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2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67A0-1949-4686-97C2-9FA6301BAFE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C759-9805-4A73-BA7D-90071AFDD35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3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9" y="115133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67A0-1949-4686-97C2-9FA6301BAFE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C759-9805-4A73-BA7D-90071AFDD35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67A0-1949-4686-97C2-9FA6301BAFE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C759-9805-4A73-BA7D-90071AFDD35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6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270904" y="4786315"/>
            <a:ext cx="442392" cy="254794"/>
          </a:xfrm>
        </p:spPr>
        <p:txBody>
          <a:bodyPr/>
          <a:lstStyle/>
          <a:p>
            <a:fld id="{99BD5E85-B1F8-4B63-A048-A1ADC2AFDAC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asellaDiTesto 6"/>
          <p:cNvSpPr txBox="1"/>
          <p:nvPr userDrawn="1"/>
        </p:nvSpPr>
        <p:spPr>
          <a:xfrm>
            <a:off x="2307875" y="4792465"/>
            <a:ext cx="4500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spc="-1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 G  E  N  Z  I  A    D  E  L    D  E  M  A  N  I  O</a:t>
            </a:r>
            <a:endParaRPr lang="it-IT" sz="1600" spc="-15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Connettore 1 7"/>
          <p:cNvCxnSpPr/>
          <p:nvPr userDrawn="1"/>
        </p:nvCxnSpPr>
        <p:spPr>
          <a:xfrm>
            <a:off x="423371" y="4786313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" name="Picture 2" descr="C:\Users\DPSMRC77D15D612V\Desktop\Emblem_of_Italy.sv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808989"/>
            <a:ext cx="271216" cy="305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tangolo 10"/>
          <p:cNvSpPr/>
          <p:nvPr userDrawn="1"/>
        </p:nvSpPr>
        <p:spPr>
          <a:xfrm>
            <a:off x="0" y="116632"/>
            <a:ext cx="9144000" cy="32195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7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4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4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67A0-1949-4686-97C2-9FA6301BAFE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C759-9805-4A73-BA7D-90071AFDD35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56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67A0-1949-4686-97C2-9FA6301BAFE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C759-9805-4A73-BA7D-90071AFDD35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99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867A0-1949-4686-97C2-9FA6301BAFE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23/02/2018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4C759-9805-4A73-BA7D-90071AFDD35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21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733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3.wdp"/><Relationship Id="rId4" Type="http://schemas.openxmlformats.org/officeDocument/2006/relationships/image" Target="../media/image3.jpe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 Box 4"/>
          <p:cNvSpPr txBox="1">
            <a:spLocks noChangeArrowheads="1"/>
          </p:cNvSpPr>
          <p:nvPr/>
        </p:nvSpPr>
        <p:spPr bwMode="auto">
          <a:xfrm>
            <a:off x="0" y="247749"/>
            <a:ext cx="658822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>
              <a:spcBef>
                <a:spcPct val="50000"/>
              </a:spcBef>
              <a:defRPr sz="1600" b="1">
                <a:solidFill>
                  <a:schemeClr val="bg1"/>
                </a:solidFill>
                <a:cs typeface="Arial" charset="0"/>
              </a:defRPr>
            </a:lvl1pPr>
          </a:lstStyle>
          <a:p>
            <a:pPr defTabSz="682625">
              <a:defRPr/>
            </a:pPr>
            <a:endParaRPr lang="it-IT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D5E85-B1F8-4B63-A048-A1ADC2AFDAC2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91" name="CasellaDiTesto 90"/>
          <p:cNvSpPr txBox="1"/>
          <p:nvPr/>
        </p:nvSpPr>
        <p:spPr>
          <a:xfrm>
            <a:off x="6524370" y="4541872"/>
            <a:ext cx="5966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 smtClean="0">
                <a:solidFill>
                  <a:schemeClr val="bg1"/>
                </a:solidFill>
              </a:rPr>
              <a:t>Collaudo</a:t>
            </a:r>
          </a:p>
        </p:txBody>
      </p:sp>
      <p:sp>
        <p:nvSpPr>
          <p:cNvPr id="285" name="Text Box 111"/>
          <p:cNvSpPr txBox="1">
            <a:spLocks noChangeAspect="1" noChangeArrowheads="1"/>
          </p:cNvSpPr>
          <p:nvPr/>
        </p:nvSpPr>
        <p:spPr bwMode="auto">
          <a:xfrm>
            <a:off x="7197214" y="1515148"/>
            <a:ext cx="1155377" cy="184666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600" b="1" dirty="0" smtClean="0">
                <a:solidFill>
                  <a:schemeClr val="bg1"/>
                </a:solidFill>
              </a:rPr>
              <a:t>Via Pietrapiana</a:t>
            </a:r>
          </a:p>
        </p:txBody>
      </p:sp>
      <p:sp>
        <p:nvSpPr>
          <p:cNvPr id="153" name="Text Box 4"/>
          <p:cNvSpPr txBox="1">
            <a:spLocks noChangeArrowheads="1"/>
          </p:cNvSpPr>
          <p:nvPr/>
        </p:nvSpPr>
        <p:spPr bwMode="auto">
          <a:xfrm>
            <a:off x="0" y="119122"/>
            <a:ext cx="9108504" cy="292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>
              <a:spcBef>
                <a:spcPct val="50000"/>
              </a:spcBef>
              <a:defRPr sz="1600" b="1">
                <a:solidFill>
                  <a:schemeClr val="bg1"/>
                </a:solidFill>
                <a:cs typeface="Arial" charset="0"/>
              </a:defRPr>
            </a:lvl1pPr>
          </a:lstStyle>
          <a:p>
            <a:pPr defTabSz="682625">
              <a:defRPr/>
            </a:pPr>
            <a:r>
              <a:rPr lang="it-IT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SOPRALLUOGO CANTIERE – PALAZZO UFFICI FINANZIARI – BOLZANO                                   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27 febbraio 2018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e 22"/>
          <p:cNvSpPr>
            <a:spLocks noChangeAspect="1"/>
          </p:cNvSpPr>
          <p:nvPr/>
        </p:nvSpPr>
        <p:spPr>
          <a:xfrm>
            <a:off x="233184" y="3681292"/>
            <a:ext cx="357817" cy="330618"/>
          </a:xfrm>
          <a:prstGeom prst="ellipse">
            <a:avLst/>
          </a:prstGeom>
          <a:solidFill>
            <a:srgbClr val="FFC00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" name="Connettore 1 23"/>
          <p:cNvCxnSpPr/>
          <p:nvPr/>
        </p:nvCxnSpPr>
        <p:spPr>
          <a:xfrm>
            <a:off x="5519240" y="4517471"/>
            <a:ext cx="0" cy="65955"/>
          </a:xfrm>
          <a:prstGeom prst="line">
            <a:avLst/>
          </a:prstGeom>
          <a:ln w="19050">
            <a:solidFill>
              <a:srgbClr val="C00000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5" name="Gruppo 107"/>
          <p:cNvGrpSpPr/>
          <p:nvPr/>
        </p:nvGrpSpPr>
        <p:grpSpPr>
          <a:xfrm>
            <a:off x="8260957" y="4533329"/>
            <a:ext cx="415499" cy="270669"/>
            <a:chOff x="3394679" y="4732707"/>
            <a:chExt cx="415498" cy="61738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6" name="CasellaDiTesto 25"/>
            <p:cNvSpPr txBox="1"/>
            <p:nvPr/>
          </p:nvSpPr>
          <p:spPr>
            <a:xfrm>
              <a:off x="3394679" y="4823573"/>
              <a:ext cx="415498" cy="526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900" i="1" dirty="0" smtClean="0">
                  <a:solidFill>
                    <a:srgbClr val="C00000"/>
                  </a:solidFill>
                </a:rPr>
                <a:t>2018</a:t>
              </a:r>
            </a:p>
          </p:txBody>
        </p:sp>
        <p:cxnSp>
          <p:nvCxnSpPr>
            <p:cNvPr id="27" name="Connettore 1 26"/>
            <p:cNvCxnSpPr/>
            <p:nvPr/>
          </p:nvCxnSpPr>
          <p:spPr>
            <a:xfrm>
              <a:off x="3615252" y="4732707"/>
              <a:ext cx="0" cy="150439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8" name="Connettore 1 27"/>
          <p:cNvCxnSpPr/>
          <p:nvPr/>
        </p:nvCxnSpPr>
        <p:spPr>
          <a:xfrm>
            <a:off x="2696007" y="4445463"/>
            <a:ext cx="0" cy="65955"/>
          </a:xfrm>
          <a:prstGeom prst="line">
            <a:avLst/>
          </a:prstGeom>
          <a:ln w="19050">
            <a:solidFill>
              <a:srgbClr val="C00000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Gallone 77"/>
          <p:cNvSpPr/>
          <p:nvPr/>
        </p:nvSpPr>
        <p:spPr>
          <a:xfrm>
            <a:off x="137984" y="4353240"/>
            <a:ext cx="8784976" cy="165585"/>
          </a:xfrm>
          <a:custGeom>
            <a:avLst/>
            <a:gdLst>
              <a:gd name="connsiteX0" fmla="*/ 0 w 6886319"/>
              <a:gd name="connsiteY0" fmla="*/ 0 h 504056"/>
              <a:gd name="connsiteX1" fmla="*/ 6634291 w 6886319"/>
              <a:gd name="connsiteY1" fmla="*/ 0 h 504056"/>
              <a:gd name="connsiteX2" fmla="*/ 6886319 w 6886319"/>
              <a:gd name="connsiteY2" fmla="*/ 252028 h 504056"/>
              <a:gd name="connsiteX3" fmla="*/ 6634291 w 6886319"/>
              <a:gd name="connsiteY3" fmla="*/ 504056 h 504056"/>
              <a:gd name="connsiteX4" fmla="*/ 0 w 6886319"/>
              <a:gd name="connsiteY4" fmla="*/ 504056 h 504056"/>
              <a:gd name="connsiteX5" fmla="*/ 252028 w 6886319"/>
              <a:gd name="connsiteY5" fmla="*/ 252028 h 504056"/>
              <a:gd name="connsiteX6" fmla="*/ 0 w 6886319"/>
              <a:gd name="connsiteY6" fmla="*/ 0 h 504056"/>
              <a:gd name="connsiteX0" fmla="*/ 0 w 6886319"/>
              <a:gd name="connsiteY0" fmla="*/ 0 h 504056"/>
              <a:gd name="connsiteX1" fmla="*/ 6634291 w 6886319"/>
              <a:gd name="connsiteY1" fmla="*/ 0 h 504056"/>
              <a:gd name="connsiteX2" fmla="*/ 6886319 w 6886319"/>
              <a:gd name="connsiteY2" fmla="*/ 252028 h 504056"/>
              <a:gd name="connsiteX3" fmla="*/ 6634291 w 6886319"/>
              <a:gd name="connsiteY3" fmla="*/ 504056 h 504056"/>
              <a:gd name="connsiteX4" fmla="*/ 0 w 6886319"/>
              <a:gd name="connsiteY4" fmla="*/ 504056 h 504056"/>
              <a:gd name="connsiteX5" fmla="*/ 0 w 6886319"/>
              <a:gd name="connsiteY5" fmla="*/ 0 h 504056"/>
              <a:gd name="connsiteX0" fmla="*/ 0 w 6768290"/>
              <a:gd name="connsiteY0" fmla="*/ 0 h 504056"/>
              <a:gd name="connsiteX1" fmla="*/ 6634291 w 6768290"/>
              <a:gd name="connsiteY1" fmla="*/ 0 h 504056"/>
              <a:gd name="connsiteX2" fmla="*/ 6768290 w 6768290"/>
              <a:gd name="connsiteY2" fmla="*/ 252028 h 504056"/>
              <a:gd name="connsiteX3" fmla="*/ 6634291 w 6768290"/>
              <a:gd name="connsiteY3" fmla="*/ 504056 h 504056"/>
              <a:gd name="connsiteX4" fmla="*/ 0 w 6768290"/>
              <a:gd name="connsiteY4" fmla="*/ 504056 h 504056"/>
              <a:gd name="connsiteX5" fmla="*/ 0 w 6768290"/>
              <a:gd name="connsiteY5" fmla="*/ 0 h 504056"/>
              <a:gd name="connsiteX0" fmla="*/ 0 w 6634291"/>
              <a:gd name="connsiteY0" fmla="*/ 0 h 504056"/>
              <a:gd name="connsiteX1" fmla="*/ 6634291 w 6634291"/>
              <a:gd name="connsiteY1" fmla="*/ 0 h 504056"/>
              <a:gd name="connsiteX2" fmla="*/ 6634291 w 6634291"/>
              <a:gd name="connsiteY2" fmla="*/ 504056 h 504056"/>
              <a:gd name="connsiteX3" fmla="*/ 0 w 6634291"/>
              <a:gd name="connsiteY3" fmla="*/ 504056 h 504056"/>
              <a:gd name="connsiteX4" fmla="*/ 0 w 6634291"/>
              <a:gd name="connsiteY4" fmla="*/ 0 h 50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4291" h="504056">
                <a:moveTo>
                  <a:pt x="0" y="0"/>
                </a:moveTo>
                <a:lnTo>
                  <a:pt x="6634291" y="0"/>
                </a:lnTo>
                <a:lnTo>
                  <a:pt x="6634291" y="504056"/>
                </a:lnTo>
                <a:lnTo>
                  <a:pt x="0" y="5040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sz="1200" i="1" dirty="0" smtClean="0">
                <a:solidFill>
                  <a:schemeClr val="bg1"/>
                </a:solidFill>
              </a:rPr>
              <a:t>  	</a:t>
            </a:r>
            <a:endParaRPr lang="it-IT" sz="1200" i="1" dirty="0">
              <a:solidFill>
                <a:schemeClr val="bg1"/>
              </a:solidFill>
            </a:endParaRPr>
          </a:p>
        </p:txBody>
      </p:sp>
      <p:grpSp>
        <p:nvGrpSpPr>
          <p:cNvPr id="30" name="Gruppo 142"/>
          <p:cNvGrpSpPr/>
          <p:nvPr/>
        </p:nvGrpSpPr>
        <p:grpSpPr>
          <a:xfrm>
            <a:off x="3925396" y="4533329"/>
            <a:ext cx="415499" cy="270669"/>
            <a:chOff x="3394679" y="4732707"/>
            <a:chExt cx="415498" cy="61738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1" name="CasellaDiTesto 30"/>
            <p:cNvSpPr txBox="1"/>
            <p:nvPr/>
          </p:nvSpPr>
          <p:spPr>
            <a:xfrm>
              <a:off x="3394679" y="4823573"/>
              <a:ext cx="415498" cy="526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900" i="1" dirty="0" smtClean="0">
                  <a:solidFill>
                    <a:srgbClr val="C00000"/>
                  </a:solidFill>
                </a:rPr>
                <a:t>2015</a:t>
              </a:r>
            </a:p>
          </p:txBody>
        </p:sp>
        <p:cxnSp>
          <p:nvCxnSpPr>
            <p:cNvPr id="32" name="Connettore 1 31"/>
            <p:cNvCxnSpPr/>
            <p:nvPr/>
          </p:nvCxnSpPr>
          <p:spPr>
            <a:xfrm>
              <a:off x="3615252" y="4732707"/>
              <a:ext cx="0" cy="150439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3" name="Gruppo 145"/>
          <p:cNvGrpSpPr/>
          <p:nvPr/>
        </p:nvGrpSpPr>
        <p:grpSpPr>
          <a:xfrm>
            <a:off x="1022058" y="4533329"/>
            <a:ext cx="415498" cy="270669"/>
            <a:chOff x="3394679" y="4732707"/>
            <a:chExt cx="415497" cy="61738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4" name="CasellaDiTesto 33"/>
            <p:cNvSpPr txBox="1"/>
            <p:nvPr/>
          </p:nvSpPr>
          <p:spPr>
            <a:xfrm>
              <a:off x="3394679" y="4823573"/>
              <a:ext cx="415497" cy="526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900" i="1" dirty="0" smtClean="0">
                  <a:solidFill>
                    <a:srgbClr val="C00000"/>
                  </a:solidFill>
                </a:rPr>
                <a:t>2013</a:t>
              </a:r>
            </a:p>
          </p:txBody>
        </p:sp>
        <p:cxnSp>
          <p:nvCxnSpPr>
            <p:cNvPr id="35" name="Connettore 1 34"/>
            <p:cNvCxnSpPr/>
            <p:nvPr/>
          </p:nvCxnSpPr>
          <p:spPr>
            <a:xfrm>
              <a:off x="3615252" y="4732707"/>
              <a:ext cx="0" cy="150439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Gruppo 139"/>
          <p:cNvGrpSpPr/>
          <p:nvPr/>
        </p:nvGrpSpPr>
        <p:grpSpPr>
          <a:xfrm>
            <a:off x="6820797" y="4533329"/>
            <a:ext cx="415499" cy="270669"/>
            <a:chOff x="3394679" y="4732707"/>
            <a:chExt cx="415498" cy="61738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7" name="CasellaDiTesto 36"/>
            <p:cNvSpPr txBox="1"/>
            <p:nvPr/>
          </p:nvSpPr>
          <p:spPr>
            <a:xfrm>
              <a:off x="3394679" y="4823573"/>
              <a:ext cx="415498" cy="526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900" i="1" dirty="0" smtClean="0">
                  <a:solidFill>
                    <a:srgbClr val="C00000"/>
                  </a:solidFill>
                </a:rPr>
                <a:t>2017</a:t>
              </a:r>
            </a:p>
          </p:txBody>
        </p:sp>
        <p:cxnSp>
          <p:nvCxnSpPr>
            <p:cNvPr id="38" name="Connettore 1 37"/>
            <p:cNvCxnSpPr/>
            <p:nvPr/>
          </p:nvCxnSpPr>
          <p:spPr>
            <a:xfrm>
              <a:off x="3615252" y="4732707"/>
              <a:ext cx="0" cy="150439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9" name="Gallone 77"/>
          <p:cNvSpPr/>
          <p:nvPr/>
        </p:nvSpPr>
        <p:spPr>
          <a:xfrm>
            <a:off x="125276" y="4148996"/>
            <a:ext cx="8357554" cy="149142"/>
          </a:xfrm>
          <a:custGeom>
            <a:avLst/>
            <a:gdLst>
              <a:gd name="connsiteX0" fmla="*/ 0 w 6886319"/>
              <a:gd name="connsiteY0" fmla="*/ 0 h 504056"/>
              <a:gd name="connsiteX1" fmla="*/ 6634291 w 6886319"/>
              <a:gd name="connsiteY1" fmla="*/ 0 h 504056"/>
              <a:gd name="connsiteX2" fmla="*/ 6886319 w 6886319"/>
              <a:gd name="connsiteY2" fmla="*/ 252028 h 504056"/>
              <a:gd name="connsiteX3" fmla="*/ 6634291 w 6886319"/>
              <a:gd name="connsiteY3" fmla="*/ 504056 h 504056"/>
              <a:gd name="connsiteX4" fmla="*/ 0 w 6886319"/>
              <a:gd name="connsiteY4" fmla="*/ 504056 h 504056"/>
              <a:gd name="connsiteX5" fmla="*/ 252028 w 6886319"/>
              <a:gd name="connsiteY5" fmla="*/ 252028 h 504056"/>
              <a:gd name="connsiteX6" fmla="*/ 0 w 6886319"/>
              <a:gd name="connsiteY6" fmla="*/ 0 h 504056"/>
              <a:gd name="connsiteX0" fmla="*/ 0 w 6886319"/>
              <a:gd name="connsiteY0" fmla="*/ 0 h 504056"/>
              <a:gd name="connsiteX1" fmla="*/ 6634291 w 6886319"/>
              <a:gd name="connsiteY1" fmla="*/ 0 h 504056"/>
              <a:gd name="connsiteX2" fmla="*/ 6886319 w 6886319"/>
              <a:gd name="connsiteY2" fmla="*/ 252028 h 504056"/>
              <a:gd name="connsiteX3" fmla="*/ 6634291 w 6886319"/>
              <a:gd name="connsiteY3" fmla="*/ 504056 h 504056"/>
              <a:gd name="connsiteX4" fmla="*/ 0 w 6886319"/>
              <a:gd name="connsiteY4" fmla="*/ 504056 h 504056"/>
              <a:gd name="connsiteX5" fmla="*/ 0 w 6886319"/>
              <a:gd name="connsiteY5" fmla="*/ 0 h 50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6319" h="504056">
                <a:moveTo>
                  <a:pt x="0" y="0"/>
                </a:moveTo>
                <a:lnTo>
                  <a:pt x="6634291" y="0"/>
                </a:lnTo>
                <a:lnTo>
                  <a:pt x="6886319" y="252028"/>
                </a:lnTo>
                <a:lnTo>
                  <a:pt x="6634291" y="504056"/>
                </a:lnTo>
                <a:lnTo>
                  <a:pt x="0" y="5040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19050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it-IT" sz="1200" i="1" dirty="0">
              <a:solidFill>
                <a:schemeClr val="bg1"/>
              </a:solidFill>
            </a:endParaRPr>
          </a:p>
        </p:txBody>
      </p:sp>
      <p:sp>
        <p:nvSpPr>
          <p:cNvPr id="40" name="Gallone 50"/>
          <p:cNvSpPr/>
          <p:nvPr/>
        </p:nvSpPr>
        <p:spPr>
          <a:xfrm rot="10800000" flipH="1" flipV="1">
            <a:off x="111219" y="4148996"/>
            <a:ext cx="1121830" cy="137604"/>
          </a:xfrm>
          <a:custGeom>
            <a:avLst/>
            <a:gdLst>
              <a:gd name="connsiteX0" fmla="*/ 0 w 2160240"/>
              <a:gd name="connsiteY0" fmla="*/ 0 h 216024"/>
              <a:gd name="connsiteX1" fmla="*/ 2052228 w 2160240"/>
              <a:gd name="connsiteY1" fmla="*/ 0 h 216024"/>
              <a:gd name="connsiteX2" fmla="*/ 2160240 w 2160240"/>
              <a:gd name="connsiteY2" fmla="*/ 108012 h 216024"/>
              <a:gd name="connsiteX3" fmla="*/ 2052228 w 2160240"/>
              <a:gd name="connsiteY3" fmla="*/ 216024 h 216024"/>
              <a:gd name="connsiteX4" fmla="*/ 0 w 2160240"/>
              <a:gd name="connsiteY4" fmla="*/ 216024 h 216024"/>
              <a:gd name="connsiteX5" fmla="*/ 108012 w 2160240"/>
              <a:gd name="connsiteY5" fmla="*/ 108012 h 216024"/>
              <a:gd name="connsiteX6" fmla="*/ 0 w 2160240"/>
              <a:gd name="connsiteY6" fmla="*/ 0 h 216024"/>
              <a:gd name="connsiteX0" fmla="*/ 0 w 2160240"/>
              <a:gd name="connsiteY0" fmla="*/ 0 h 216024"/>
              <a:gd name="connsiteX1" fmla="*/ 2052228 w 2160240"/>
              <a:gd name="connsiteY1" fmla="*/ 0 h 216024"/>
              <a:gd name="connsiteX2" fmla="*/ 2160240 w 2160240"/>
              <a:gd name="connsiteY2" fmla="*/ 108012 h 216024"/>
              <a:gd name="connsiteX3" fmla="*/ 2052228 w 2160240"/>
              <a:gd name="connsiteY3" fmla="*/ 216024 h 216024"/>
              <a:gd name="connsiteX4" fmla="*/ 0 w 2160240"/>
              <a:gd name="connsiteY4" fmla="*/ 216024 h 216024"/>
              <a:gd name="connsiteX5" fmla="*/ 0 w 2160240"/>
              <a:gd name="connsiteY5" fmla="*/ 0 h 216024"/>
              <a:gd name="connsiteX0" fmla="*/ 0 w 2052228"/>
              <a:gd name="connsiteY0" fmla="*/ 0 h 216024"/>
              <a:gd name="connsiteX1" fmla="*/ 2052228 w 2052228"/>
              <a:gd name="connsiteY1" fmla="*/ 0 h 216024"/>
              <a:gd name="connsiteX2" fmla="*/ 2052228 w 2052228"/>
              <a:gd name="connsiteY2" fmla="*/ 216024 h 216024"/>
              <a:gd name="connsiteX3" fmla="*/ 0 w 2052228"/>
              <a:gd name="connsiteY3" fmla="*/ 216024 h 216024"/>
              <a:gd name="connsiteX4" fmla="*/ 0 w 2052228"/>
              <a:gd name="connsiteY4" fmla="*/ 0 h 216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52228" h="216024">
                <a:moveTo>
                  <a:pt x="0" y="0"/>
                </a:moveTo>
                <a:lnTo>
                  <a:pt x="2052228" y="0"/>
                </a:lnTo>
                <a:lnTo>
                  <a:pt x="2052228" y="216024"/>
                </a:lnTo>
                <a:lnTo>
                  <a:pt x="0" y="2160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solidFill>
              <a:schemeClr val="bg1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700" i="1" dirty="0" smtClean="0">
                <a:solidFill>
                  <a:schemeClr val="bg1"/>
                </a:solidFill>
              </a:rPr>
              <a:t>Tempistica attuale</a:t>
            </a:r>
            <a:endParaRPr lang="it-IT" sz="700" i="1" dirty="0">
              <a:solidFill>
                <a:schemeClr val="bg1"/>
              </a:solidFill>
            </a:endParaRPr>
          </a:p>
        </p:txBody>
      </p:sp>
      <p:sp>
        <p:nvSpPr>
          <p:cNvPr id="41" name="Gallone 50"/>
          <p:cNvSpPr/>
          <p:nvPr/>
        </p:nvSpPr>
        <p:spPr>
          <a:xfrm rot="10800000" flipH="1" flipV="1">
            <a:off x="107505" y="4351975"/>
            <a:ext cx="1125545" cy="156371"/>
          </a:xfrm>
          <a:custGeom>
            <a:avLst/>
            <a:gdLst>
              <a:gd name="connsiteX0" fmla="*/ 0 w 2160240"/>
              <a:gd name="connsiteY0" fmla="*/ 0 h 216024"/>
              <a:gd name="connsiteX1" fmla="*/ 2052228 w 2160240"/>
              <a:gd name="connsiteY1" fmla="*/ 0 h 216024"/>
              <a:gd name="connsiteX2" fmla="*/ 2160240 w 2160240"/>
              <a:gd name="connsiteY2" fmla="*/ 108012 h 216024"/>
              <a:gd name="connsiteX3" fmla="*/ 2052228 w 2160240"/>
              <a:gd name="connsiteY3" fmla="*/ 216024 h 216024"/>
              <a:gd name="connsiteX4" fmla="*/ 0 w 2160240"/>
              <a:gd name="connsiteY4" fmla="*/ 216024 h 216024"/>
              <a:gd name="connsiteX5" fmla="*/ 108012 w 2160240"/>
              <a:gd name="connsiteY5" fmla="*/ 108012 h 216024"/>
              <a:gd name="connsiteX6" fmla="*/ 0 w 2160240"/>
              <a:gd name="connsiteY6" fmla="*/ 0 h 216024"/>
              <a:gd name="connsiteX0" fmla="*/ 0 w 2160240"/>
              <a:gd name="connsiteY0" fmla="*/ 0 h 216024"/>
              <a:gd name="connsiteX1" fmla="*/ 2052228 w 2160240"/>
              <a:gd name="connsiteY1" fmla="*/ 0 h 216024"/>
              <a:gd name="connsiteX2" fmla="*/ 2160240 w 2160240"/>
              <a:gd name="connsiteY2" fmla="*/ 108012 h 216024"/>
              <a:gd name="connsiteX3" fmla="*/ 2052228 w 2160240"/>
              <a:gd name="connsiteY3" fmla="*/ 216024 h 216024"/>
              <a:gd name="connsiteX4" fmla="*/ 0 w 2160240"/>
              <a:gd name="connsiteY4" fmla="*/ 216024 h 216024"/>
              <a:gd name="connsiteX5" fmla="*/ 0 w 2160240"/>
              <a:gd name="connsiteY5" fmla="*/ 0 h 216024"/>
              <a:gd name="connsiteX0" fmla="*/ 0 w 2052228"/>
              <a:gd name="connsiteY0" fmla="*/ 0 h 216024"/>
              <a:gd name="connsiteX1" fmla="*/ 2052228 w 2052228"/>
              <a:gd name="connsiteY1" fmla="*/ 0 h 216024"/>
              <a:gd name="connsiteX2" fmla="*/ 2052228 w 2052228"/>
              <a:gd name="connsiteY2" fmla="*/ 216024 h 216024"/>
              <a:gd name="connsiteX3" fmla="*/ 0 w 2052228"/>
              <a:gd name="connsiteY3" fmla="*/ 216024 h 216024"/>
              <a:gd name="connsiteX4" fmla="*/ 0 w 2052228"/>
              <a:gd name="connsiteY4" fmla="*/ 0 h 216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52228" h="216024">
                <a:moveTo>
                  <a:pt x="0" y="0"/>
                </a:moveTo>
                <a:lnTo>
                  <a:pt x="2052228" y="0"/>
                </a:lnTo>
                <a:lnTo>
                  <a:pt x="2052228" y="216024"/>
                </a:lnTo>
                <a:lnTo>
                  <a:pt x="0" y="2160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chemeClr val="bg1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700" i="1" dirty="0" smtClean="0">
                <a:solidFill>
                  <a:schemeClr val="bg1"/>
                </a:solidFill>
              </a:rPr>
              <a:t>Tempistica ipotizzata</a:t>
            </a:r>
            <a:endParaRPr lang="it-IT" sz="700" i="1" dirty="0">
              <a:solidFill>
                <a:schemeClr val="bg1"/>
              </a:solidFill>
            </a:endParaRPr>
          </a:p>
        </p:txBody>
      </p:sp>
      <p:sp>
        <p:nvSpPr>
          <p:cNvPr id="42" name="Gallone 14"/>
          <p:cNvSpPr/>
          <p:nvPr/>
        </p:nvSpPr>
        <p:spPr>
          <a:xfrm>
            <a:off x="1231437" y="4353241"/>
            <a:ext cx="2909770" cy="158177"/>
          </a:xfrm>
          <a:custGeom>
            <a:avLst/>
            <a:gdLst>
              <a:gd name="connsiteX0" fmla="*/ 0 w 2390480"/>
              <a:gd name="connsiteY0" fmla="*/ 0 h 360040"/>
              <a:gd name="connsiteX1" fmla="*/ 2210460 w 2390480"/>
              <a:gd name="connsiteY1" fmla="*/ 0 h 360040"/>
              <a:gd name="connsiteX2" fmla="*/ 2390480 w 2390480"/>
              <a:gd name="connsiteY2" fmla="*/ 180020 h 360040"/>
              <a:gd name="connsiteX3" fmla="*/ 2210460 w 2390480"/>
              <a:gd name="connsiteY3" fmla="*/ 360040 h 360040"/>
              <a:gd name="connsiteX4" fmla="*/ 0 w 2390480"/>
              <a:gd name="connsiteY4" fmla="*/ 360040 h 360040"/>
              <a:gd name="connsiteX5" fmla="*/ 180020 w 2390480"/>
              <a:gd name="connsiteY5" fmla="*/ 180020 h 360040"/>
              <a:gd name="connsiteX6" fmla="*/ 0 w 2390480"/>
              <a:gd name="connsiteY6" fmla="*/ 0 h 360040"/>
              <a:gd name="connsiteX0" fmla="*/ 0 w 2390480"/>
              <a:gd name="connsiteY0" fmla="*/ 0 h 360040"/>
              <a:gd name="connsiteX1" fmla="*/ 2210460 w 2390480"/>
              <a:gd name="connsiteY1" fmla="*/ 0 h 360040"/>
              <a:gd name="connsiteX2" fmla="*/ 2390480 w 2390480"/>
              <a:gd name="connsiteY2" fmla="*/ 180020 h 360040"/>
              <a:gd name="connsiteX3" fmla="*/ 2210460 w 2390480"/>
              <a:gd name="connsiteY3" fmla="*/ 360040 h 360040"/>
              <a:gd name="connsiteX4" fmla="*/ 0 w 2390480"/>
              <a:gd name="connsiteY4" fmla="*/ 360040 h 360040"/>
              <a:gd name="connsiteX5" fmla="*/ 0 w 2390480"/>
              <a:gd name="connsiteY5" fmla="*/ 0 h 360040"/>
              <a:gd name="connsiteX0" fmla="*/ 0 w 2210460"/>
              <a:gd name="connsiteY0" fmla="*/ 0 h 360040"/>
              <a:gd name="connsiteX1" fmla="*/ 2210460 w 2210460"/>
              <a:gd name="connsiteY1" fmla="*/ 0 h 360040"/>
              <a:gd name="connsiteX2" fmla="*/ 2210460 w 2210460"/>
              <a:gd name="connsiteY2" fmla="*/ 360040 h 360040"/>
              <a:gd name="connsiteX3" fmla="*/ 0 w 2210460"/>
              <a:gd name="connsiteY3" fmla="*/ 360040 h 360040"/>
              <a:gd name="connsiteX4" fmla="*/ 0 w 2210460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0460" h="360040">
                <a:moveTo>
                  <a:pt x="0" y="0"/>
                </a:moveTo>
                <a:lnTo>
                  <a:pt x="2210460" y="0"/>
                </a:lnTo>
                <a:lnTo>
                  <a:pt x="2210460" y="360040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i="1" dirty="0">
              <a:solidFill>
                <a:schemeClr val="bg1"/>
              </a:solidFill>
            </a:endParaRPr>
          </a:p>
        </p:txBody>
      </p:sp>
      <p:sp>
        <p:nvSpPr>
          <p:cNvPr id="43" name="Gallone 84"/>
          <p:cNvSpPr/>
          <p:nvPr/>
        </p:nvSpPr>
        <p:spPr>
          <a:xfrm>
            <a:off x="4139952" y="4347989"/>
            <a:ext cx="2235289" cy="163429"/>
          </a:xfrm>
          <a:custGeom>
            <a:avLst/>
            <a:gdLst>
              <a:gd name="connsiteX0" fmla="*/ 0 w 2390480"/>
              <a:gd name="connsiteY0" fmla="*/ 0 h 248662"/>
              <a:gd name="connsiteX1" fmla="*/ 2266149 w 2390480"/>
              <a:gd name="connsiteY1" fmla="*/ 0 h 248662"/>
              <a:gd name="connsiteX2" fmla="*/ 2390480 w 2390480"/>
              <a:gd name="connsiteY2" fmla="*/ 124331 h 248662"/>
              <a:gd name="connsiteX3" fmla="*/ 2266149 w 2390480"/>
              <a:gd name="connsiteY3" fmla="*/ 248662 h 248662"/>
              <a:gd name="connsiteX4" fmla="*/ 0 w 2390480"/>
              <a:gd name="connsiteY4" fmla="*/ 248662 h 248662"/>
              <a:gd name="connsiteX5" fmla="*/ 124331 w 2390480"/>
              <a:gd name="connsiteY5" fmla="*/ 124331 h 248662"/>
              <a:gd name="connsiteX6" fmla="*/ 0 w 2390480"/>
              <a:gd name="connsiteY6" fmla="*/ 0 h 248662"/>
              <a:gd name="connsiteX0" fmla="*/ 0 w 2390480"/>
              <a:gd name="connsiteY0" fmla="*/ 0 h 248662"/>
              <a:gd name="connsiteX1" fmla="*/ 2266149 w 2390480"/>
              <a:gd name="connsiteY1" fmla="*/ 0 h 248662"/>
              <a:gd name="connsiteX2" fmla="*/ 2390480 w 2390480"/>
              <a:gd name="connsiteY2" fmla="*/ 124331 h 248662"/>
              <a:gd name="connsiteX3" fmla="*/ 2266149 w 2390480"/>
              <a:gd name="connsiteY3" fmla="*/ 248662 h 248662"/>
              <a:gd name="connsiteX4" fmla="*/ 0 w 2390480"/>
              <a:gd name="connsiteY4" fmla="*/ 248662 h 248662"/>
              <a:gd name="connsiteX5" fmla="*/ 0 w 2390480"/>
              <a:gd name="connsiteY5" fmla="*/ 0 h 248662"/>
              <a:gd name="connsiteX0" fmla="*/ 0 w 2266149"/>
              <a:gd name="connsiteY0" fmla="*/ 0 h 248662"/>
              <a:gd name="connsiteX1" fmla="*/ 2266149 w 2266149"/>
              <a:gd name="connsiteY1" fmla="*/ 0 h 248662"/>
              <a:gd name="connsiteX2" fmla="*/ 2266149 w 2266149"/>
              <a:gd name="connsiteY2" fmla="*/ 248662 h 248662"/>
              <a:gd name="connsiteX3" fmla="*/ 0 w 2266149"/>
              <a:gd name="connsiteY3" fmla="*/ 248662 h 248662"/>
              <a:gd name="connsiteX4" fmla="*/ 0 w 2266149"/>
              <a:gd name="connsiteY4" fmla="*/ 0 h 24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149" h="248662">
                <a:moveTo>
                  <a:pt x="0" y="0"/>
                </a:moveTo>
                <a:lnTo>
                  <a:pt x="2266149" y="0"/>
                </a:lnTo>
                <a:lnTo>
                  <a:pt x="2266149" y="248662"/>
                </a:lnTo>
                <a:lnTo>
                  <a:pt x="0" y="2486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i="1" dirty="0">
              <a:solidFill>
                <a:schemeClr val="bg1"/>
              </a:solidFill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1658437" y="4317137"/>
            <a:ext cx="23374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 smtClean="0">
                <a:solidFill>
                  <a:schemeClr val="bg1"/>
                </a:solidFill>
              </a:rPr>
              <a:t>Fase progettazione preliminare/autorizzazioni</a:t>
            </a:r>
          </a:p>
        </p:txBody>
      </p:sp>
      <p:sp>
        <p:nvSpPr>
          <p:cNvPr id="45" name="CasellaDiTesto 44"/>
          <p:cNvSpPr txBox="1"/>
          <p:nvPr/>
        </p:nvSpPr>
        <p:spPr>
          <a:xfrm>
            <a:off x="4638193" y="4309178"/>
            <a:ext cx="13019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 smtClean="0">
                <a:solidFill>
                  <a:schemeClr val="bg1"/>
                </a:solidFill>
              </a:rPr>
              <a:t>Progettazion</a:t>
            </a:r>
            <a:r>
              <a:rPr lang="it-IT" sz="900" i="1" dirty="0">
                <a:solidFill>
                  <a:schemeClr val="bg1"/>
                </a:solidFill>
              </a:rPr>
              <a:t>e</a:t>
            </a:r>
            <a:r>
              <a:rPr lang="it-IT" sz="900" i="1" dirty="0" smtClean="0">
                <a:solidFill>
                  <a:schemeClr val="bg1"/>
                </a:solidFill>
              </a:rPr>
              <a:t> esecutiva</a:t>
            </a:r>
          </a:p>
        </p:txBody>
      </p:sp>
      <p:sp>
        <p:nvSpPr>
          <p:cNvPr id="46" name="CasellaDiTesto 45"/>
          <p:cNvSpPr txBox="1"/>
          <p:nvPr/>
        </p:nvSpPr>
        <p:spPr>
          <a:xfrm>
            <a:off x="7092280" y="4313178"/>
            <a:ext cx="1728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i="1" dirty="0" smtClean="0">
                <a:solidFill>
                  <a:schemeClr val="bg1"/>
                </a:solidFill>
              </a:rPr>
              <a:t>              Esecuzione intervento</a:t>
            </a:r>
            <a:endParaRPr lang="it-IT" sz="1000" i="1" dirty="0">
              <a:solidFill>
                <a:schemeClr val="bg1"/>
              </a:solidFill>
            </a:endParaRPr>
          </a:p>
        </p:txBody>
      </p:sp>
      <p:grpSp>
        <p:nvGrpSpPr>
          <p:cNvPr id="47" name="Gruppo 142"/>
          <p:cNvGrpSpPr/>
          <p:nvPr/>
        </p:nvGrpSpPr>
        <p:grpSpPr>
          <a:xfrm>
            <a:off x="2472044" y="4515966"/>
            <a:ext cx="415499" cy="270669"/>
            <a:chOff x="3394679" y="4732707"/>
            <a:chExt cx="415498" cy="61738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8" name="CasellaDiTesto 47"/>
            <p:cNvSpPr txBox="1"/>
            <p:nvPr/>
          </p:nvSpPr>
          <p:spPr>
            <a:xfrm>
              <a:off x="3394679" y="4823573"/>
              <a:ext cx="415498" cy="526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900" i="1" dirty="0" smtClean="0">
                  <a:solidFill>
                    <a:srgbClr val="C00000"/>
                  </a:solidFill>
                </a:rPr>
                <a:t>2014</a:t>
              </a:r>
            </a:p>
          </p:txBody>
        </p:sp>
        <p:cxnSp>
          <p:nvCxnSpPr>
            <p:cNvPr id="49" name="Connettore 1 48"/>
            <p:cNvCxnSpPr/>
            <p:nvPr/>
          </p:nvCxnSpPr>
          <p:spPr>
            <a:xfrm>
              <a:off x="3615252" y="4732707"/>
              <a:ext cx="0" cy="150439"/>
            </a:xfrm>
            <a:prstGeom prst="line">
              <a:avLst/>
            </a:prstGeom>
            <a:ln w="19050">
              <a:solidFill>
                <a:srgbClr val="C00000"/>
              </a:solidFill>
              <a:prstDash val="soli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0" name="CasellaDiTesto 49"/>
          <p:cNvSpPr txBox="1"/>
          <p:nvPr/>
        </p:nvSpPr>
        <p:spPr>
          <a:xfrm>
            <a:off x="5326964" y="4573166"/>
            <a:ext cx="4154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900" i="1" dirty="0" smtClean="0">
                <a:solidFill>
                  <a:srgbClr val="C00000"/>
                </a:solidFill>
              </a:rPr>
              <a:t>2016</a:t>
            </a:r>
          </a:p>
        </p:txBody>
      </p:sp>
      <p:sp>
        <p:nvSpPr>
          <p:cNvPr id="51" name="Gallone 84"/>
          <p:cNvSpPr/>
          <p:nvPr/>
        </p:nvSpPr>
        <p:spPr>
          <a:xfrm>
            <a:off x="6372200" y="4352752"/>
            <a:ext cx="864096" cy="158667"/>
          </a:xfrm>
          <a:custGeom>
            <a:avLst/>
            <a:gdLst>
              <a:gd name="connsiteX0" fmla="*/ 0 w 2390480"/>
              <a:gd name="connsiteY0" fmla="*/ 0 h 248662"/>
              <a:gd name="connsiteX1" fmla="*/ 2266149 w 2390480"/>
              <a:gd name="connsiteY1" fmla="*/ 0 h 248662"/>
              <a:gd name="connsiteX2" fmla="*/ 2390480 w 2390480"/>
              <a:gd name="connsiteY2" fmla="*/ 124331 h 248662"/>
              <a:gd name="connsiteX3" fmla="*/ 2266149 w 2390480"/>
              <a:gd name="connsiteY3" fmla="*/ 248662 h 248662"/>
              <a:gd name="connsiteX4" fmla="*/ 0 w 2390480"/>
              <a:gd name="connsiteY4" fmla="*/ 248662 h 248662"/>
              <a:gd name="connsiteX5" fmla="*/ 124331 w 2390480"/>
              <a:gd name="connsiteY5" fmla="*/ 124331 h 248662"/>
              <a:gd name="connsiteX6" fmla="*/ 0 w 2390480"/>
              <a:gd name="connsiteY6" fmla="*/ 0 h 248662"/>
              <a:gd name="connsiteX0" fmla="*/ 0 w 2390480"/>
              <a:gd name="connsiteY0" fmla="*/ 0 h 248662"/>
              <a:gd name="connsiteX1" fmla="*/ 2266149 w 2390480"/>
              <a:gd name="connsiteY1" fmla="*/ 0 h 248662"/>
              <a:gd name="connsiteX2" fmla="*/ 2390480 w 2390480"/>
              <a:gd name="connsiteY2" fmla="*/ 124331 h 248662"/>
              <a:gd name="connsiteX3" fmla="*/ 2266149 w 2390480"/>
              <a:gd name="connsiteY3" fmla="*/ 248662 h 248662"/>
              <a:gd name="connsiteX4" fmla="*/ 0 w 2390480"/>
              <a:gd name="connsiteY4" fmla="*/ 248662 h 248662"/>
              <a:gd name="connsiteX5" fmla="*/ 0 w 2390480"/>
              <a:gd name="connsiteY5" fmla="*/ 0 h 248662"/>
              <a:gd name="connsiteX0" fmla="*/ 0 w 2266149"/>
              <a:gd name="connsiteY0" fmla="*/ 0 h 248662"/>
              <a:gd name="connsiteX1" fmla="*/ 2266149 w 2266149"/>
              <a:gd name="connsiteY1" fmla="*/ 0 h 248662"/>
              <a:gd name="connsiteX2" fmla="*/ 2266149 w 2266149"/>
              <a:gd name="connsiteY2" fmla="*/ 248662 h 248662"/>
              <a:gd name="connsiteX3" fmla="*/ 0 w 2266149"/>
              <a:gd name="connsiteY3" fmla="*/ 248662 h 248662"/>
              <a:gd name="connsiteX4" fmla="*/ 0 w 2266149"/>
              <a:gd name="connsiteY4" fmla="*/ 0 h 24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149" h="248662">
                <a:moveTo>
                  <a:pt x="0" y="0"/>
                </a:moveTo>
                <a:lnTo>
                  <a:pt x="2266149" y="0"/>
                </a:lnTo>
                <a:lnTo>
                  <a:pt x="2266149" y="248662"/>
                </a:lnTo>
                <a:lnTo>
                  <a:pt x="0" y="2486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i="1" dirty="0">
              <a:solidFill>
                <a:schemeClr val="bg1"/>
              </a:solidFill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6516216" y="4314231"/>
            <a:ext cx="60625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 smtClean="0">
                <a:solidFill>
                  <a:schemeClr val="bg1"/>
                </a:solidFill>
              </a:rPr>
              <a:t>Contratti</a:t>
            </a:r>
          </a:p>
        </p:txBody>
      </p:sp>
      <p:sp>
        <p:nvSpPr>
          <p:cNvPr id="54" name="Text Box 111"/>
          <p:cNvSpPr txBox="1">
            <a:spLocks noChangeAspect="1" noChangeArrowheads="1"/>
          </p:cNvSpPr>
          <p:nvPr/>
        </p:nvSpPr>
        <p:spPr bwMode="auto">
          <a:xfrm>
            <a:off x="683568" y="2411807"/>
            <a:ext cx="1612756" cy="246221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Razionalizzazione spazi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 Box 111"/>
          <p:cNvSpPr txBox="1">
            <a:spLocks noChangeAspect="1" noChangeArrowheads="1"/>
          </p:cNvSpPr>
          <p:nvPr/>
        </p:nvSpPr>
        <p:spPr bwMode="auto">
          <a:xfrm>
            <a:off x="665233" y="3214837"/>
            <a:ext cx="4464495" cy="246221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Importo contrattualizzato per i lavori:  € 1.170.865</a:t>
            </a:r>
          </a:p>
        </p:txBody>
      </p:sp>
      <p:sp>
        <p:nvSpPr>
          <p:cNvPr id="56" name="Freccia a destra 55"/>
          <p:cNvSpPr/>
          <p:nvPr/>
        </p:nvSpPr>
        <p:spPr>
          <a:xfrm>
            <a:off x="2595635" y="2504088"/>
            <a:ext cx="341706" cy="96019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Text Box 111"/>
          <p:cNvSpPr txBox="1">
            <a:spLocks noChangeAspect="1" noChangeArrowheads="1"/>
          </p:cNvSpPr>
          <p:nvPr/>
        </p:nvSpPr>
        <p:spPr bwMode="auto">
          <a:xfrm>
            <a:off x="3170892" y="2239619"/>
            <a:ext cx="3489340" cy="215444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Uffici di Esecuzione Penale </a:t>
            </a:r>
            <a:r>
              <a:rPr lang="it-IT" sz="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Esterna di Bolzano – Min. della Giustizia</a:t>
            </a:r>
          </a:p>
        </p:txBody>
      </p:sp>
      <p:sp>
        <p:nvSpPr>
          <p:cNvPr id="58" name="Text Box 111"/>
          <p:cNvSpPr txBox="1">
            <a:spLocks noChangeAspect="1" noChangeArrowheads="1"/>
          </p:cNvSpPr>
          <p:nvPr/>
        </p:nvSpPr>
        <p:spPr bwMode="auto">
          <a:xfrm>
            <a:off x="665234" y="2867945"/>
            <a:ext cx="4770862" cy="246221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Risparmio da chiusure Locazioni Passive  € 232.057,62 (Iva inclusa) </a:t>
            </a:r>
            <a:endParaRPr lang="it-IT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vale 58"/>
          <p:cNvSpPr>
            <a:spLocks noChangeAspect="1"/>
          </p:cNvSpPr>
          <p:nvPr/>
        </p:nvSpPr>
        <p:spPr>
          <a:xfrm>
            <a:off x="233184" y="1923678"/>
            <a:ext cx="361438" cy="333963"/>
          </a:xfrm>
          <a:prstGeom prst="ellipse">
            <a:avLst/>
          </a:prstGeom>
          <a:solidFill>
            <a:srgbClr val="FFC00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Ovale 59"/>
          <p:cNvSpPr>
            <a:spLocks noChangeAspect="1"/>
          </p:cNvSpPr>
          <p:nvPr/>
        </p:nvSpPr>
        <p:spPr>
          <a:xfrm>
            <a:off x="233185" y="2365568"/>
            <a:ext cx="353686" cy="326801"/>
          </a:xfrm>
          <a:prstGeom prst="ellipse">
            <a:avLst/>
          </a:prstGeom>
          <a:solidFill>
            <a:srgbClr val="FFC00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61" name="Gruppo 5147"/>
          <p:cNvGrpSpPr>
            <a:grpSpLocks noChangeAspect="1"/>
          </p:cNvGrpSpPr>
          <p:nvPr/>
        </p:nvGrpSpPr>
        <p:grpSpPr>
          <a:xfrm>
            <a:off x="321545" y="2423331"/>
            <a:ext cx="167845" cy="184171"/>
            <a:chOff x="6874829" y="3685649"/>
            <a:chExt cx="1091650" cy="12257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2" name="Figura a mano libera 61"/>
            <p:cNvSpPr/>
            <p:nvPr/>
          </p:nvSpPr>
          <p:spPr>
            <a:xfrm>
              <a:off x="6874829" y="3685649"/>
              <a:ext cx="1091650" cy="1225745"/>
            </a:xfrm>
            <a:custGeom>
              <a:avLst/>
              <a:gdLst>
                <a:gd name="connsiteX0" fmla="*/ 5610 w 1189281"/>
                <a:gd name="connsiteY0" fmla="*/ 631104 h 1225745"/>
                <a:gd name="connsiteX1" fmla="*/ 100977 w 1189281"/>
                <a:gd name="connsiteY1" fmla="*/ 631104 h 1225745"/>
                <a:gd name="connsiteX2" fmla="*/ 100977 w 1189281"/>
                <a:gd name="connsiteY2" fmla="*/ 325369 h 1225745"/>
                <a:gd name="connsiteX3" fmla="*/ 193539 w 1189281"/>
                <a:gd name="connsiteY3" fmla="*/ 325369 h 1225745"/>
                <a:gd name="connsiteX4" fmla="*/ 193539 w 1189281"/>
                <a:gd name="connsiteY4" fmla="*/ 552567 h 1225745"/>
                <a:gd name="connsiteX5" fmla="*/ 274881 w 1189281"/>
                <a:gd name="connsiteY5" fmla="*/ 552567 h 1225745"/>
                <a:gd name="connsiteX6" fmla="*/ 274881 w 1189281"/>
                <a:gd name="connsiteY6" fmla="*/ 673178 h 1225745"/>
                <a:gd name="connsiteX7" fmla="*/ 378663 w 1189281"/>
                <a:gd name="connsiteY7" fmla="*/ 673178 h 1225745"/>
                <a:gd name="connsiteX8" fmla="*/ 378663 w 1189281"/>
                <a:gd name="connsiteY8" fmla="*/ 0 h 1225745"/>
                <a:gd name="connsiteX9" fmla="*/ 740496 w 1189281"/>
                <a:gd name="connsiteY9" fmla="*/ 0 h 1225745"/>
                <a:gd name="connsiteX10" fmla="*/ 740496 w 1189281"/>
                <a:gd name="connsiteY10" fmla="*/ 732081 h 1225745"/>
                <a:gd name="connsiteX11" fmla="*/ 841473 w 1189281"/>
                <a:gd name="connsiteY11" fmla="*/ 732081 h 1225745"/>
                <a:gd name="connsiteX12" fmla="*/ 841473 w 1189281"/>
                <a:gd name="connsiteY12" fmla="*/ 249637 h 1225745"/>
                <a:gd name="connsiteX13" fmla="*/ 1189281 w 1189281"/>
                <a:gd name="connsiteY13" fmla="*/ 249637 h 1225745"/>
                <a:gd name="connsiteX14" fmla="*/ 1189281 w 1189281"/>
                <a:gd name="connsiteY14" fmla="*/ 1225745 h 1225745"/>
                <a:gd name="connsiteX15" fmla="*/ 0 w 1189281"/>
                <a:gd name="connsiteY15" fmla="*/ 1225745 h 1225745"/>
                <a:gd name="connsiteX16" fmla="*/ 0 w 1189281"/>
                <a:gd name="connsiteY16" fmla="*/ 1194891 h 1225745"/>
                <a:gd name="connsiteX17" fmla="*/ 5610 w 1189281"/>
                <a:gd name="connsiteY17" fmla="*/ 631104 h 1225745"/>
                <a:gd name="connsiteX0" fmla="*/ 5610 w 1189281"/>
                <a:gd name="connsiteY0" fmla="*/ 631104 h 1225745"/>
                <a:gd name="connsiteX1" fmla="*/ 100977 w 1189281"/>
                <a:gd name="connsiteY1" fmla="*/ 631104 h 1225745"/>
                <a:gd name="connsiteX2" fmla="*/ 100977 w 1189281"/>
                <a:gd name="connsiteY2" fmla="*/ 325369 h 1225745"/>
                <a:gd name="connsiteX3" fmla="*/ 193539 w 1189281"/>
                <a:gd name="connsiteY3" fmla="*/ 552567 h 1225745"/>
                <a:gd name="connsiteX4" fmla="*/ 274881 w 1189281"/>
                <a:gd name="connsiteY4" fmla="*/ 552567 h 1225745"/>
                <a:gd name="connsiteX5" fmla="*/ 274881 w 1189281"/>
                <a:gd name="connsiteY5" fmla="*/ 673178 h 1225745"/>
                <a:gd name="connsiteX6" fmla="*/ 378663 w 1189281"/>
                <a:gd name="connsiteY6" fmla="*/ 673178 h 1225745"/>
                <a:gd name="connsiteX7" fmla="*/ 378663 w 1189281"/>
                <a:gd name="connsiteY7" fmla="*/ 0 h 1225745"/>
                <a:gd name="connsiteX8" fmla="*/ 740496 w 1189281"/>
                <a:gd name="connsiteY8" fmla="*/ 0 h 1225745"/>
                <a:gd name="connsiteX9" fmla="*/ 740496 w 1189281"/>
                <a:gd name="connsiteY9" fmla="*/ 732081 h 1225745"/>
                <a:gd name="connsiteX10" fmla="*/ 841473 w 1189281"/>
                <a:gd name="connsiteY10" fmla="*/ 732081 h 1225745"/>
                <a:gd name="connsiteX11" fmla="*/ 841473 w 1189281"/>
                <a:gd name="connsiteY11" fmla="*/ 249637 h 1225745"/>
                <a:gd name="connsiteX12" fmla="*/ 1189281 w 1189281"/>
                <a:gd name="connsiteY12" fmla="*/ 249637 h 1225745"/>
                <a:gd name="connsiteX13" fmla="*/ 1189281 w 1189281"/>
                <a:gd name="connsiteY13" fmla="*/ 1225745 h 1225745"/>
                <a:gd name="connsiteX14" fmla="*/ 0 w 1189281"/>
                <a:gd name="connsiteY14" fmla="*/ 1225745 h 1225745"/>
                <a:gd name="connsiteX15" fmla="*/ 0 w 1189281"/>
                <a:gd name="connsiteY15" fmla="*/ 1194891 h 1225745"/>
                <a:gd name="connsiteX16" fmla="*/ 5610 w 1189281"/>
                <a:gd name="connsiteY16" fmla="*/ 631104 h 1225745"/>
                <a:gd name="connsiteX0" fmla="*/ 5610 w 1189281"/>
                <a:gd name="connsiteY0" fmla="*/ 631104 h 1225745"/>
                <a:gd name="connsiteX1" fmla="*/ 100977 w 1189281"/>
                <a:gd name="connsiteY1" fmla="*/ 325369 h 1225745"/>
                <a:gd name="connsiteX2" fmla="*/ 193539 w 1189281"/>
                <a:gd name="connsiteY2" fmla="*/ 552567 h 1225745"/>
                <a:gd name="connsiteX3" fmla="*/ 274881 w 1189281"/>
                <a:gd name="connsiteY3" fmla="*/ 552567 h 1225745"/>
                <a:gd name="connsiteX4" fmla="*/ 274881 w 1189281"/>
                <a:gd name="connsiteY4" fmla="*/ 673178 h 1225745"/>
                <a:gd name="connsiteX5" fmla="*/ 378663 w 1189281"/>
                <a:gd name="connsiteY5" fmla="*/ 673178 h 1225745"/>
                <a:gd name="connsiteX6" fmla="*/ 378663 w 1189281"/>
                <a:gd name="connsiteY6" fmla="*/ 0 h 1225745"/>
                <a:gd name="connsiteX7" fmla="*/ 740496 w 1189281"/>
                <a:gd name="connsiteY7" fmla="*/ 0 h 1225745"/>
                <a:gd name="connsiteX8" fmla="*/ 740496 w 1189281"/>
                <a:gd name="connsiteY8" fmla="*/ 732081 h 1225745"/>
                <a:gd name="connsiteX9" fmla="*/ 841473 w 1189281"/>
                <a:gd name="connsiteY9" fmla="*/ 732081 h 1225745"/>
                <a:gd name="connsiteX10" fmla="*/ 841473 w 1189281"/>
                <a:gd name="connsiteY10" fmla="*/ 249637 h 1225745"/>
                <a:gd name="connsiteX11" fmla="*/ 1189281 w 1189281"/>
                <a:gd name="connsiteY11" fmla="*/ 249637 h 1225745"/>
                <a:gd name="connsiteX12" fmla="*/ 1189281 w 1189281"/>
                <a:gd name="connsiteY12" fmla="*/ 1225745 h 1225745"/>
                <a:gd name="connsiteX13" fmla="*/ 0 w 1189281"/>
                <a:gd name="connsiteY13" fmla="*/ 1225745 h 1225745"/>
                <a:gd name="connsiteX14" fmla="*/ 0 w 1189281"/>
                <a:gd name="connsiteY14" fmla="*/ 1194891 h 1225745"/>
                <a:gd name="connsiteX15" fmla="*/ 5610 w 1189281"/>
                <a:gd name="connsiteY15" fmla="*/ 631104 h 1225745"/>
                <a:gd name="connsiteX0" fmla="*/ 5610 w 1189281"/>
                <a:gd name="connsiteY0" fmla="*/ 631104 h 1225745"/>
                <a:gd name="connsiteX1" fmla="*/ 100977 w 1189281"/>
                <a:gd name="connsiteY1" fmla="*/ 325369 h 1225745"/>
                <a:gd name="connsiteX2" fmla="*/ 193539 w 1189281"/>
                <a:gd name="connsiteY2" fmla="*/ 552567 h 1225745"/>
                <a:gd name="connsiteX3" fmla="*/ 274881 w 1189281"/>
                <a:gd name="connsiteY3" fmla="*/ 552567 h 1225745"/>
                <a:gd name="connsiteX4" fmla="*/ 274881 w 1189281"/>
                <a:gd name="connsiteY4" fmla="*/ 673178 h 1225745"/>
                <a:gd name="connsiteX5" fmla="*/ 378663 w 1189281"/>
                <a:gd name="connsiteY5" fmla="*/ 673178 h 1225745"/>
                <a:gd name="connsiteX6" fmla="*/ 378663 w 1189281"/>
                <a:gd name="connsiteY6" fmla="*/ 0 h 1225745"/>
                <a:gd name="connsiteX7" fmla="*/ 740496 w 1189281"/>
                <a:gd name="connsiteY7" fmla="*/ 0 h 1225745"/>
                <a:gd name="connsiteX8" fmla="*/ 740496 w 1189281"/>
                <a:gd name="connsiteY8" fmla="*/ 732081 h 1225745"/>
                <a:gd name="connsiteX9" fmla="*/ 841473 w 1189281"/>
                <a:gd name="connsiteY9" fmla="*/ 732081 h 1225745"/>
                <a:gd name="connsiteX10" fmla="*/ 841473 w 1189281"/>
                <a:gd name="connsiteY10" fmla="*/ 249637 h 1225745"/>
                <a:gd name="connsiteX11" fmla="*/ 1084506 w 1189281"/>
                <a:gd name="connsiteY11" fmla="*/ 249637 h 1225745"/>
                <a:gd name="connsiteX12" fmla="*/ 1189281 w 1189281"/>
                <a:gd name="connsiteY12" fmla="*/ 1225745 h 1225745"/>
                <a:gd name="connsiteX13" fmla="*/ 0 w 1189281"/>
                <a:gd name="connsiteY13" fmla="*/ 1225745 h 1225745"/>
                <a:gd name="connsiteX14" fmla="*/ 0 w 1189281"/>
                <a:gd name="connsiteY14" fmla="*/ 1194891 h 1225745"/>
                <a:gd name="connsiteX15" fmla="*/ 5610 w 1189281"/>
                <a:gd name="connsiteY15" fmla="*/ 631104 h 1225745"/>
                <a:gd name="connsiteX0" fmla="*/ 5610 w 1091650"/>
                <a:gd name="connsiteY0" fmla="*/ 631104 h 1225745"/>
                <a:gd name="connsiteX1" fmla="*/ 100977 w 1091650"/>
                <a:gd name="connsiteY1" fmla="*/ 325369 h 1225745"/>
                <a:gd name="connsiteX2" fmla="*/ 193539 w 1091650"/>
                <a:gd name="connsiteY2" fmla="*/ 552567 h 1225745"/>
                <a:gd name="connsiteX3" fmla="*/ 274881 w 1091650"/>
                <a:gd name="connsiteY3" fmla="*/ 552567 h 1225745"/>
                <a:gd name="connsiteX4" fmla="*/ 274881 w 1091650"/>
                <a:gd name="connsiteY4" fmla="*/ 673178 h 1225745"/>
                <a:gd name="connsiteX5" fmla="*/ 378663 w 1091650"/>
                <a:gd name="connsiteY5" fmla="*/ 673178 h 1225745"/>
                <a:gd name="connsiteX6" fmla="*/ 378663 w 1091650"/>
                <a:gd name="connsiteY6" fmla="*/ 0 h 1225745"/>
                <a:gd name="connsiteX7" fmla="*/ 740496 w 1091650"/>
                <a:gd name="connsiteY7" fmla="*/ 0 h 1225745"/>
                <a:gd name="connsiteX8" fmla="*/ 740496 w 1091650"/>
                <a:gd name="connsiteY8" fmla="*/ 732081 h 1225745"/>
                <a:gd name="connsiteX9" fmla="*/ 841473 w 1091650"/>
                <a:gd name="connsiteY9" fmla="*/ 732081 h 1225745"/>
                <a:gd name="connsiteX10" fmla="*/ 841473 w 1091650"/>
                <a:gd name="connsiteY10" fmla="*/ 249637 h 1225745"/>
                <a:gd name="connsiteX11" fmla="*/ 1084506 w 1091650"/>
                <a:gd name="connsiteY11" fmla="*/ 249637 h 1225745"/>
                <a:gd name="connsiteX12" fmla="*/ 1091650 w 1091650"/>
                <a:gd name="connsiteY12" fmla="*/ 1223363 h 1225745"/>
                <a:gd name="connsiteX13" fmla="*/ 0 w 1091650"/>
                <a:gd name="connsiteY13" fmla="*/ 1225745 h 1225745"/>
                <a:gd name="connsiteX14" fmla="*/ 0 w 1091650"/>
                <a:gd name="connsiteY14" fmla="*/ 1194891 h 1225745"/>
                <a:gd name="connsiteX15" fmla="*/ 5610 w 1091650"/>
                <a:gd name="connsiteY15" fmla="*/ 631104 h 1225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91650" h="1225745">
                  <a:moveTo>
                    <a:pt x="5610" y="631104"/>
                  </a:moveTo>
                  <a:lnTo>
                    <a:pt x="100977" y="325369"/>
                  </a:lnTo>
                  <a:lnTo>
                    <a:pt x="193539" y="552567"/>
                  </a:lnTo>
                  <a:lnTo>
                    <a:pt x="274881" y="552567"/>
                  </a:lnTo>
                  <a:lnTo>
                    <a:pt x="274881" y="673178"/>
                  </a:lnTo>
                  <a:lnTo>
                    <a:pt x="378663" y="673178"/>
                  </a:lnTo>
                  <a:lnTo>
                    <a:pt x="378663" y="0"/>
                  </a:lnTo>
                  <a:lnTo>
                    <a:pt x="740496" y="0"/>
                  </a:lnTo>
                  <a:lnTo>
                    <a:pt x="740496" y="732081"/>
                  </a:lnTo>
                  <a:lnTo>
                    <a:pt x="841473" y="732081"/>
                  </a:lnTo>
                  <a:lnTo>
                    <a:pt x="841473" y="249637"/>
                  </a:lnTo>
                  <a:lnTo>
                    <a:pt x="1084506" y="249637"/>
                  </a:lnTo>
                  <a:cubicBezTo>
                    <a:pt x="1086887" y="574212"/>
                    <a:pt x="1089269" y="898788"/>
                    <a:pt x="1091650" y="1223363"/>
                  </a:cubicBezTo>
                  <a:lnTo>
                    <a:pt x="0" y="1225745"/>
                  </a:lnTo>
                  <a:lnTo>
                    <a:pt x="0" y="1194891"/>
                  </a:lnTo>
                  <a:lnTo>
                    <a:pt x="5610" y="63110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/>
            <p:cNvSpPr/>
            <p:nvPr/>
          </p:nvSpPr>
          <p:spPr>
            <a:xfrm>
              <a:off x="7308304" y="3731439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/>
            <p:cNvSpPr/>
            <p:nvPr/>
          </p:nvSpPr>
          <p:spPr>
            <a:xfrm>
              <a:off x="7484516" y="3731439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/>
            <p:cNvSpPr/>
            <p:nvPr/>
          </p:nvSpPr>
          <p:spPr>
            <a:xfrm>
              <a:off x="7308304" y="4026714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/>
            <p:cNvSpPr/>
            <p:nvPr/>
          </p:nvSpPr>
          <p:spPr>
            <a:xfrm>
              <a:off x="7308304" y="4324370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/>
            <p:cNvSpPr/>
            <p:nvPr/>
          </p:nvSpPr>
          <p:spPr>
            <a:xfrm>
              <a:off x="7308304" y="4483914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/>
            <p:cNvSpPr/>
            <p:nvPr/>
          </p:nvSpPr>
          <p:spPr>
            <a:xfrm>
              <a:off x="7308304" y="4672033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/>
            <p:cNvSpPr/>
            <p:nvPr/>
          </p:nvSpPr>
          <p:spPr>
            <a:xfrm>
              <a:off x="7482135" y="3871933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/>
            <p:cNvSpPr/>
            <p:nvPr/>
          </p:nvSpPr>
          <p:spPr>
            <a:xfrm>
              <a:off x="7482135" y="4024333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/>
            <p:cNvSpPr/>
            <p:nvPr/>
          </p:nvSpPr>
          <p:spPr>
            <a:xfrm>
              <a:off x="7482135" y="4329133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/>
            <p:cNvSpPr/>
            <p:nvPr/>
          </p:nvSpPr>
          <p:spPr>
            <a:xfrm>
              <a:off x="7482135" y="4479152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6" name="Rettangolo 75"/>
            <p:cNvSpPr/>
            <p:nvPr/>
          </p:nvSpPr>
          <p:spPr>
            <a:xfrm>
              <a:off x="7482135" y="4672033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7" name="Rettangolo 76"/>
            <p:cNvSpPr/>
            <p:nvPr/>
          </p:nvSpPr>
          <p:spPr>
            <a:xfrm>
              <a:off x="7812360" y="3987436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9" name="Rettangolo 78"/>
            <p:cNvSpPr/>
            <p:nvPr/>
          </p:nvSpPr>
          <p:spPr>
            <a:xfrm>
              <a:off x="6949892" y="4408917"/>
              <a:ext cx="72008" cy="1174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0" name="Rettangolo 79"/>
            <p:cNvSpPr/>
            <p:nvPr/>
          </p:nvSpPr>
          <p:spPr>
            <a:xfrm>
              <a:off x="7058273" y="4568461"/>
              <a:ext cx="72008" cy="1174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1" name="Rettangolo 80"/>
            <p:cNvSpPr/>
            <p:nvPr/>
          </p:nvSpPr>
          <p:spPr>
            <a:xfrm>
              <a:off x="7058273" y="4720861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Rettangolo 82"/>
            <p:cNvSpPr/>
            <p:nvPr/>
          </p:nvSpPr>
          <p:spPr>
            <a:xfrm>
              <a:off x="7812360" y="4142217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4" name="Rettangolo 83"/>
            <p:cNvSpPr/>
            <p:nvPr/>
          </p:nvSpPr>
          <p:spPr>
            <a:xfrm>
              <a:off x="7860754" y="4482736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5" name="Rettangolo 84"/>
            <p:cNvSpPr/>
            <p:nvPr/>
          </p:nvSpPr>
          <p:spPr>
            <a:xfrm>
              <a:off x="7860754" y="4670855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7" name="Rettangolo 86"/>
            <p:cNvSpPr/>
            <p:nvPr/>
          </p:nvSpPr>
          <p:spPr>
            <a:xfrm>
              <a:off x="7686923" y="4670855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9" name="Rettangolo 88"/>
            <p:cNvSpPr/>
            <p:nvPr/>
          </p:nvSpPr>
          <p:spPr>
            <a:xfrm>
              <a:off x="7686923" y="4477974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2" name="Rettangolo 91"/>
            <p:cNvSpPr/>
            <p:nvPr/>
          </p:nvSpPr>
          <p:spPr>
            <a:xfrm>
              <a:off x="6949892" y="4258898"/>
              <a:ext cx="72008" cy="1174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3" name="Rettangolo 92"/>
            <p:cNvSpPr/>
            <p:nvPr/>
          </p:nvSpPr>
          <p:spPr>
            <a:xfrm>
              <a:off x="7308304" y="3871933"/>
              <a:ext cx="72008" cy="117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94" name="Ovale 93"/>
          <p:cNvSpPr>
            <a:spLocks noChangeAspect="1"/>
          </p:cNvSpPr>
          <p:nvPr/>
        </p:nvSpPr>
        <p:spPr>
          <a:xfrm>
            <a:off x="233185" y="3217457"/>
            <a:ext cx="357817" cy="330618"/>
          </a:xfrm>
          <a:prstGeom prst="ellipse">
            <a:avLst/>
          </a:prstGeom>
          <a:solidFill>
            <a:srgbClr val="FFC00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5" name="Picture 3" descr="C:\Users\DPSMRC77D15D612V\Desktop\Nuova cartella\lavori-in-corso-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17" y="3756883"/>
            <a:ext cx="204707" cy="16926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Ovale 95"/>
          <p:cNvSpPr>
            <a:spLocks noChangeAspect="1"/>
          </p:cNvSpPr>
          <p:nvPr/>
        </p:nvSpPr>
        <p:spPr>
          <a:xfrm>
            <a:off x="233185" y="2777928"/>
            <a:ext cx="351419" cy="324706"/>
          </a:xfrm>
          <a:prstGeom prst="ellipse">
            <a:avLst/>
          </a:prstGeom>
          <a:solidFill>
            <a:srgbClr val="FFC00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5" name="CasellaDiTesto 104"/>
          <p:cNvSpPr txBox="1"/>
          <p:nvPr/>
        </p:nvSpPr>
        <p:spPr>
          <a:xfrm>
            <a:off x="480744" y="3033842"/>
            <a:ext cx="192449" cy="307777"/>
          </a:xfrm>
          <a:prstGeom prst="rect">
            <a:avLst/>
          </a:prstGeom>
          <a:noFill/>
          <a:scene3d>
            <a:camera prst="isometricOffAxis1Top">
              <a:rot lat="19269967" lon="350714" rev="21459116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€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06" name="Text Box 111"/>
          <p:cNvSpPr txBox="1">
            <a:spLocks noChangeAspect="1" noChangeArrowheads="1"/>
          </p:cNvSpPr>
          <p:nvPr/>
        </p:nvSpPr>
        <p:spPr bwMode="auto">
          <a:xfrm>
            <a:off x="3189454" y="2444199"/>
            <a:ext cx="3614794" cy="215444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Uffici Servizi Sociali per i Minorenni di </a:t>
            </a:r>
            <a:r>
              <a:rPr lang="it-IT" sz="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Bolzano – Min. della Giustizia</a:t>
            </a:r>
          </a:p>
        </p:txBody>
      </p:sp>
      <p:sp>
        <p:nvSpPr>
          <p:cNvPr id="107" name="Text Box 111"/>
          <p:cNvSpPr txBox="1">
            <a:spLocks noChangeAspect="1" noChangeArrowheads="1"/>
          </p:cNvSpPr>
          <p:nvPr/>
        </p:nvSpPr>
        <p:spPr bwMode="auto">
          <a:xfrm>
            <a:off x="3165777" y="2617652"/>
            <a:ext cx="3656911" cy="215444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800" b="1" dirty="0">
                <a:solidFill>
                  <a:srgbClr val="971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Commissioni Tributarie di I. e II. Grado </a:t>
            </a:r>
            <a:r>
              <a:rPr lang="it-IT" sz="800" b="1" dirty="0" smtClean="0">
                <a:solidFill>
                  <a:srgbClr val="971A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Ministero Economia e Finanza</a:t>
            </a:r>
          </a:p>
        </p:txBody>
      </p:sp>
      <p:pic>
        <p:nvPicPr>
          <p:cNvPr id="109" name="Picture 8" descr="https://previews.123rf.com/images/stalkerstudent/stalkerstudent1511/stalkerstudent151101682/48093011-icona-di-famiglia-Appartamento-stile-di-disegno-vettoriale-10-Archivio-Fotografico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0" t="8512" r="66660" b="69086"/>
          <a:stretch/>
        </p:blipFill>
        <p:spPr bwMode="auto">
          <a:xfrm flipH="1">
            <a:off x="7020272" y="2468649"/>
            <a:ext cx="183802" cy="14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Text Box 111"/>
          <p:cNvSpPr txBox="1">
            <a:spLocks noChangeAspect="1" noChangeArrowheads="1"/>
          </p:cNvSpPr>
          <p:nvPr/>
        </p:nvSpPr>
        <p:spPr bwMode="auto">
          <a:xfrm>
            <a:off x="7129624" y="2427734"/>
            <a:ext cx="1298586" cy="230832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Tot. addetti </a:t>
            </a:r>
            <a:r>
              <a:rPr lang="it-IT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endParaRPr lang="it-IT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 Box 111"/>
          <p:cNvSpPr txBox="1">
            <a:spLocks noChangeAspect="1" noChangeArrowheads="1"/>
          </p:cNvSpPr>
          <p:nvPr/>
        </p:nvSpPr>
        <p:spPr bwMode="auto">
          <a:xfrm>
            <a:off x="665233" y="3683808"/>
            <a:ext cx="2715024" cy="40011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000" b="1" dirty="0" smtClean="0">
                <a:latin typeface="Arial" pitchFamily="34" charset="0"/>
                <a:cs typeface="Arial" pitchFamily="34" charset="0"/>
              </a:rPr>
              <a:t>Consegna lavori: 06 marzo 2017</a:t>
            </a:r>
          </a:p>
          <a:p>
            <a:pPr algn="just"/>
            <a:r>
              <a:rPr lang="it-IT" sz="1000" b="1" dirty="0" smtClean="0">
                <a:latin typeface="Arial" pitchFamily="34" charset="0"/>
                <a:cs typeface="Arial" pitchFamily="34" charset="0"/>
              </a:rPr>
              <a:t>Fine lavori: marzo 2018</a:t>
            </a:r>
          </a:p>
        </p:txBody>
      </p:sp>
      <p:pic>
        <p:nvPicPr>
          <p:cNvPr id="125" name="Picture 7" descr="C:\Users\DPSMRC77D15D612V\Desktop\Nuova cartella\964_16-11-2016_12-49-03-0.44593700.png"/>
          <p:cNvPicPr>
            <a:picLocks noChangeAspect="1" noChangeArrowheads="1"/>
          </p:cNvPicPr>
          <p:nvPr/>
        </p:nvPicPr>
        <p:blipFill>
          <a:blip r:embed="rId5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918" b="89980" l="12618" r="84898">
                        <a14:foregroundMark x1="32837" y1="25891" x2="32837" y2="25891"/>
                        <a14:foregroundMark x1="39195" y1="34970" x2="39195" y2="34970"/>
                        <a14:foregroundMark x1="69647" y1="78278" x2="69647" y2="78278"/>
                        <a14:foregroundMark x1="67561" y1="62677" x2="67561" y2="62677"/>
                        <a14:foregroundMark x1="54545" y1="48352" x2="54545" y2="48352"/>
                        <a14:foregroundMark x1="45604" y1="78413" x2="45604" y2="78413"/>
                        <a14:foregroundMark x1="55539" y1="39812" x2="55539" y2="39812"/>
                        <a14:foregroundMark x1="65723" y1="40013" x2="65723" y2="40013"/>
                        <a14:foregroundMark x1="75112" y1="39677" x2="75112" y2="39677"/>
                        <a14:foregroundMark x1="75360" y1="48352" x2="75360" y2="48352"/>
                        <a14:foregroundMark x1="78738" y1="49899" x2="78738" y2="49899"/>
                        <a14:foregroundMark x1="26180" y1="77606" x2="26180" y2="77606"/>
                        <a14:foregroundMark x1="15002" y1="65972" x2="15002" y2="65972"/>
                        <a14:foregroundMark x1="17238" y1="61332" x2="17238" y2="61332"/>
                        <a14:foregroundMark x1="42524" y1="50034" x2="42524" y2="50034"/>
                        <a14:foregroundMark x1="43616" y1="50034" x2="43616" y2="50034"/>
                        <a14:foregroundMark x1="67710" y1="40013" x2="67710" y2="40013"/>
                        <a14:foregroundMark x1="68803" y1="40013" x2="68803" y2="40013"/>
                        <a14:foregroundMark x1="68703" y1="40350" x2="68703" y2="40350"/>
                        <a14:foregroundMark x1="66319" y1="40148" x2="66319" y2="40148"/>
                        <a14:foregroundMark x1="79980" y1="50034" x2="79980" y2="50034"/>
                        <a14:foregroundMark x1="80725" y1="50034" x2="80725" y2="5003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2339" y="1993398"/>
            <a:ext cx="324141" cy="20352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211" b="94737" l="3371" r="955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84" y="3233265"/>
            <a:ext cx="297238" cy="253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54" y="2759362"/>
            <a:ext cx="393749" cy="352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96" b="11950"/>
          <a:stretch/>
        </p:blipFill>
        <p:spPr bwMode="auto">
          <a:xfrm>
            <a:off x="446407" y="532649"/>
            <a:ext cx="2645960" cy="1328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263" y="496610"/>
            <a:ext cx="5304209" cy="157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7" name="Doppia parentesi quadra 96"/>
          <p:cNvSpPr/>
          <p:nvPr/>
        </p:nvSpPr>
        <p:spPr>
          <a:xfrm>
            <a:off x="3177222" y="2271391"/>
            <a:ext cx="3843050" cy="530133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Rettangolo 37"/>
          <p:cNvSpPr>
            <a:spLocks noChangeArrowheads="1"/>
          </p:cNvSpPr>
          <p:nvPr/>
        </p:nvSpPr>
        <p:spPr bwMode="auto">
          <a:xfrm>
            <a:off x="650791" y="1993398"/>
            <a:ext cx="33790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Superficie </a:t>
            </a:r>
            <a:r>
              <a:rPr lang="en-US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lorda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interessata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dagli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interventi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1.338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mq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7354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2110373"/>
            <a:ext cx="8568952" cy="26468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rgbClr val="C00000"/>
                </a:solidFill>
              </a:rPr>
              <a:t>INTERVENTI DI RISTRUTTURAZIONE</a:t>
            </a:r>
            <a:r>
              <a:rPr lang="it-IT" sz="1100" b="1" dirty="0" smtClean="0">
                <a:solidFill>
                  <a:srgbClr val="C00000"/>
                </a:solidFill>
              </a:rPr>
              <a:t>:</a:t>
            </a:r>
          </a:p>
          <a:p>
            <a:pPr algn="just"/>
            <a:endParaRPr lang="it-IT" sz="1100" dirty="0"/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100" dirty="0" smtClean="0"/>
              <a:t>demolizione </a:t>
            </a:r>
            <a:r>
              <a:rPr lang="it-IT" sz="1100" dirty="0"/>
              <a:t>e </a:t>
            </a:r>
            <a:r>
              <a:rPr lang="it-IT" sz="1100" dirty="0" smtClean="0"/>
              <a:t>rifacimento </a:t>
            </a:r>
            <a:r>
              <a:rPr lang="it-IT" sz="1100" dirty="0"/>
              <a:t>dei massetti dei pavimenti, la posa di nuovo linoleum e il recupero dei pavimenti </a:t>
            </a:r>
            <a:r>
              <a:rPr lang="it-IT" sz="1100" dirty="0" smtClean="0"/>
              <a:t>esistenti</a:t>
            </a:r>
            <a:r>
              <a:rPr lang="it-IT" sz="1100" dirty="0"/>
              <a:t>, attraverso levigatura e lucidatura;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100" dirty="0" smtClean="0"/>
              <a:t>demolizione </a:t>
            </a:r>
            <a:r>
              <a:rPr lang="it-IT" sz="1100" dirty="0"/>
              <a:t>e </a:t>
            </a:r>
            <a:r>
              <a:rPr lang="it-IT" sz="1100" dirty="0" smtClean="0"/>
              <a:t>rifacimento </a:t>
            </a:r>
            <a:r>
              <a:rPr lang="it-IT" sz="1100" dirty="0"/>
              <a:t>delle tramezzature interne con partizioni in cartongesso per non aggravare il sistema strutturale esistente;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100" dirty="0" smtClean="0"/>
              <a:t>recupero </a:t>
            </a:r>
            <a:r>
              <a:rPr lang="it-IT" sz="1100" dirty="0"/>
              <a:t>e restauro delle porte interne originali in legno;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100" dirty="0" smtClean="0"/>
              <a:t>sostituzione </a:t>
            </a:r>
            <a:r>
              <a:rPr lang="it-IT" sz="1100" dirty="0"/>
              <a:t>dei serramenti esterni con serramenti </a:t>
            </a:r>
            <a:r>
              <a:rPr lang="it-IT" sz="1100" dirty="0" smtClean="0"/>
              <a:t>che garantiscono un </a:t>
            </a:r>
            <a:r>
              <a:rPr lang="it-IT" sz="1100" dirty="0"/>
              <a:t>miglior isolamento termico ed acustico;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100" dirty="0" smtClean="0"/>
              <a:t>installazione </a:t>
            </a:r>
            <a:r>
              <a:rPr lang="it-IT" sz="1100" dirty="0"/>
              <a:t>di controsoffittature interne, sia per migliorare il comfort acustico degli ambienti e creare una intercapedine per la distribuzione degli impianti </a:t>
            </a:r>
            <a:r>
              <a:rPr lang="it-IT" sz="1100" dirty="0" smtClean="0"/>
              <a:t>tecnologici;</a:t>
            </a:r>
            <a:endParaRPr lang="it-IT" sz="1100" dirty="0"/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100" dirty="0" smtClean="0"/>
              <a:t>rifacimento </a:t>
            </a:r>
            <a:r>
              <a:rPr lang="it-IT" sz="1100" dirty="0"/>
              <a:t>dei servizi sanitari esistenti e </a:t>
            </a:r>
            <a:r>
              <a:rPr lang="it-IT" sz="1100" dirty="0" smtClean="0"/>
              <a:t>realizzazione </a:t>
            </a:r>
            <a:r>
              <a:rPr lang="it-IT" sz="1100" dirty="0"/>
              <a:t>di nuovi servizi igienici per il pubblico, nel rispetto della normativa vigente per l’abbattimento delle barriere architettoniche;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100" dirty="0" smtClean="0"/>
              <a:t>realizzazione </a:t>
            </a:r>
            <a:r>
              <a:rPr lang="it-IT" sz="1100" dirty="0"/>
              <a:t>di un impianto di raffrescamento e </a:t>
            </a:r>
            <a:r>
              <a:rPr lang="it-IT" sz="1100" dirty="0" smtClean="0"/>
              <a:t>sostituzione </a:t>
            </a:r>
            <a:r>
              <a:rPr lang="it-IT" sz="1100" dirty="0"/>
              <a:t>dei radiatori esistenti;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100" dirty="0" smtClean="0"/>
              <a:t>rifacimento </a:t>
            </a:r>
            <a:r>
              <a:rPr lang="it-IT" sz="1100" dirty="0"/>
              <a:t>dell’impianto elettrico e </a:t>
            </a:r>
            <a:r>
              <a:rPr lang="it-IT" sz="1100" dirty="0" smtClean="0"/>
              <a:t>realizzazione </a:t>
            </a:r>
            <a:r>
              <a:rPr lang="it-IT" sz="1100" dirty="0"/>
              <a:t>dell’impianto di trasmissione dati;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100" dirty="0" smtClean="0"/>
              <a:t>sostituzione </a:t>
            </a:r>
            <a:r>
              <a:rPr lang="it-IT" sz="1100" dirty="0"/>
              <a:t>dei corpi illuminanti con nuovi corpi con tecnologia a led per il risparmio energetico;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100" dirty="0" smtClean="0"/>
              <a:t>realizzazione </a:t>
            </a:r>
            <a:r>
              <a:rPr lang="it-IT" sz="1100" dirty="0"/>
              <a:t>di un impianto di rilevazione incendi e antintrusione</a:t>
            </a:r>
            <a:r>
              <a:rPr lang="it-IT" sz="1200" dirty="0" smtClean="0"/>
              <a:t>.</a:t>
            </a:r>
            <a:endParaRPr lang="it-IT" sz="1200" dirty="0"/>
          </a:p>
        </p:txBody>
      </p:sp>
      <p:sp>
        <p:nvSpPr>
          <p:cNvPr id="3" name="Rettangolo 2"/>
          <p:cNvSpPr/>
          <p:nvPr/>
        </p:nvSpPr>
        <p:spPr>
          <a:xfrm>
            <a:off x="323529" y="743674"/>
            <a:ext cx="8568952" cy="1277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it-IT" sz="1100" b="1" dirty="0">
                <a:solidFill>
                  <a:srgbClr val="C00000"/>
                </a:solidFill>
              </a:rPr>
              <a:t>STORIA DELL’IMMOBILE</a:t>
            </a:r>
            <a:r>
              <a:rPr lang="it-IT" sz="1100" b="1" dirty="0" smtClean="0">
                <a:solidFill>
                  <a:srgbClr val="FF0000"/>
                </a:solidFill>
              </a:rPr>
              <a:t>:</a:t>
            </a:r>
          </a:p>
          <a:p>
            <a:pPr lvl="0"/>
            <a:endParaRPr lang="it-IT" sz="11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1100" dirty="0" smtClean="0">
                <a:solidFill>
                  <a:prstClr val="black"/>
                </a:solidFill>
              </a:rPr>
              <a:t>Il </a:t>
            </a:r>
            <a:r>
              <a:rPr lang="it-IT" sz="1100" dirty="0">
                <a:solidFill>
                  <a:prstClr val="black"/>
                </a:solidFill>
              </a:rPr>
              <a:t>Palazzo degli Uffici Finanziari è stato costruito nell’anno 1938, su progetto dell’architetto Francesco Rossi De Paoli, con Luis </a:t>
            </a:r>
            <a:r>
              <a:rPr lang="it-IT" sz="1100" dirty="0" err="1">
                <a:solidFill>
                  <a:prstClr val="black"/>
                </a:solidFill>
              </a:rPr>
              <a:t>Plattner</a:t>
            </a:r>
            <a:r>
              <a:rPr lang="it-IT" sz="1100" dirty="0">
                <a:solidFill>
                  <a:prstClr val="black"/>
                </a:solidFill>
              </a:rPr>
              <a:t> e Guido Pellizzari, facenti parte della cosiddetta scuola razionalista di regime di cui all’architetto Piacentini. L’edificio ha un impianto a corte con un accesso ai piani attraverso due corpi scala, e si presenta con finiture in travertino sulla facciata principale, “fronte rappresentativo”, su Piazza Tribunale, e un rivestimento in mattoni sulle facciate secondarie e nella corte interna. Il fronte principale insieme al Palazzo di Giustizia concorre alla definizione della quinta scenica della piazza urbana, quale spazio rappresentativo delle funzioni istituzionali del regime.</a:t>
            </a:r>
            <a:endParaRPr lang="it-IT" sz="1100" dirty="0">
              <a:solidFill>
                <a:prstClr val="black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19122"/>
            <a:ext cx="9108504" cy="292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>
              <a:spcBef>
                <a:spcPct val="50000"/>
              </a:spcBef>
              <a:defRPr sz="1600" b="1">
                <a:solidFill>
                  <a:schemeClr val="bg1"/>
                </a:solidFill>
                <a:cs typeface="Arial" charset="0"/>
              </a:defRPr>
            </a:lvl1pPr>
          </a:lstStyle>
          <a:p>
            <a:pPr defTabSz="682625">
              <a:defRPr/>
            </a:pPr>
            <a:r>
              <a:rPr lang="it-IT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SOPRALLUOGO CANTIERE – PALAZZO UFFICI FINANZIARI – BOLZANO                                   </a:t>
            </a:r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27 febbraio 2018</a:t>
            </a:r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7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12773</TotalTime>
  <Words>417</Words>
  <Application>Microsoft Office PowerPoint</Application>
  <PresentationFormat>Presentazione su schermo (16:9)</PresentationFormat>
  <Paragraphs>45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2_Tema di Office</vt:lpstr>
      <vt:lpstr>Presentazione standard di PowerPoint</vt:lpstr>
      <vt:lpstr>Presentazione standard di PowerPoint</vt:lpstr>
    </vt:vector>
  </TitlesOfParts>
  <Company>Ministero dell'Economia e della Finanze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CHIRICO GAETANO</dc:creator>
  <cp:lastModifiedBy>vstprz74m63e812p</cp:lastModifiedBy>
  <cp:revision>1672</cp:revision>
  <cp:lastPrinted>2018-01-24T11:12:54Z</cp:lastPrinted>
  <dcterms:created xsi:type="dcterms:W3CDTF">2016-06-20T09:28:25Z</dcterms:created>
  <dcterms:modified xsi:type="dcterms:W3CDTF">2018-02-23T13:55:40Z</dcterms:modified>
</cp:coreProperties>
</file>