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4"/>
  </p:notesMasterIdLst>
  <p:sldIdLst>
    <p:sldId id="259" r:id="rId2"/>
    <p:sldId id="284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1" autoAdjust="0"/>
    <p:restoredTop sz="94660"/>
  </p:normalViewPr>
  <p:slideViewPr>
    <p:cSldViewPr>
      <p:cViewPr>
        <p:scale>
          <a:sx n="100" d="100"/>
          <a:sy n="100" d="100"/>
        </p:scale>
        <p:origin x="-1224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D8596F-1E1E-47BE-B500-D53E6BA0373A}" type="datetimeFigureOut">
              <a:rPr lang="it-IT" smtClean="0"/>
              <a:pPr/>
              <a:t>30/07/2015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07DB2C-247E-4F59-8EF8-06A83429DF3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860129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07DB2C-247E-4F59-8EF8-06A83429DF39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067A-CD44-4462-AB86-56F56E38706F}" type="datetimeFigureOut">
              <a:rPr lang="it-IT" smtClean="0"/>
              <a:pPr/>
              <a:t>30/07/2015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B25CF-AC19-4FA7-BE76-D5EDAA24FFD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067A-CD44-4462-AB86-56F56E38706F}" type="datetimeFigureOut">
              <a:rPr lang="it-IT" smtClean="0"/>
              <a:pPr/>
              <a:t>30/07/2015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B25CF-AC19-4FA7-BE76-D5EDAA24FFD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067A-CD44-4462-AB86-56F56E38706F}" type="datetimeFigureOut">
              <a:rPr lang="it-IT" smtClean="0"/>
              <a:pPr/>
              <a:t>30/07/2015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B25CF-AC19-4FA7-BE76-D5EDAA24FFD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067A-CD44-4462-AB86-56F56E38706F}" type="datetimeFigureOut">
              <a:rPr lang="it-IT" smtClean="0"/>
              <a:pPr/>
              <a:t>30/07/2015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B25CF-AC19-4FA7-BE76-D5EDAA24FFD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067A-CD44-4462-AB86-56F56E38706F}" type="datetimeFigureOut">
              <a:rPr lang="it-IT" smtClean="0"/>
              <a:pPr/>
              <a:t>30/07/2015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B25CF-AC19-4FA7-BE76-D5EDAA24FFD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067A-CD44-4462-AB86-56F56E38706F}" type="datetimeFigureOut">
              <a:rPr lang="it-IT" smtClean="0"/>
              <a:pPr/>
              <a:t>30/07/2015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B25CF-AC19-4FA7-BE76-D5EDAA24FFD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067A-CD44-4462-AB86-56F56E38706F}" type="datetimeFigureOut">
              <a:rPr lang="it-IT" smtClean="0"/>
              <a:pPr/>
              <a:t>30/07/2015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B25CF-AC19-4FA7-BE76-D5EDAA24FFD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067A-CD44-4462-AB86-56F56E38706F}" type="datetimeFigureOut">
              <a:rPr lang="it-IT" smtClean="0"/>
              <a:pPr/>
              <a:t>30/07/2015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B25CF-AC19-4FA7-BE76-D5EDAA24FFD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067A-CD44-4462-AB86-56F56E38706F}" type="datetimeFigureOut">
              <a:rPr lang="it-IT" smtClean="0"/>
              <a:pPr/>
              <a:t>30/07/2015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B25CF-AC19-4FA7-BE76-D5EDAA24FFD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067A-CD44-4462-AB86-56F56E38706F}" type="datetimeFigureOut">
              <a:rPr lang="it-IT" smtClean="0"/>
              <a:pPr/>
              <a:t>30/07/2015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B25CF-AC19-4FA7-BE76-D5EDAA24FFD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067A-CD44-4462-AB86-56F56E38706F}" type="datetimeFigureOut">
              <a:rPr lang="it-IT" smtClean="0"/>
              <a:pPr/>
              <a:t>30/07/2015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B25CF-AC19-4FA7-BE76-D5EDAA24FFD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4067A-CD44-4462-AB86-56F56E38706F}" type="datetimeFigureOut">
              <a:rPr lang="it-IT" smtClean="0"/>
              <a:pPr/>
              <a:t>30/07/2015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B25CF-AC19-4FA7-BE76-D5EDAA24FFD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arco.palazzotto@agenziademanio.it" TargetMode="External"/><Relationship Id="rId7" Type="http://schemas.openxmlformats.org/officeDocument/2006/relationships/hyperlink" Target="mailto:luca.damagini@agenziademanio.i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nicolaLuigi.Garofalo@agenziademanio.it" TargetMode="External"/><Relationship Id="rId5" Type="http://schemas.openxmlformats.org/officeDocument/2006/relationships/hyperlink" Target="mailto:domenico.giordano@agenziademanio.it" TargetMode="External"/><Relationship Id="rId4" Type="http://schemas.openxmlformats.org/officeDocument/2006/relationships/hyperlink" Target="mailto:NicolaLuigi.Garofalo@agenziademanio.i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O:\LOGHI\LOGO FARI\valore_paese_far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8504" y="999778"/>
            <a:ext cx="1224000" cy="1224000"/>
          </a:xfrm>
          <a:prstGeom prst="rect">
            <a:avLst/>
          </a:prstGeom>
          <a:noFill/>
        </p:spPr>
      </p:pic>
      <p:pic>
        <p:nvPicPr>
          <p:cNvPr id="1027" name="Picture 3" descr="C:\Documents and Settings\lprrrt69a02d122h\Desktop\APPOGGIO_PROVV_2\downloa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16632"/>
            <a:ext cx="606545" cy="805616"/>
          </a:xfrm>
          <a:prstGeom prst="rect">
            <a:avLst/>
          </a:prstGeom>
          <a:noFill/>
        </p:spPr>
      </p:pic>
      <p:pic>
        <p:nvPicPr>
          <p:cNvPr id="1028" name="Picture 4" descr="C:\Documents and Settings\lprrrt69a02d122h\Desktop\APPOGGIO_PROVV_2\downloa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4" y="-1"/>
            <a:ext cx="1560173" cy="936103"/>
          </a:xfrm>
          <a:prstGeom prst="rect">
            <a:avLst/>
          </a:prstGeom>
          <a:noFill/>
        </p:spPr>
      </p:pic>
      <p:pic>
        <p:nvPicPr>
          <p:cNvPr id="1029" name="Picture 5" descr="O:\LOGHI\DEMANIO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52485" y="115488"/>
            <a:ext cx="2245355" cy="649216"/>
          </a:xfrm>
          <a:prstGeom prst="rect">
            <a:avLst/>
          </a:prstGeom>
          <a:noFill/>
        </p:spPr>
      </p:pic>
      <p:sp>
        <p:nvSpPr>
          <p:cNvPr id="12" name="CasellaDiTesto 11"/>
          <p:cNvSpPr txBox="1"/>
          <p:nvPr/>
        </p:nvSpPr>
        <p:spPr>
          <a:xfrm>
            <a:off x="2267744" y="2441512"/>
            <a:ext cx="4457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chemeClr val="accent5"/>
                </a:solidFill>
              </a:rPr>
              <a:t>Giornate OPEN </a:t>
            </a:r>
            <a:r>
              <a:rPr lang="it-IT" b="1" dirty="0" err="1">
                <a:solidFill>
                  <a:schemeClr val="accent5"/>
                </a:solidFill>
              </a:rPr>
              <a:t>LightHouse</a:t>
            </a:r>
            <a:r>
              <a:rPr lang="it-IT" b="1" dirty="0">
                <a:solidFill>
                  <a:schemeClr val="accent5"/>
                </a:solidFill>
              </a:rPr>
              <a:t> – settembre </a:t>
            </a:r>
            <a:r>
              <a:rPr lang="it-IT" b="1" dirty="0" smtClean="0">
                <a:solidFill>
                  <a:schemeClr val="accent5"/>
                </a:solidFill>
              </a:rPr>
              <a:t>2015</a:t>
            </a:r>
            <a:endParaRPr lang="it-IT" dirty="0">
              <a:solidFill>
                <a:schemeClr val="accent5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294952" y="2910136"/>
            <a:ext cx="855529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043056">
              <a:spcAft>
                <a:spcPts val="600"/>
              </a:spcAft>
            </a:pPr>
            <a:r>
              <a:rPr lang="it-IT" sz="1400" b="1" i="1" dirty="0" err="1" smtClean="0">
                <a:latin typeface="Swis721 BT" pitchFamily="34" charset="0"/>
              </a:rPr>
              <a:t>consult@zione</a:t>
            </a:r>
            <a:r>
              <a:rPr lang="it-IT" sz="1400" b="1" i="1" dirty="0" smtClean="0">
                <a:latin typeface="Swis721 BT" pitchFamily="34" charset="0"/>
              </a:rPr>
              <a:t> pubblica</a:t>
            </a:r>
          </a:p>
          <a:p>
            <a:pPr algn="ctr" defTabSz="1043056">
              <a:spcAft>
                <a:spcPts val="600"/>
              </a:spcAft>
            </a:pPr>
            <a:r>
              <a:rPr lang="it-IT" sz="1400" b="1" i="1" dirty="0" smtClean="0">
                <a:latin typeface="Swis721 BT" pitchFamily="34" charset="0"/>
              </a:rPr>
              <a:t>Abbiamo </a:t>
            </a:r>
            <a:r>
              <a:rPr lang="it-IT" sz="1400" b="1" i="1" dirty="0">
                <a:latin typeface="Swis721 BT" pitchFamily="34" charset="0"/>
              </a:rPr>
              <a:t>il piacere di comunicarvi le giornate di </a:t>
            </a:r>
            <a:r>
              <a:rPr lang="it-IT" sz="1400" b="1" i="1" dirty="0" smtClean="0">
                <a:latin typeface="Swis721 BT" pitchFamily="34" charset="0"/>
              </a:rPr>
              <a:t>apertura dei </a:t>
            </a:r>
            <a:r>
              <a:rPr lang="it-IT" sz="1400" b="1" i="1" dirty="0">
                <a:latin typeface="Swis721 BT" pitchFamily="34" charset="0"/>
              </a:rPr>
              <a:t>fari </a:t>
            </a:r>
            <a:endParaRPr lang="it-IT" sz="1400" b="1" i="1" dirty="0" smtClean="0">
              <a:latin typeface="Swis721 BT" pitchFamily="34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261045" y="3784972"/>
            <a:ext cx="8590728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1200" dirty="0" smtClean="0">
              <a:latin typeface="Swis721 Lt BT" pitchFamily="34" charset="0"/>
            </a:endParaRPr>
          </a:p>
          <a:p>
            <a:pPr algn="ctr"/>
            <a:r>
              <a:rPr lang="it-IT" sz="1200" dirty="0" smtClean="0">
                <a:latin typeface="Swis721 Lt BT" pitchFamily="34" charset="0"/>
              </a:rPr>
              <a:t>Per </a:t>
            </a:r>
            <a:r>
              <a:rPr lang="it-IT" sz="1200" dirty="0">
                <a:latin typeface="Swis721 Lt BT" pitchFamily="34" charset="0"/>
              </a:rPr>
              <a:t>la visita ai fari è necessario effettuare il </a:t>
            </a:r>
            <a:r>
              <a:rPr lang="it-IT" sz="1200" dirty="0" err="1">
                <a:latin typeface="Swis721 Lt BT" pitchFamily="34" charset="0"/>
              </a:rPr>
              <a:t>pre-accredito</a:t>
            </a:r>
            <a:r>
              <a:rPr lang="it-IT" sz="1200" dirty="0">
                <a:latin typeface="Swis721 Lt BT" pitchFamily="34" charset="0"/>
              </a:rPr>
              <a:t> e rispettare </a:t>
            </a:r>
            <a:r>
              <a:rPr lang="it-IT" sz="1200" dirty="0" smtClean="0">
                <a:latin typeface="Swis721 Lt BT" pitchFamily="34" charset="0"/>
              </a:rPr>
              <a:t>le dovute </a:t>
            </a:r>
            <a:r>
              <a:rPr lang="it-IT" sz="1200" dirty="0">
                <a:latin typeface="Swis721 Lt BT" pitchFamily="34" charset="0"/>
              </a:rPr>
              <a:t>precauzioni di </a:t>
            </a:r>
            <a:r>
              <a:rPr lang="it-IT" sz="1200" dirty="0" smtClean="0">
                <a:latin typeface="Swis721 Lt BT" pitchFamily="34" charset="0"/>
              </a:rPr>
              <a:t>sicurezza</a:t>
            </a:r>
          </a:p>
          <a:p>
            <a:pPr algn="ctr"/>
            <a:endParaRPr lang="it-IT" sz="1200" u="sng" dirty="0" smtClean="0">
              <a:latin typeface="Swis721 Lt BT" pitchFamily="34" charset="0"/>
            </a:endParaRPr>
          </a:p>
          <a:p>
            <a:pPr algn="ctr"/>
            <a:endParaRPr lang="it-IT" sz="1200" dirty="0" smtClean="0">
              <a:latin typeface="Swis721 Lt BT" pitchFamily="34" charset="0"/>
            </a:endParaRPr>
          </a:p>
          <a:p>
            <a:pPr algn="ctr"/>
            <a:endParaRPr lang="it-IT" sz="1200" dirty="0" smtClean="0">
              <a:latin typeface="Swis721 Lt BT" pitchFamily="34" charset="0"/>
            </a:endParaRPr>
          </a:p>
          <a:p>
            <a:pPr algn="ctr"/>
            <a:endParaRPr lang="it-IT" sz="1200" dirty="0" smtClean="0">
              <a:latin typeface="Swis721 Lt BT" pitchFamily="34" charset="0"/>
            </a:endParaRPr>
          </a:p>
          <a:p>
            <a:pPr algn="ctr"/>
            <a:endParaRPr lang="it-IT" sz="1200" dirty="0" smtClean="0">
              <a:latin typeface="Swis721 Lt BT" pitchFamily="34" charset="0"/>
            </a:endParaRPr>
          </a:p>
          <a:p>
            <a:pPr algn="ctr"/>
            <a:endParaRPr lang="it-IT" sz="1200" dirty="0" smtClean="0">
              <a:latin typeface="Swis721 Lt BT" pitchFamily="34" charset="0"/>
            </a:endParaRPr>
          </a:p>
          <a:p>
            <a:pPr algn="ctr"/>
            <a:r>
              <a:rPr lang="it-IT" sz="1400" b="1" dirty="0" smtClean="0">
                <a:latin typeface="Swis721 Lt BT" pitchFamily="34" charset="0"/>
              </a:rPr>
              <a:t>AVVERTENZE</a:t>
            </a:r>
          </a:p>
          <a:p>
            <a:pPr algn="ctr"/>
            <a:r>
              <a:rPr lang="it-IT" sz="1200" dirty="0" smtClean="0">
                <a:latin typeface="Swis721 Lt BT" pitchFamily="34" charset="0"/>
              </a:rPr>
              <a:t>Il </a:t>
            </a:r>
            <a:r>
              <a:rPr lang="it-IT" sz="1200" dirty="0" err="1" smtClean="0">
                <a:latin typeface="Swis721 Lt BT" pitchFamily="34" charset="0"/>
              </a:rPr>
              <a:t>pre-accredito</a:t>
            </a:r>
            <a:r>
              <a:rPr lang="it-IT" sz="1200" dirty="0" smtClean="0">
                <a:latin typeface="Swis721 Lt BT" pitchFamily="34" charset="0"/>
              </a:rPr>
              <a:t> andrà effettuato dopo aver preso visione e avere firmato la liberatoria che </a:t>
            </a:r>
            <a:r>
              <a:rPr lang="it-IT" sz="1200" dirty="0">
                <a:latin typeface="Swis721 Lt BT" pitchFamily="34" charset="0"/>
              </a:rPr>
              <a:t>andrà </a:t>
            </a:r>
            <a:r>
              <a:rPr lang="it-IT" sz="1200" dirty="0" smtClean="0">
                <a:latin typeface="Swis721 Lt BT" pitchFamily="34" charset="0"/>
              </a:rPr>
              <a:t>allegata ed inviata agli indirizzi di posta elettronica indicati insieme ad una copia del documento di riconoscimento e ai propri contatti.</a:t>
            </a:r>
          </a:p>
          <a:p>
            <a:pPr algn="ctr"/>
            <a:r>
              <a:rPr lang="it-IT" sz="1200" dirty="0" smtClean="0">
                <a:latin typeface="Swis721 Lt BT" pitchFamily="34" charset="0"/>
              </a:rPr>
              <a:t> Durante la visita ai fari non è ammessa la presenza di persone di età inferiore ai 18 anni né tantomeno di animali domestici.</a:t>
            </a:r>
          </a:p>
          <a:p>
            <a:pPr algn="ctr"/>
            <a:r>
              <a:rPr lang="it-IT" sz="1200" dirty="0" smtClean="0">
                <a:latin typeface="Swis721 Lt BT" pitchFamily="34" charset="0"/>
              </a:rPr>
              <a:t>Si consiglia l’utilizzo di scarpe ed abbigliamento comodo.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ttangolo 35"/>
          <p:cNvSpPr/>
          <p:nvPr/>
        </p:nvSpPr>
        <p:spPr>
          <a:xfrm>
            <a:off x="265032" y="250920"/>
            <a:ext cx="865366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000" dirty="0" smtClean="0">
                <a:solidFill>
                  <a:prstClr val="black"/>
                </a:solidFill>
                <a:latin typeface="Swis721 Lt BT" pitchFamily="34" charset="0"/>
              </a:rPr>
              <a:t>Si informa che i fari possono essere raggiunti con mezzi privati e, alcuni, anche con mezzi pubblici.</a:t>
            </a:r>
          </a:p>
        </p:txBody>
      </p:sp>
      <p:sp>
        <p:nvSpPr>
          <p:cNvPr id="91" name="Rettangolo 90"/>
          <p:cNvSpPr/>
          <p:nvPr/>
        </p:nvSpPr>
        <p:spPr>
          <a:xfrm>
            <a:off x="227137" y="6389086"/>
            <a:ext cx="8665083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900" dirty="0" smtClean="0">
                <a:solidFill>
                  <a:prstClr val="black"/>
                </a:solidFill>
                <a:latin typeface="Swis721 Lt BT" pitchFamily="34" charset="0"/>
              </a:rPr>
              <a:t>(*) Si prega di </a:t>
            </a:r>
            <a:r>
              <a:rPr lang="it-IT" sz="900" b="1" dirty="0" smtClean="0">
                <a:solidFill>
                  <a:prstClr val="black"/>
                </a:solidFill>
                <a:latin typeface="Swis721 Lt BT" pitchFamily="34" charset="0"/>
              </a:rPr>
              <a:t>effettuare il </a:t>
            </a:r>
            <a:r>
              <a:rPr lang="it-IT" sz="900" b="1" dirty="0" err="1" smtClean="0">
                <a:solidFill>
                  <a:prstClr val="black"/>
                </a:solidFill>
                <a:latin typeface="Swis721 Lt BT" pitchFamily="34" charset="0"/>
              </a:rPr>
              <a:t>pre</a:t>
            </a:r>
            <a:r>
              <a:rPr lang="it-IT" sz="900" b="1" dirty="0" smtClean="0">
                <a:solidFill>
                  <a:prstClr val="black"/>
                </a:solidFill>
                <a:latin typeface="Swis721 Lt BT" pitchFamily="34" charset="0"/>
              </a:rPr>
              <a:t>-accredito per la visita entro la date  stabilite, </a:t>
            </a:r>
            <a:r>
              <a:rPr lang="it-IT" sz="900" dirty="0" smtClean="0">
                <a:solidFill>
                  <a:prstClr val="black"/>
                </a:solidFill>
                <a:latin typeface="Swis721 Lt BT" pitchFamily="34" charset="0"/>
              </a:rPr>
              <a:t>dichiarando di avere letto e firmato la liberatoria che andrà allegata, agli indirizzi e-mail indicati.</a:t>
            </a:r>
          </a:p>
        </p:txBody>
      </p:sp>
      <p:sp>
        <p:nvSpPr>
          <p:cNvPr id="52" name="CasellaDiTesto 51"/>
          <p:cNvSpPr txBox="1"/>
          <p:nvPr/>
        </p:nvSpPr>
        <p:spPr>
          <a:xfrm>
            <a:off x="325864" y="44624"/>
            <a:ext cx="8555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 smtClean="0">
                <a:latin typeface="Swis721 Lt BT" pitchFamily="34" charset="0"/>
              </a:rPr>
              <a:t>GIORNATE OPEN LIGHTHOUSE  - INFO E MODALITA’ </a:t>
            </a:r>
            <a:r>
              <a:rPr lang="it-IT" sz="1200" b="1" dirty="0" err="1" smtClean="0">
                <a:latin typeface="Swis721 Lt BT" pitchFamily="34" charset="0"/>
              </a:rPr>
              <a:t>DI</a:t>
            </a:r>
            <a:r>
              <a:rPr lang="it-IT" sz="1200" b="1" dirty="0" smtClean="0">
                <a:latin typeface="Swis721 Lt BT" pitchFamily="34" charset="0"/>
              </a:rPr>
              <a:t> PARTECIPAZIONE </a:t>
            </a:r>
            <a:r>
              <a:rPr lang="it-IT" sz="1200" dirty="0" smtClean="0">
                <a:latin typeface="Swis721 Lt BT" pitchFamily="34" charset="0"/>
              </a:rPr>
              <a:t>(*)</a:t>
            </a:r>
            <a:endParaRPr lang="it-IT" sz="1000" dirty="0" smtClean="0">
              <a:latin typeface="Swis721 Lt BT" pitchFamily="34" charset="0"/>
            </a:endParaRPr>
          </a:p>
        </p:txBody>
      </p:sp>
      <p:sp>
        <p:nvSpPr>
          <p:cNvPr id="194" name="CasellaDiTesto 193"/>
          <p:cNvSpPr txBox="1"/>
          <p:nvPr/>
        </p:nvSpPr>
        <p:spPr>
          <a:xfrm>
            <a:off x="284617" y="5661237"/>
            <a:ext cx="363931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chemeClr val="accent5"/>
                </a:solidFill>
              </a:rPr>
              <a:t>FARO </a:t>
            </a:r>
            <a:r>
              <a:rPr lang="it-IT" sz="1200" b="1" dirty="0" err="1" smtClean="0">
                <a:solidFill>
                  <a:schemeClr val="accent5"/>
                </a:solidFill>
              </a:rPr>
              <a:t>DI</a:t>
            </a:r>
            <a:r>
              <a:rPr lang="it-IT" sz="1200" b="1" dirty="0" smtClean="0">
                <a:solidFill>
                  <a:schemeClr val="accent5"/>
                </a:solidFill>
              </a:rPr>
              <a:t> PUNTA IMPERATORE A FORIO </a:t>
            </a:r>
            <a:r>
              <a:rPr lang="it-IT" sz="1200" b="1" dirty="0" err="1" smtClean="0">
                <a:solidFill>
                  <a:schemeClr val="accent5"/>
                </a:solidFill>
              </a:rPr>
              <a:t>D’ISCHIA</a:t>
            </a:r>
            <a:r>
              <a:rPr lang="it-IT" sz="1200" b="1" dirty="0" smtClean="0">
                <a:solidFill>
                  <a:schemeClr val="accent5"/>
                </a:solidFill>
              </a:rPr>
              <a:t> (NA)</a:t>
            </a:r>
          </a:p>
          <a:p>
            <a:r>
              <a:rPr lang="it-IT" sz="1000" dirty="0" smtClean="0">
                <a:latin typeface="Swis721 Lt BT" pitchFamily="34" charset="0"/>
              </a:rPr>
              <a:t>Indirizzo: </a:t>
            </a:r>
            <a:r>
              <a:rPr lang="it-IT" sz="1000" dirty="0" err="1" smtClean="0">
                <a:latin typeface="Swis721 Lt BT" pitchFamily="34" charset="0"/>
              </a:rPr>
              <a:t>V.Telegrafo</a:t>
            </a:r>
            <a:r>
              <a:rPr lang="it-IT" sz="1000" dirty="0" smtClean="0">
                <a:latin typeface="Swis721 Lt BT" pitchFamily="34" charset="0"/>
              </a:rPr>
              <a:t> snc (C.M.km16+900), Isola d’Ischia</a:t>
            </a:r>
          </a:p>
          <a:p>
            <a:r>
              <a:rPr lang="it-IT" sz="1000" dirty="0" smtClean="0">
                <a:latin typeface="Swis721 Lt BT" pitchFamily="34" charset="0"/>
              </a:rPr>
              <a:t>Contatti: Luca DAMAGINI, tel. 081-4284554.</a:t>
            </a:r>
          </a:p>
          <a:p>
            <a:r>
              <a:rPr lang="it-IT" sz="1000" b="1" dirty="0" smtClean="0">
                <a:latin typeface="Swis721 Lt BT" pitchFamily="34" charset="0"/>
              </a:rPr>
              <a:t>La visita potrà essere effettuata  all’esterno /interno del faro</a:t>
            </a:r>
          </a:p>
          <a:p>
            <a:endParaRPr lang="it-IT" sz="1000" dirty="0" smtClean="0">
              <a:latin typeface="Swis721 Lt BT" pitchFamily="34" charset="0"/>
            </a:endParaRPr>
          </a:p>
        </p:txBody>
      </p:sp>
      <p:grpSp>
        <p:nvGrpSpPr>
          <p:cNvPr id="97" name="Gruppo 96"/>
          <p:cNvGrpSpPr>
            <a:grpSpLocks noChangeAspect="1"/>
          </p:cNvGrpSpPr>
          <p:nvPr/>
        </p:nvGrpSpPr>
        <p:grpSpPr>
          <a:xfrm>
            <a:off x="292876" y="538200"/>
            <a:ext cx="8635398" cy="5799110"/>
            <a:chOff x="292876" y="538200"/>
            <a:chExt cx="8635398" cy="5799110"/>
          </a:xfrm>
        </p:grpSpPr>
        <p:sp>
          <p:nvSpPr>
            <p:cNvPr id="183" name="CasellaDiTesto 182"/>
            <p:cNvSpPr txBox="1"/>
            <p:nvPr/>
          </p:nvSpPr>
          <p:spPr>
            <a:xfrm>
              <a:off x="4806830" y="4605788"/>
              <a:ext cx="1191801" cy="4695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t-IT" sz="1000" b="1" dirty="0" smtClean="0">
                  <a:latin typeface="Swis721 Lt BT" pitchFamily="34" charset="0"/>
                </a:rPr>
                <a:t>16 settembre 2015</a:t>
              </a:r>
            </a:p>
            <a:p>
              <a:pPr algn="ctr"/>
              <a:r>
                <a:rPr lang="it-IT" sz="1000" dirty="0" smtClean="0">
                  <a:latin typeface="Swis721 Lt BT" pitchFamily="34" charset="0"/>
                </a:rPr>
                <a:t>ore </a:t>
              </a:r>
              <a:r>
                <a:rPr lang="it-IT" sz="1000" b="1" dirty="0" smtClean="0">
                  <a:latin typeface="Swis721 Lt BT" pitchFamily="34" charset="0"/>
                </a:rPr>
                <a:t>15,00 – 17,00</a:t>
              </a:r>
              <a:endParaRPr lang="it-IT" sz="1000" dirty="0" smtClean="0">
                <a:latin typeface="Swis721 Lt BT" pitchFamily="34" charset="0"/>
              </a:endParaRPr>
            </a:p>
          </p:txBody>
        </p:sp>
        <p:sp>
          <p:nvSpPr>
            <p:cNvPr id="62" name="Rettangolo 61"/>
            <p:cNvSpPr/>
            <p:nvPr/>
          </p:nvSpPr>
          <p:spPr>
            <a:xfrm>
              <a:off x="331876" y="571487"/>
              <a:ext cx="8535900" cy="43580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8" name="CasellaDiTesto 67"/>
            <p:cNvSpPr txBox="1"/>
            <p:nvPr/>
          </p:nvSpPr>
          <p:spPr>
            <a:xfrm>
              <a:off x="4022826" y="541074"/>
              <a:ext cx="1677634" cy="2889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000" b="1" dirty="0" smtClean="0">
                  <a:latin typeface="Swis721 Lt BT" pitchFamily="34" charset="0"/>
                </a:rPr>
                <a:t>CALENDARIO VISITE</a:t>
              </a:r>
            </a:p>
          </p:txBody>
        </p:sp>
        <p:sp>
          <p:nvSpPr>
            <p:cNvPr id="184" name="CasellaDiTesto 183"/>
            <p:cNvSpPr txBox="1"/>
            <p:nvPr/>
          </p:nvSpPr>
          <p:spPr>
            <a:xfrm>
              <a:off x="294652" y="5013104"/>
              <a:ext cx="3701284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200" b="1" dirty="0" smtClean="0">
                  <a:solidFill>
                    <a:schemeClr val="accent5"/>
                  </a:solidFill>
                </a:rPr>
                <a:t>FARO </a:t>
              </a:r>
              <a:r>
                <a:rPr lang="it-IT" sz="1200" b="1" dirty="0" err="1" smtClean="0">
                  <a:solidFill>
                    <a:schemeClr val="accent5"/>
                  </a:solidFill>
                </a:rPr>
                <a:t>DI</a:t>
              </a:r>
              <a:r>
                <a:rPr lang="it-IT" sz="1200" b="1" dirty="0" smtClean="0">
                  <a:solidFill>
                    <a:schemeClr val="accent5"/>
                  </a:solidFill>
                </a:rPr>
                <a:t> CAPO </a:t>
              </a:r>
              <a:r>
                <a:rPr lang="it-IT" sz="1200" b="1" dirty="0" err="1" smtClean="0">
                  <a:solidFill>
                    <a:schemeClr val="accent5"/>
                  </a:solidFill>
                </a:rPr>
                <a:t>D’ORSO</a:t>
              </a:r>
              <a:r>
                <a:rPr lang="it-IT" sz="1200" b="1" dirty="0" smtClean="0">
                  <a:solidFill>
                    <a:schemeClr val="accent5"/>
                  </a:solidFill>
                </a:rPr>
                <a:t> A MAIORI (SA)</a:t>
              </a:r>
            </a:p>
            <a:p>
              <a:r>
                <a:rPr lang="it-IT" sz="1000" dirty="0" smtClean="0">
                  <a:latin typeface="Swis721 Lt BT" pitchFamily="34" charset="0"/>
                </a:rPr>
                <a:t>Indirizzo: S.S. 163, snc</a:t>
              </a:r>
            </a:p>
            <a:p>
              <a:r>
                <a:rPr lang="it-IT" sz="1000" dirty="0" smtClean="0">
                  <a:latin typeface="Swis721 Lt BT" pitchFamily="34" charset="0"/>
                </a:rPr>
                <a:t>Contatti: Luca DAMAGINI, tel. 081-4284554.</a:t>
              </a:r>
            </a:p>
            <a:p>
              <a:r>
                <a:rPr lang="it-IT" sz="1000" b="1" dirty="0" smtClean="0">
                  <a:latin typeface="Swis721 Lt BT" pitchFamily="34" charset="0"/>
                </a:rPr>
                <a:t>La visita potrà essere effettuata all’esterno/interno del faro  </a:t>
              </a:r>
            </a:p>
          </p:txBody>
        </p:sp>
        <p:sp>
          <p:nvSpPr>
            <p:cNvPr id="71" name="CasellaDiTesto 70"/>
            <p:cNvSpPr txBox="1"/>
            <p:nvPr/>
          </p:nvSpPr>
          <p:spPr>
            <a:xfrm>
              <a:off x="616986" y="538200"/>
              <a:ext cx="2524470" cy="2889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000" b="1" dirty="0" smtClean="0">
                  <a:latin typeface="Swis721 Lt BT" pitchFamily="34" charset="0"/>
                </a:rPr>
                <a:t>FARI  e CONTATTI  </a:t>
              </a:r>
            </a:p>
          </p:txBody>
        </p:sp>
        <p:sp>
          <p:nvSpPr>
            <p:cNvPr id="153" name="CasellaDiTesto 152"/>
            <p:cNvSpPr txBox="1"/>
            <p:nvPr/>
          </p:nvSpPr>
          <p:spPr>
            <a:xfrm>
              <a:off x="295052" y="996353"/>
              <a:ext cx="3338081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200" b="1" dirty="0" smtClean="0">
                  <a:solidFill>
                    <a:schemeClr val="accent5"/>
                  </a:solidFill>
                </a:rPr>
                <a:t>FARO </a:t>
              </a:r>
              <a:r>
                <a:rPr lang="it-IT" sz="1200" b="1" dirty="0" err="1" smtClean="0">
                  <a:solidFill>
                    <a:schemeClr val="accent5"/>
                  </a:solidFill>
                </a:rPr>
                <a:t>DI</a:t>
              </a:r>
              <a:r>
                <a:rPr lang="it-IT" sz="1200" b="1" dirty="0" smtClean="0">
                  <a:solidFill>
                    <a:schemeClr val="accent5"/>
                  </a:solidFill>
                </a:rPr>
                <a:t> CAPO GROSSO A LEVANZO (TP)</a:t>
              </a:r>
            </a:p>
            <a:p>
              <a:r>
                <a:rPr lang="it-IT" sz="1000" dirty="0" smtClean="0">
                  <a:latin typeface="Swis721 Lt BT" pitchFamily="34" charset="0"/>
                </a:rPr>
                <a:t>Indirizzo: </a:t>
              </a:r>
              <a:r>
                <a:rPr lang="it-IT" sz="1000" dirty="0">
                  <a:latin typeface="Swis721 Lt BT" pitchFamily="34" charset="0"/>
                </a:rPr>
                <a:t>Strada Capo Grosso </a:t>
              </a:r>
              <a:r>
                <a:rPr lang="it-IT" sz="1000" dirty="0" smtClean="0">
                  <a:latin typeface="Swis721 Lt BT" pitchFamily="34" charset="0"/>
                </a:rPr>
                <a:t>snc, Isola </a:t>
              </a:r>
              <a:r>
                <a:rPr lang="it-IT" sz="1000" dirty="0">
                  <a:latin typeface="Swis721 Lt BT" pitchFamily="34" charset="0"/>
                </a:rPr>
                <a:t>di </a:t>
              </a:r>
              <a:r>
                <a:rPr lang="it-IT" sz="1000" dirty="0" err="1" smtClean="0">
                  <a:latin typeface="Swis721 Lt BT" pitchFamily="34" charset="0"/>
                </a:rPr>
                <a:t>Levanzo</a:t>
              </a:r>
              <a:endParaRPr lang="it-IT" sz="1000" dirty="0" smtClean="0">
                <a:latin typeface="Swis721 Lt BT" pitchFamily="34" charset="0"/>
              </a:endParaRPr>
            </a:p>
            <a:p>
              <a:r>
                <a:rPr lang="it-IT" sz="1000" dirty="0" smtClean="0">
                  <a:latin typeface="Swis721 Lt BT" pitchFamily="34" charset="0"/>
                </a:rPr>
                <a:t>Contatti: Pietro CIOLINO, tel. 091-7495436;</a:t>
              </a:r>
            </a:p>
            <a:p>
              <a:r>
                <a:rPr lang="it-IT" sz="1000" dirty="0" smtClean="0">
                  <a:latin typeface="Swis721 Lt BT" pitchFamily="34" charset="0"/>
                </a:rPr>
                <a:t>Marco PALAZZOTTO, tel. 091-7495448.</a:t>
              </a:r>
            </a:p>
            <a:p>
              <a:r>
                <a:rPr lang="it-IT" sz="1000" b="1" dirty="0" smtClean="0">
                  <a:latin typeface="Swis721 Lt BT" pitchFamily="34" charset="0"/>
                </a:rPr>
                <a:t>La visita potrà essere effettuata solo all’esterno del faro</a:t>
              </a:r>
            </a:p>
          </p:txBody>
        </p:sp>
        <p:sp>
          <p:nvSpPr>
            <p:cNvPr id="157" name="CasellaDiTesto 156"/>
            <p:cNvSpPr txBox="1"/>
            <p:nvPr/>
          </p:nvSpPr>
          <p:spPr>
            <a:xfrm>
              <a:off x="292876" y="1800476"/>
              <a:ext cx="333922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200" b="1" dirty="0" smtClean="0">
                  <a:solidFill>
                    <a:schemeClr val="accent5"/>
                  </a:solidFill>
                </a:rPr>
                <a:t>FARO </a:t>
              </a:r>
              <a:r>
                <a:rPr lang="it-IT" sz="1200" b="1" dirty="0" err="1" smtClean="0">
                  <a:solidFill>
                    <a:schemeClr val="accent5"/>
                  </a:solidFill>
                </a:rPr>
                <a:t>DI</a:t>
              </a:r>
              <a:r>
                <a:rPr lang="it-IT" sz="1200" b="1" dirty="0" smtClean="0">
                  <a:solidFill>
                    <a:schemeClr val="accent5"/>
                  </a:solidFill>
                </a:rPr>
                <a:t> PUNTA CAVAZZI AD USTICA (PA)</a:t>
              </a:r>
            </a:p>
            <a:p>
              <a:r>
                <a:rPr lang="it-IT" sz="1000" dirty="0" smtClean="0">
                  <a:latin typeface="Swis721 Lt BT" pitchFamily="34" charset="0"/>
                </a:rPr>
                <a:t>Indirizzo: Punta </a:t>
              </a:r>
              <a:r>
                <a:rPr lang="it-IT" sz="1000" dirty="0" err="1">
                  <a:latin typeface="Swis721 Lt BT" pitchFamily="34" charset="0"/>
                </a:rPr>
                <a:t>Cavazzi</a:t>
              </a:r>
              <a:r>
                <a:rPr lang="it-IT" sz="1000" dirty="0">
                  <a:latin typeface="Swis721 Lt BT" pitchFamily="34" charset="0"/>
                </a:rPr>
                <a:t> snc – Isola di </a:t>
              </a:r>
              <a:r>
                <a:rPr lang="it-IT" sz="1000" dirty="0" smtClean="0">
                  <a:latin typeface="Swis721 Lt BT" pitchFamily="34" charset="0"/>
                </a:rPr>
                <a:t>Ustica</a:t>
              </a:r>
            </a:p>
            <a:p>
              <a:r>
                <a:rPr lang="it-IT" sz="1000" dirty="0" smtClean="0">
                  <a:latin typeface="Swis721 Lt BT" pitchFamily="34" charset="0"/>
                </a:rPr>
                <a:t>Contatti: Pietro CIOLINO, tel. 091-7495436;</a:t>
              </a:r>
            </a:p>
            <a:p>
              <a:r>
                <a:rPr lang="it-IT" sz="1000" dirty="0" smtClean="0">
                  <a:latin typeface="Swis721 Lt BT" pitchFamily="34" charset="0"/>
                </a:rPr>
                <a:t>Marco PALAZZOTTO, tel. 091-7495448.</a:t>
              </a:r>
            </a:p>
            <a:p>
              <a:r>
                <a:rPr lang="it-IT" sz="1000" b="1" dirty="0" smtClean="0">
                  <a:latin typeface="Swis721 Lt BT" pitchFamily="34" charset="0"/>
                </a:rPr>
                <a:t>La visita potrà essere effettuata solo all’esterno del faro</a:t>
              </a:r>
            </a:p>
            <a:p>
              <a:endParaRPr lang="it-IT" sz="1000" dirty="0" smtClean="0">
                <a:latin typeface="Swis721 Lt BT" pitchFamily="34" charset="0"/>
              </a:endParaRPr>
            </a:p>
            <a:p>
              <a:endParaRPr lang="it-IT" sz="1000" dirty="0" smtClean="0">
                <a:latin typeface="Swis721 Lt BT" pitchFamily="34" charset="0"/>
              </a:endParaRPr>
            </a:p>
          </p:txBody>
        </p:sp>
        <p:sp>
          <p:nvSpPr>
            <p:cNvPr id="163" name="CasellaDiTesto 162"/>
            <p:cNvSpPr txBox="1"/>
            <p:nvPr/>
          </p:nvSpPr>
          <p:spPr>
            <a:xfrm>
              <a:off x="300417" y="2586203"/>
              <a:ext cx="3582214" cy="10464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200" b="1" dirty="0" smtClean="0">
                  <a:solidFill>
                    <a:schemeClr val="accent5"/>
                  </a:solidFill>
                </a:rPr>
                <a:t>FARO </a:t>
              </a:r>
              <a:r>
                <a:rPr lang="it-IT" sz="1200" b="1" dirty="0" err="1" smtClean="0">
                  <a:solidFill>
                    <a:schemeClr val="accent5"/>
                  </a:solidFill>
                </a:rPr>
                <a:t>DI</a:t>
              </a:r>
              <a:r>
                <a:rPr lang="it-IT" sz="1200" b="1" dirty="0" smtClean="0">
                  <a:solidFill>
                    <a:schemeClr val="accent5"/>
                  </a:solidFill>
                </a:rPr>
                <a:t> SAN DOMINO ALLE ISOLE TREMITI (FG)</a:t>
              </a:r>
            </a:p>
            <a:p>
              <a:r>
                <a:rPr lang="it-IT" sz="1000" dirty="0" smtClean="0">
                  <a:latin typeface="Swis721 Lt BT" pitchFamily="34" charset="0"/>
                </a:rPr>
                <a:t>Indirizzo: Villaggio S. Domino snc, Isola di S. Domino</a:t>
              </a:r>
            </a:p>
            <a:p>
              <a:r>
                <a:rPr lang="it-IT" sz="1000" dirty="0" smtClean="0">
                  <a:latin typeface="Swis721 Lt BT" pitchFamily="34" charset="0"/>
                </a:rPr>
                <a:t>Contatti: Domenico GIORDANO, tel. 080-5467827;</a:t>
              </a:r>
            </a:p>
            <a:p>
              <a:r>
                <a:rPr lang="it-IT" sz="1000" dirty="0" smtClean="0">
                  <a:latin typeface="Swis721 Lt BT" pitchFamily="34" charset="0"/>
                </a:rPr>
                <a:t>Nicola Luigi GAROFALO, tel. 080-5467836.</a:t>
              </a:r>
            </a:p>
            <a:p>
              <a:r>
                <a:rPr lang="it-IT" sz="1000" b="1" dirty="0" smtClean="0">
                  <a:latin typeface="Swis721 Lt BT" pitchFamily="34" charset="0"/>
                </a:rPr>
                <a:t>La visita potrà essere effettuata solo all’esterno del faro</a:t>
              </a:r>
            </a:p>
            <a:p>
              <a:endParaRPr lang="it-IT" sz="1000" dirty="0" smtClean="0">
                <a:latin typeface="Swis721 Lt BT" pitchFamily="34" charset="0"/>
              </a:endParaRPr>
            </a:p>
          </p:txBody>
        </p:sp>
        <p:sp>
          <p:nvSpPr>
            <p:cNvPr id="175" name="CasellaDiTesto 174"/>
            <p:cNvSpPr txBox="1"/>
            <p:nvPr/>
          </p:nvSpPr>
          <p:spPr>
            <a:xfrm>
              <a:off x="305633" y="3400394"/>
              <a:ext cx="33275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200" b="1" dirty="0" smtClean="0">
                  <a:solidFill>
                    <a:schemeClr val="accent5"/>
                  </a:solidFill>
                </a:rPr>
                <a:t>FARO </a:t>
              </a:r>
              <a:r>
                <a:rPr lang="it-IT" sz="1200" b="1" dirty="0" err="1" smtClean="0">
                  <a:solidFill>
                    <a:schemeClr val="accent5"/>
                  </a:solidFill>
                </a:rPr>
                <a:t>DI</a:t>
              </a:r>
              <a:r>
                <a:rPr lang="it-IT" sz="1200" b="1" dirty="0" smtClean="0">
                  <a:solidFill>
                    <a:schemeClr val="accent5"/>
                  </a:solidFill>
                </a:rPr>
                <a:t> MURRO </a:t>
              </a:r>
              <a:r>
                <a:rPr lang="it-IT" sz="1200" b="1" dirty="0" err="1" smtClean="0">
                  <a:solidFill>
                    <a:schemeClr val="accent5"/>
                  </a:solidFill>
                </a:rPr>
                <a:t>DI</a:t>
              </a:r>
              <a:r>
                <a:rPr lang="it-IT" sz="1200" b="1" dirty="0" smtClean="0">
                  <a:solidFill>
                    <a:schemeClr val="accent5"/>
                  </a:solidFill>
                </a:rPr>
                <a:t> PORCO A SIRACUSA</a:t>
              </a:r>
            </a:p>
            <a:p>
              <a:r>
                <a:rPr lang="it-IT" sz="1000" dirty="0" smtClean="0">
                  <a:latin typeface="Swis721 Lt BT" pitchFamily="34" charset="0"/>
                </a:rPr>
                <a:t>Indirizzo:Strada Capo </a:t>
              </a:r>
              <a:r>
                <a:rPr lang="it-IT" sz="1000" dirty="0" err="1" smtClean="0">
                  <a:latin typeface="Swis721 Lt BT" pitchFamily="34" charset="0"/>
                </a:rPr>
                <a:t>Murro</a:t>
              </a:r>
              <a:r>
                <a:rPr lang="it-IT" sz="1000" dirty="0" smtClean="0">
                  <a:latin typeface="Swis721 Lt BT" pitchFamily="34" charset="0"/>
                </a:rPr>
                <a:t> di Porco s.n.c.</a:t>
              </a:r>
            </a:p>
            <a:p>
              <a:r>
                <a:rPr lang="it-IT" sz="1000" dirty="0" smtClean="0">
                  <a:latin typeface="Swis721 Lt BT" pitchFamily="34" charset="0"/>
                </a:rPr>
                <a:t>Contatti: Pietro CIOLINO, tel. 091-7495436;</a:t>
              </a:r>
            </a:p>
            <a:p>
              <a:r>
                <a:rPr lang="it-IT" sz="1000" dirty="0" smtClean="0">
                  <a:latin typeface="Swis721 Lt BT" pitchFamily="34" charset="0"/>
                </a:rPr>
                <a:t>Marco PALAZZOTTO, tel. 091-7495448.</a:t>
              </a:r>
            </a:p>
            <a:p>
              <a:r>
                <a:rPr lang="it-IT" sz="1000" b="1" dirty="0" smtClean="0">
                  <a:latin typeface="Swis721 Lt BT" pitchFamily="34" charset="0"/>
                </a:rPr>
                <a:t>La visita potrà essere effettuata solo all’esterno del faro</a:t>
              </a:r>
            </a:p>
            <a:p>
              <a:endParaRPr lang="it-IT" sz="1000" dirty="0" smtClean="0">
                <a:latin typeface="Swis721 Lt BT" pitchFamily="34" charset="0"/>
              </a:endParaRPr>
            </a:p>
            <a:p>
              <a:endParaRPr lang="it-IT" sz="1000" dirty="0" smtClean="0">
                <a:latin typeface="Swis721 Lt BT" pitchFamily="34" charset="0"/>
              </a:endParaRPr>
            </a:p>
          </p:txBody>
        </p:sp>
        <p:sp>
          <p:nvSpPr>
            <p:cNvPr id="24" name="Rettangolo 23"/>
            <p:cNvSpPr/>
            <p:nvPr/>
          </p:nvSpPr>
          <p:spPr>
            <a:xfrm>
              <a:off x="331877" y="1006855"/>
              <a:ext cx="8535898" cy="532411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200"/>
            </a:p>
          </p:txBody>
        </p:sp>
        <p:sp>
          <p:nvSpPr>
            <p:cNvPr id="29" name="Figura a mano libera 28"/>
            <p:cNvSpPr/>
            <p:nvPr/>
          </p:nvSpPr>
          <p:spPr>
            <a:xfrm flipV="1">
              <a:off x="3739086" y="1323278"/>
              <a:ext cx="2245401" cy="86407"/>
            </a:xfrm>
            <a:custGeom>
              <a:avLst/>
              <a:gdLst>
                <a:gd name="connsiteX0" fmla="*/ 0 w 7201912"/>
                <a:gd name="connsiteY0" fmla="*/ 0 h 0"/>
                <a:gd name="connsiteX1" fmla="*/ 7201912 w 7201912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201912">
                  <a:moveTo>
                    <a:pt x="0" y="0"/>
                  </a:moveTo>
                  <a:lnTo>
                    <a:pt x="7201912" y="0"/>
                  </a:lnTo>
                </a:path>
              </a:pathLst>
            </a:cu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lt1"/>
                </a:solidFill>
              </a:endParaRPr>
            </a:p>
          </p:txBody>
        </p:sp>
        <p:sp>
          <p:nvSpPr>
            <p:cNvPr id="98" name="Figura a mano libera 97"/>
            <p:cNvSpPr/>
            <p:nvPr/>
          </p:nvSpPr>
          <p:spPr>
            <a:xfrm>
              <a:off x="331876" y="1819028"/>
              <a:ext cx="8534886" cy="87467"/>
            </a:xfrm>
            <a:custGeom>
              <a:avLst/>
              <a:gdLst>
                <a:gd name="connsiteX0" fmla="*/ 0 w 7201912"/>
                <a:gd name="connsiteY0" fmla="*/ 0 h 0"/>
                <a:gd name="connsiteX1" fmla="*/ 7201912 w 7201912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201912">
                  <a:moveTo>
                    <a:pt x="0" y="0"/>
                  </a:moveTo>
                  <a:lnTo>
                    <a:pt x="7201912" y="0"/>
                  </a:lnTo>
                </a:path>
              </a:pathLst>
            </a:custGeom>
            <a:noFill/>
            <a:ln w="63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lt1"/>
                </a:solidFill>
              </a:endParaRPr>
            </a:p>
          </p:txBody>
        </p:sp>
        <p:sp>
          <p:nvSpPr>
            <p:cNvPr id="99" name="Figura a mano libera 98"/>
            <p:cNvSpPr/>
            <p:nvPr/>
          </p:nvSpPr>
          <p:spPr>
            <a:xfrm flipV="1">
              <a:off x="3731849" y="2153138"/>
              <a:ext cx="2250828" cy="59474"/>
            </a:xfrm>
            <a:custGeom>
              <a:avLst/>
              <a:gdLst>
                <a:gd name="connsiteX0" fmla="*/ 0 w 7201912"/>
                <a:gd name="connsiteY0" fmla="*/ 0 h 0"/>
                <a:gd name="connsiteX1" fmla="*/ 7201912 w 7201912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201912">
                  <a:moveTo>
                    <a:pt x="0" y="0"/>
                  </a:moveTo>
                  <a:lnTo>
                    <a:pt x="7201912" y="0"/>
                  </a:lnTo>
                </a:path>
              </a:pathLst>
            </a:cu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lt1"/>
                </a:solidFill>
              </a:endParaRPr>
            </a:p>
          </p:txBody>
        </p:sp>
        <p:sp>
          <p:nvSpPr>
            <p:cNvPr id="100" name="Figura a mano libera 99"/>
            <p:cNvSpPr/>
            <p:nvPr/>
          </p:nvSpPr>
          <p:spPr>
            <a:xfrm flipV="1">
              <a:off x="323617" y="2563517"/>
              <a:ext cx="8534886" cy="66812"/>
            </a:xfrm>
            <a:custGeom>
              <a:avLst/>
              <a:gdLst>
                <a:gd name="connsiteX0" fmla="*/ 0 w 7201912"/>
                <a:gd name="connsiteY0" fmla="*/ 0 h 0"/>
                <a:gd name="connsiteX1" fmla="*/ 7201912 w 7201912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201912">
                  <a:moveTo>
                    <a:pt x="0" y="0"/>
                  </a:moveTo>
                  <a:lnTo>
                    <a:pt x="7201912" y="0"/>
                  </a:lnTo>
                </a:path>
              </a:pathLst>
            </a:custGeom>
            <a:noFill/>
            <a:ln w="63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lt1"/>
                </a:solidFill>
              </a:endParaRPr>
            </a:p>
          </p:txBody>
        </p:sp>
        <p:sp>
          <p:nvSpPr>
            <p:cNvPr id="30" name="Figura a mano libera 29"/>
            <p:cNvSpPr/>
            <p:nvPr/>
          </p:nvSpPr>
          <p:spPr>
            <a:xfrm flipV="1">
              <a:off x="3741161" y="3755291"/>
              <a:ext cx="2245423" cy="64958"/>
            </a:xfrm>
            <a:custGeom>
              <a:avLst/>
              <a:gdLst>
                <a:gd name="connsiteX0" fmla="*/ 0 w 7201912"/>
                <a:gd name="connsiteY0" fmla="*/ 0 h 0"/>
                <a:gd name="connsiteX1" fmla="*/ 7201912 w 7201912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201912">
                  <a:moveTo>
                    <a:pt x="0" y="0"/>
                  </a:moveTo>
                  <a:lnTo>
                    <a:pt x="7201912" y="0"/>
                  </a:lnTo>
                </a:path>
              </a:pathLst>
            </a:cu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lt1"/>
                </a:solidFill>
              </a:endParaRPr>
            </a:p>
          </p:txBody>
        </p:sp>
        <p:sp>
          <p:nvSpPr>
            <p:cNvPr id="142" name="Figura a mano libera 141"/>
            <p:cNvSpPr/>
            <p:nvPr/>
          </p:nvSpPr>
          <p:spPr>
            <a:xfrm>
              <a:off x="323617" y="4225378"/>
              <a:ext cx="8534886" cy="66812"/>
            </a:xfrm>
            <a:custGeom>
              <a:avLst/>
              <a:gdLst>
                <a:gd name="connsiteX0" fmla="*/ 0 w 7201912"/>
                <a:gd name="connsiteY0" fmla="*/ 0 h 0"/>
                <a:gd name="connsiteX1" fmla="*/ 7201912 w 7201912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201912">
                  <a:moveTo>
                    <a:pt x="0" y="0"/>
                  </a:moveTo>
                  <a:lnTo>
                    <a:pt x="7201912" y="0"/>
                  </a:lnTo>
                </a:path>
              </a:pathLst>
            </a:custGeom>
            <a:noFill/>
            <a:ln w="63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lt1"/>
                </a:solidFill>
              </a:endParaRPr>
            </a:p>
          </p:txBody>
        </p:sp>
        <p:sp>
          <p:nvSpPr>
            <p:cNvPr id="143" name="Figura a mano libera 142"/>
            <p:cNvSpPr/>
            <p:nvPr/>
          </p:nvSpPr>
          <p:spPr>
            <a:xfrm flipV="1">
              <a:off x="3734501" y="4560277"/>
              <a:ext cx="2248175" cy="68549"/>
            </a:xfrm>
            <a:custGeom>
              <a:avLst/>
              <a:gdLst>
                <a:gd name="connsiteX0" fmla="*/ 0 w 7201912"/>
                <a:gd name="connsiteY0" fmla="*/ 0 h 0"/>
                <a:gd name="connsiteX1" fmla="*/ 7201912 w 7201912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201912">
                  <a:moveTo>
                    <a:pt x="0" y="0"/>
                  </a:moveTo>
                  <a:lnTo>
                    <a:pt x="7201912" y="0"/>
                  </a:lnTo>
                </a:path>
              </a:pathLst>
            </a:cu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lt1"/>
                </a:solidFill>
              </a:endParaRPr>
            </a:p>
          </p:txBody>
        </p:sp>
        <p:sp>
          <p:nvSpPr>
            <p:cNvPr id="144" name="Figura a mano libera 143"/>
            <p:cNvSpPr/>
            <p:nvPr/>
          </p:nvSpPr>
          <p:spPr>
            <a:xfrm>
              <a:off x="323617" y="5036620"/>
              <a:ext cx="8534886" cy="66812"/>
            </a:xfrm>
            <a:custGeom>
              <a:avLst/>
              <a:gdLst>
                <a:gd name="connsiteX0" fmla="*/ 0 w 7201912"/>
                <a:gd name="connsiteY0" fmla="*/ 0 h 0"/>
                <a:gd name="connsiteX1" fmla="*/ 7201912 w 7201912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201912">
                  <a:moveTo>
                    <a:pt x="0" y="0"/>
                  </a:moveTo>
                  <a:lnTo>
                    <a:pt x="7201912" y="0"/>
                  </a:lnTo>
                </a:path>
              </a:pathLst>
            </a:custGeom>
            <a:noFill/>
            <a:ln w="63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lt1"/>
                </a:solidFill>
              </a:endParaRPr>
            </a:p>
          </p:txBody>
        </p:sp>
        <p:sp>
          <p:nvSpPr>
            <p:cNvPr id="145" name="Figura a mano libera 144"/>
            <p:cNvSpPr/>
            <p:nvPr/>
          </p:nvSpPr>
          <p:spPr>
            <a:xfrm>
              <a:off x="327784" y="5686675"/>
              <a:ext cx="8534886" cy="66812"/>
            </a:xfrm>
            <a:custGeom>
              <a:avLst/>
              <a:gdLst>
                <a:gd name="connsiteX0" fmla="*/ 0 w 7201912"/>
                <a:gd name="connsiteY0" fmla="*/ 0 h 0"/>
                <a:gd name="connsiteX1" fmla="*/ 7201912 w 7201912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201912">
                  <a:moveTo>
                    <a:pt x="0" y="0"/>
                  </a:moveTo>
                  <a:lnTo>
                    <a:pt x="7201912" y="0"/>
                  </a:lnTo>
                </a:path>
              </a:pathLst>
            </a:custGeom>
            <a:noFill/>
            <a:ln w="63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lt1"/>
                </a:solidFill>
              </a:endParaRPr>
            </a:p>
          </p:txBody>
        </p:sp>
        <p:sp>
          <p:nvSpPr>
            <p:cNvPr id="173" name="Figura a mano libera 172"/>
            <p:cNvSpPr/>
            <p:nvPr/>
          </p:nvSpPr>
          <p:spPr>
            <a:xfrm>
              <a:off x="331876" y="3405962"/>
              <a:ext cx="8534886" cy="66812"/>
            </a:xfrm>
            <a:custGeom>
              <a:avLst/>
              <a:gdLst>
                <a:gd name="connsiteX0" fmla="*/ 0 w 7201912"/>
                <a:gd name="connsiteY0" fmla="*/ 0 h 0"/>
                <a:gd name="connsiteX1" fmla="*/ 7201912 w 7201912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201912">
                  <a:moveTo>
                    <a:pt x="0" y="0"/>
                  </a:moveTo>
                  <a:lnTo>
                    <a:pt x="7201912" y="0"/>
                  </a:lnTo>
                </a:path>
              </a:pathLst>
            </a:custGeom>
            <a:noFill/>
            <a:ln w="63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lt1"/>
                </a:solidFill>
              </a:endParaRPr>
            </a:p>
          </p:txBody>
        </p:sp>
        <p:sp>
          <p:nvSpPr>
            <p:cNvPr id="49" name="Figura a mano libera 48"/>
            <p:cNvSpPr/>
            <p:nvPr/>
          </p:nvSpPr>
          <p:spPr>
            <a:xfrm>
              <a:off x="5986147" y="583835"/>
              <a:ext cx="187879" cy="5753475"/>
            </a:xfrm>
            <a:custGeom>
              <a:avLst/>
              <a:gdLst>
                <a:gd name="connsiteX0" fmla="*/ 0 w 0"/>
                <a:gd name="connsiteY0" fmla="*/ 0 h 1758462"/>
                <a:gd name="connsiteX1" fmla="*/ 0 w 0"/>
                <a:gd name="connsiteY1" fmla="*/ 1758462 h 1758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758462">
                  <a:moveTo>
                    <a:pt x="0" y="0"/>
                  </a:moveTo>
                  <a:lnTo>
                    <a:pt x="0" y="1758462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8" name="Figura a mano libera 87"/>
            <p:cNvSpPr/>
            <p:nvPr/>
          </p:nvSpPr>
          <p:spPr>
            <a:xfrm>
              <a:off x="4863211" y="799002"/>
              <a:ext cx="187879" cy="5533975"/>
            </a:xfrm>
            <a:custGeom>
              <a:avLst/>
              <a:gdLst>
                <a:gd name="connsiteX0" fmla="*/ 0 w 0"/>
                <a:gd name="connsiteY0" fmla="*/ 0 h 1758462"/>
                <a:gd name="connsiteX1" fmla="*/ 0 w 0"/>
                <a:gd name="connsiteY1" fmla="*/ 1758462 h 1758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758462">
                  <a:moveTo>
                    <a:pt x="0" y="0"/>
                  </a:moveTo>
                  <a:lnTo>
                    <a:pt x="0" y="1758462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6" name="Figura a mano libera 95"/>
            <p:cNvSpPr/>
            <p:nvPr/>
          </p:nvSpPr>
          <p:spPr>
            <a:xfrm flipH="1">
              <a:off x="8144848" y="574959"/>
              <a:ext cx="138785" cy="5753684"/>
            </a:xfrm>
            <a:custGeom>
              <a:avLst/>
              <a:gdLst>
                <a:gd name="connsiteX0" fmla="*/ 0 w 0"/>
                <a:gd name="connsiteY0" fmla="*/ 0 h 1758462"/>
                <a:gd name="connsiteX1" fmla="*/ 0 w 0"/>
                <a:gd name="connsiteY1" fmla="*/ 1758462 h 1758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758462">
                  <a:moveTo>
                    <a:pt x="0" y="0"/>
                  </a:moveTo>
                  <a:lnTo>
                    <a:pt x="0" y="1758462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9" name="Figura a mano libera 178"/>
            <p:cNvSpPr/>
            <p:nvPr/>
          </p:nvSpPr>
          <p:spPr>
            <a:xfrm>
              <a:off x="3732508" y="573255"/>
              <a:ext cx="187879" cy="5759722"/>
            </a:xfrm>
            <a:custGeom>
              <a:avLst/>
              <a:gdLst>
                <a:gd name="connsiteX0" fmla="*/ 0 w 0"/>
                <a:gd name="connsiteY0" fmla="*/ 0 h 1758462"/>
                <a:gd name="connsiteX1" fmla="*/ 0 w 0"/>
                <a:gd name="connsiteY1" fmla="*/ 1758462 h 1758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758462">
                  <a:moveTo>
                    <a:pt x="0" y="0"/>
                  </a:moveTo>
                  <a:lnTo>
                    <a:pt x="0" y="1758462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81" name="CasellaDiTesto 180"/>
            <p:cNvSpPr txBox="1"/>
            <p:nvPr/>
          </p:nvSpPr>
          <p:spPr>
            <a:xfrm>
              <a:off x="305351" y="4209422"/>
              <a:ext cx="3327782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200" b="1" dirty="0" smtClean="0">
                  <a:solidFill>
                    <a:schemeClr val="accent5"/>
                  </a:solidFill>
                </a:rPr>
                <a:t>FARO </a:t>
              </a:r>
              <a:r>
                <a:rPr lang="it-IT" sz="1200" b="1" dirty="0" err="1" smtClean="0">
                  <a:solidFill>
                    <a:schemeClr val="accent5"/>
                  </a:solidFill>
                </a:rPr>
                <a:t>DI</a:t>
              </a:r>
              <a:r>
                <a:rPr lang="it-IT" sz="1200" b="1" dirty="0" smtClean="0">
                  <a:solidFill>
                    <a:schemeClr val="accent5"/>
                  </a:solidFill>
                </a:rPr>
                <a:t> BRUCOLI AD AUGUSTA (SR)</a:t>
              </a:r>
            </a:p>
            <a:p>
              <a:r>
                <a:rPr lang="it-IT" sz="1000" dirty="0" smtClean="0">
                  <a:latin typeface="Swis721 Lt BT" pitchFamily="34" charset="0"/>
                </a:rPr>
                <a:t>Indirizzo: </a:t>
              </a:r>
              <a:r>
                <a:rPr lang="it-IT" sz="1000" dirty="0" err="1" smtClean="0">
                  <a:latin typeface="Swis721 Lt BT" pitchFamily="34" charset="0"/>
                </a:rPr>
                <a:t>P.zza</a:t>
              </a:r>
              <a:r>
                <a:rPr lang="it-IT" sz="1000" dirty="0" smtClean="0">
                  <a:latin typeface="Swis721 Lt BT" pitchFamily="34" charset="0"/>
                </a:rPr>
                <a:t> Castello Regina Giovanna, snc, </a:t>
              </a:r>
              <a:r>
                <a:rPr lang="it-IT" sz="1000" dirty="0" err="1" smtClean="0">
                  <a:latin typeface="Swis721 Lt BT" pitchFamily="34" charset="0"/>
                </a:rPr>
                <a:t>Brucoli</a:t>
              </a:r>
              <a:endParaRPr lang="it-IT" sz="1000" dirty="0" smtClean="0">
                <a:latin typeface="Swis721 Lt BT" pitchFamily="34" charset="0"/>
              </a:endParaRPr>
            </a:p>
            <a:p>
              <a:r>
                <a:rPr lang="it-IT" sz="1000" dirty="0" smtClean="0">
                  <a:latin typeface="Swis721 Lt BT" pitchFamily="34" charset="0"/>
                </a:rPr>
                <a:t>Contatti: Pietro CIOLINO, tel. 091.7495436;</a:t>
              </a:r>
            </a:p>
            <a:p>
              <a:r>
                <a:rPr lang="it-IT" sz="1000" dirty="0" smtClean="0">
                  <a:latin typeface="Swis721 Lt BT" pitchFamily="34" charset="0"/>
                </a:rPr>
                <a:t>Marco PALAZZOTTO, tel. 091-7495448.</a:t>
              </a:r>
            </a:p>
            <a:p>
              <a:r>
                <a:rPr lang="it-IT" sz="1000" b="1" dirty="0" smtClean="0">
                  <a:latin typeface="Swis721 Lt BT" pitchFamily="34" charset="0"/>
                </a:rPr>
                <a:t>La visita potrà essere effettuata solo all’esterno del faro</a:t>
              </a:r>
              <a:endParaRPr lang="it-IT" sz="1000" dirty="0" smtClean="0">
                <a:latin typeface="Swis721 Lt BT" pitchFamily="34" charset="0"/>
              </a:endParaRPr>
            </a:p>
          </p:txBody>
        </p:sp>
        <p:sp>
          <p:nvSpPr>
            <p:cNvPr id="177" name="CasellaDiTesto 176"/>
            <p:cNvSpPr txBox="1"/>
            <p:nvPr/>
          </p:nvSpPr>
          <p:spPr>
            <a:xfrm>
              <a:off x="4807111" y="3797212"/>
              <a:ext cx="1191801" cy="4695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t-IT" sz="1000" b="1" dirty="0" smtClean="0">
                  <a:latin typeface="Swis721 Lt BT" pitchFamily="34" charset="0"/>
                </a:rPr>
                <a:t>16 settembre 2015</a:t>
              </a:r>
            </a:p>
            <a:p>
              <a:pPr algn="ctr"/>
              <a:r>
                <a:rPr lang="it-IT" sz="1000" dirty="0" smtClean="0">
                  <a:latin typeface="Swis721 Lt BT" pitchFamily="34" charset="0"/>
                </a:rPr>
                <a:t>ore </a:t>
              </a:r>
              <a:r>
                <a:rPr lang="it-IT" sz="1000" b="1" dirty="0" smtClean="0">
                  <a:latin typeface="Swis721 Lt BT" pitchFamily="34" charset="0"/>
                </a:rPr>
                <a:t>15,00 – 17,00</a:t>
              </a:r>
              <a:endParaRPr lang="it-IT" sz="1000" dirty="0" smtClean="0">
                <a:latin typeface="Swis721 Lt BT" pitchFamily="34" charset="0"/>
              </a:endParaRPr>
            </a:p>
          </p:txBody>
        </p:sp>
        <p:sp>
          <p:nvSpPr>
            <p:cNvPr id="132" name="CasellaDiTesto 131"/>
            <p:cNvSpPr txBox="1"/>
            <p:nvPr/>
          </p:nvSpPr>
          <p:spPr>
            <a:xfrm>
              <a:off x="4803811" y="2585060"/>
              <a:ext cx="1191801" cy="4695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t-IT" sz="1000" b="1" dirty="0" smtClean="0">
                  <a:latin typeface="Swis721 Lt BT" pitchFamily="34" charset="0"/>
                </a:rPr>
                <a:t>11 settembre 2015</a:t>
              </a:r>
            </a:p>
            <a:p>
              <a:pPr algn="ctr"/>
              <a:r>
                <a:rPr lang="it-IT" sz="1000" dirty="0" smtClean="0">
                  <a:latin typeface="Swis721 Lt BT" pitchFamily="34" charset="0"/>
                </a:rPr>
                <a:t>ore </a:t>
              </a:r>
              <a:r>
                <a:rPr lang="it-IT" sz="1000" b="1" dirty="0" smtClean="0">
                  <a:latin typeface="Swis721 Lt BT" pitchFamily="34" charset="0"/>
                </a:rPr>
                <a:t>15,00 – 17,00</a:t>
              </a:r>
              <a:endParaRPr lang="it-IT" sz="1000" dirty="0" smtClean="0">
                <a:latin typeface="Swis721 Lt BT" pitchFamily="34" charset="0"/>
              </a:endParaRPr>
            </a:p>
          </p:txBody>
        </p:sp>
        <p:sp>
          <p:nvSpPr>
            <p:cNvPr id="133" name="CasellaDiTesto 132"/>
            <p:cNvSpPr txBox="1"/>
            <p:nvPr/>
          </p:nvSpPr>
          <p:spPr>
            <a:xfrm>
              <a:off x="4857006" y="984734"/>
              <a:ext cx="1119873" cy="4695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t-IT" sz="1000" b="1" dirty="0" smtClean="0">
                  <a:latin typeface="Swis721 Lt BT" pitchFamily="34" charset="0"/>
                </a:rPr>
                <a:t>7 settembre 2015</a:t>
              </a:r>
            </a:p>
            <a:p>
              <a:pPr algn="ctr"/>
              <a:r>
                <a:rPr lang="it-IT" sz="1000" dirty="0" smtClean="0">
                  <a:latin typeface="Swis721 Lt BT" pitchFamily="34" charset="0"/>
                </a:rPr>
                <a:t>ore </a:t>
              </a:r>
              <a:r>
                <a:rPr lang="it-IT" sz="1000" b="1" dirty="0" smtClean="0">
                  <a:latin typeface="Swis721 Lt BT" pitchFamily="34" charset="0"/>
                </a:rPr>
                <a:t>15,30 – 19,00</a:t>
              </a:r>
              <a:endParaRPr lang="it-IT" sz="1000" dirty="0" smtClean="0">
                <a:latin typeface="Swis721 Lt BT" pitchFamily="34" charset="0"/>
              </a:endParaRPr>
            </a:p>
          </p:txBody>
        </p:sp>
        <p:sp>
          <p:nvSpPr>
            <p:cNvPr id="154" name="CasellaDiTesto 153"/>
            <p:cNvSpPr txBox="1"/>
            <p:nvPr/>
          </p:nvSpPr>
          <p:spPr>
            <a:xfrm>
              <a:off x="3726230" y="1383505"/>
              <a:ext cx="1157402" cy="4695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t-IT" sz="1000" b="1" dirty="0" smtClean="0">
                  <a:latin typeface="Swis721 Lt BT" pitchFamily="34" charset="0"/>
                </a:rPr>
                <a:t>8 settembre 2015 </a:t>
              </a:r>
            </a:p>
            <a:p>
              <a:pPr algn="ctr"/>
              <a:r>
                <a:rPr lang="it-IT" sz="1000" dirty="0" smtClean="0">
                  <a:latin typeface="Swis721 Lt BT" pitchFamily="34" charset="0"/>
                </a:rPr>
                <a:t>ore </a:t>
              </a:r>
              <a:r>
                <a:rPr lang="it-IT" sz="1000" b="1" dirty="0" smtClean="0">
                  <a:latin typeface="Swis721 Lt BT" pitchFamily="34" charset="0"/>
                </a:rPr>
                <a:t>09,00 – 12,30</a:t>
              </a:r>
              <a:endParaRPr lang="it-IT" sz="1000" dirty="0" smtClean="0">
                <a:latin typeface="Swis721 Lt BT" pitchFamily="34" charset="0"/>
              </a:endParaRPr>
            </a:p>
          </p:txBody>
        </p:sp>
        <p:sp>
          <p:nvSpPr>
            <p:cNvPr id="158" name="CasellaDiTesto 157"/>
            <p:cNvSpPr txBox="1"/>
            <p:nvPr/>
          </p:nvSpPr>
          <p:spPr>
            <a:xfrm>
              <a:off x="4792330" y="1789491"/>
              <a:ext cx="125547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t-IT" sz="1000" b="1" dirty="0" smtClean="0">
                  <a:latin typeface="Swis721 Lt BT" pitchFamily="34" charset="0"/>
                </a:rPr>
                <a:t>10 settembre 2015 </a:t>
              </a:r>
            </a:p>
            <a:p>
              <a:pPr algn="ctr"/>
              <a:r>
                <a:rPr lang="it-IT" sz="1000" dirty="0" smtClean="0">
                  <a:latin typeface="Swis721 Lt BT" pitchFamily="34" charset="0"/>
                </a:rPr>
                <a:t>ore </a:t>
              </a:r>
              <a:r>
                <a:rPr lang="it-IT" sz="1000" b="1" dirty="0" smtClean="0">
                  <a:latin typeface="Swis721 Lt BT" pitchFamily="34" charset="0"/>
                </a:rPr>
                <a:t>15,30 – 19,00</a:t>
              </a:r>
              <a:endParaRPr lang="it-IT" sz="1000" dirty="0" smtClean="0">
                <a:latin typeface="Swis721 Lt BT" pitchFamily="34" charset="0"/>
              </a:endParaRPr>
            </a:p>
          </p:txBody>
        </p:sp>
        <p:sp>
          <p:nvSpPr>
            <p:cNvPr id="159" name="CasellaDiTesto 158"/>
            <p:cNvSpPr txBox="1"/>
            <p:nvPr/>
          </p:nvSpPr>
          <p:spPr>
            <a:xfrm>
              <a:off x="3687957" y="2177084"/>
              <a:ext cx="1224638" cy="4695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t-IT" sz="1000" b="1" dirty="0" smtClean="0">
                  <a:latin typeface="Swis721 Lt BT" pitchFamily="34" charset="0"/>
                </a:rPr>
                <a:t>11 settembre 2015 </a:t>
              </a:r>
            </a:p>
            <a:p>
              <a:pPr algn="ctr"/>
              <a:r>
                <a:rPr lang="it-IT" sz="1000" dirty="0" smtClean="0">
                  <a:latin typeface="Swis721 Lt BT" pitchFamily="34" charset="0"/>
                </a:rPr>
                <a:t>ore </a:t>
              </a:r>
              <a:r>
                <a:rPr lang="it-IT" sz="1000" b="1" dirty="0" smtClean="0">
                  <a:latin typeface="Swis721 Lt BT" pitchFamily="34" charset="0"/>
                </a:rPr>
                <a:t>09,00 – 12,30</a:t>
              </a:r>
              <a:endParaRPr lang="it-IT" sz="1000" dirty="0" smtClean="0">
                <a:latin typeface="Swis721 Lt BT" pitchFamily="34" charset="0"/>
              </a:endParaRPr>
            </a:p>
          </p:txBody>
        </p:sp>
        <p:sp>
          <p:nvSpPr>
            <p:cNvPr id="164" name="CasellaDiTesto 163"/>
            <p:cNvSpPr txBox="1"/>
            <p:nvPr/>
          </p:nvSpPr>
          <p:spPr>
            <a:xfrm>
              <a:off x="3686618" y="2598023"/>
              <a:ext cx="1224638" cy="4695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t-IT" sz="1000" b="1" dirty="0" smtClean="0">
                  <a:latin typeface="Swis721 Lt BT" pitchFamily="34" charset="0"/>
                </a:rPr>
                <a:t>11 settembre 2015 </a:t>
              </a:r>
            </a:p>
            <a:p>
              <a:pPr algn="ctr"/>
              <a:r>
                <a:rPr lang="it-IT" sz="1000" dirty="0" smtClean="0">
                  <a:latin typeface="Swis721 Lt BT" pitchFamily="34" charset="0"/>
                </a:rPr>
                <a:t>ore </a:t>
              </a:r>
              <a:r>
                <a:rPr lang="it-IT" sz="1000" b="1" dirty="0" smtClean="0">
                  <a:latin typeface="Swis721 Lt BT" pitchFamily="34" charset="0"/>
                </a:rPr>
                <a:t>09,00 – 13,00</a:t>
              </a:r>
            </a:p>
          </p:txBody>
        </p:sp>
        <p:sp>
          <p:nvSpPr>
            <p:cNvPr id="176" name="CasellaDiTesto 175"/>
            <p:cNvSpPr txBox="1"/>
            <p:nvPr/>
          </p:nvSpPr>
          <p:spPr>
            <a:xfrm>
              <a:off x="3694373" y="3377428"/>
              <a:ext cx="1224638" cy="4695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t-IT" sz="1000" b="1" dirty="0" smtClean="0">
                  <a:latin typeface="Swis721 Lt BT" pitchFamily="34" charset="0"/>
                </a:rPr>
                <a:t>15 settembre 2015 </a:t>
              </a:r>
            </a:p>
            <a:p>
              <a:pPr algn="ctr"/>
              <a:r>
                <a:rPr lang="it-IT" sz="1000" dirty="0" smtClean="0">
                  <a:latin typeface="Swis721 Lt BT" pitchFamily="34" charset="0"/>
                </a:rPr>
                <a:t>ore </a:t>
              </a:r>
              <a:r>
                <a:rPr lang="it-IT" sz="1000" b="1" dirty="0" smtClean="0">
                  <a:latin typeface="Swis721 Lt BT" pitchFamily="34" charset="0"/>
                </a:rPr>
                <a:t>11,00 – 13,00</a:t>
              </a:r>
            </a:p>
          </p:txBody>
        </p:sp>
        <p:sp>
          <p:nvSpPr>
            <p:cNvPr id="182" name="CasellaDiTesto 181"/>
            <p:cNvSpPr txBox="1"/>
            <p:nvPr/>
          </p:nvSpPr>
          <p:spPr>
            <a:xfrm>
              <a:off x="3690950" y="4202759"/>
              <a:ext cx="1224638" cy="4695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t-IT" sz="1000" b="1" dirty="0" smtClean="0">
                  <a:latin typeface="Swis721 Lt BT" pitchFamily="34" charset="0"/>
                </a:rPr>
                <a:t>15 settembre 2015 </a:t>
              </a:r>
            </a:p>
            <a:p>
              <a:pPr algn="ctr"/>
              <a:r>
                <a:rPr lang="it-IT" sz="1000" dirty="0" smtClean="0">
                  <a:latin typeface="Swis721 Lt BT" pitchFamily="34" charset="0"/>
                </a:rPr>
                <a:t>ore </a:t>
              </a:r>
              <a:r>
                <a:rPr lang="it-IT" sz="1000" b="1" dirty="0" smtClean="0">
                  <a:latin typeface="Swis721 Lt BT" pitchFamily="34" charset="0"/>
                </a:rPr>
                <a:t>11,00 – 13,00</a:t>
              </a:r>
            </a:p>
          </p:txBody>
        </p:sp>
        <p:sp>
          <p:nvSpPr>
            <p:cNvPr id="192" name="CasellaDiTesto 191"/>
            <p:cNvSpPr txBox="1"/>
            <p:nvPr/>
          </p:nvSpPr>
          <p:spPr>
            <a:xfrm>
              <a:off x="3690950" y="5019179"/>
              <a:ext cx="1224638" cy="4695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t-IT" sz="1000" b="1" dirty="0" smtClean="0">
                  <a:latin typeface="Swis721 Lt BT" pitchFamily="34" charset="0"/>
                </a:rPr>
                <a:t>29 settembre 2015 </a:t>
              </a:r>
            </a:p>
            <a:p>
              <a:pPr algn="ctr"/>
              <a:r>
                <a:rPr lang="it-IT" sz="1000" dirty="0" smtClean="0">
                  <a:latin typeface="Swis721 Lt BT" pitchFamily="34" charset="0"/>
                </a:rPr>
                <a:t>ore </a:t>
              </a:r>
              <a:r>
                <a:rPr lang="it-IT" sz="1000" b="1" dirty="0" smtClean="0">
                  <a:latin typeface="Swis721 Lt BT" pitchFamily="34" charset="0"/>
                </a:rPr>
                <a:t>10,30 – 13,30</a:t>
              </a:r>
            </a:p>
          </p:txBody>
        </p:sp>
        <p:sp>
          <p:nvSpPr>
            <p:cNvPr id="193" name="CasellaDiTesto 192"/>
            <p:cNvSpPr txBox="1"/>
            <p:nvPr/>
          </p:nvSpPr>
          <p:spPr>
            <a:xfrm>
              <a:off x="3690950" y="5668462"/>
              <a:ext cx="1224638" cy="4695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t-IT" sz="1000" b="1" dirty="0" smtClean="0">
                  <a:latin typeface="Swis721 Lt BT" pitchFamily="34" charset="0"/>
                </a:rPr>
                <a:t>30 settembre 2015 </a:t>
              </a:r>
            </a:p>
            <a:p>
              <a:pPr algn="ctr"/>
              <a:r>
                <a:rPr lang="it-IT" sz="1000" dirty="0" smtClean="0">
                  <a:latin typeface="Swis721 Lt BT" pitchFamily="34" charset="0"/>
                </a:rPr>
                <a:t>ore </a:t>
              </a:r>
              <a:r>
                <a:rPr lang="it-IT" sz="1000" b="1" dirty="0" smtClean="0">
                  <a:latin typeface="Swis721 Lt BT" pitchFamily="34" charset="0"/>
                </a:rPr>
                <a:t>10,30 – 13,30</a:t>
              </a:r>
            </a:p>
          </p:txBody>
        </p:sp>
        <p:sp>
          <p:nvSpPr>
            <p:cNvPr id="69" name="CasellaDiTesto 68"/>
            <p:cNvSpPr txBox="1"/>
            <p:nvPr/>
          </p:nvSpPr>
          <p:spPr>
            <a:xfrm>
              <a:off x="6008993" y="543726"/>
              <a:ext cx="2145141" cy="4695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000" b="1" dirty="0" smtClean="0">
                  <a:latin typeface="Swis721 Lt BT" pitchFamily="34" charset="0"/>
                </a:rPr>
                <a:t>PRE-ACCREDITI </a:t>
              </a:r>
            </a:p>
            <a:p>
              <a:pPr algn="ctr"/>
              <a:r>
                <a:rPr lang="it-IT" sz="1000" b="1" dirty="0" smtClean="0">
                  <a:latin typeface="Swis721 Lt BT" pitchFamily="34" charset="0"/>
                </a:rPr>
                <a:t>(date scadenze ed e-mail referenti )</a:t>
              </a:r>
            </a:p>
          </p:txBody>
        </p:sp>
        <p:sp>
          <p:nvSpPr>
            <p:cNvPr id="22" name="CasellaDiTesto 21"/>
            <p:cNvSpPr txBox="1"/>
            <p:nvPr/>
          </p:nvSpPr>
          <p:spPr>
            <a:xfrm>
              <a:off x="5974615" y="1011687"/>
              <a:ext cx="2282997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t-IT" sz="1000" dirty="0" smtClean="0">
                  <a:latin typeface="Swis721 Lt BT" pitchFamily="34" charset="0"/>
                </a:rPr>
                <a:t>entro il 03/09/2015</a:t>
              </a:r>
            </a:p>
            <a:p>
              <a:pPr algn="ctr">
                <a:spcBef>
                  <a:spcPts val="600"/>
                </a:spcBef>
              </a:pPr>
              <a:r>
                <a:rPr lang="it-IT" sz="1000" dirty="0" smtClean="0">
                  <a:latin typeface="Swis721 Lt BT" pitchFamily="34" charset="0"/>
                  <a:hlinkClick r:id="rId3"/>
                </a:rPr>
                <a:t>pietro.ciolino@agenziademanio.it </a:t>
              </a:r>
              <a:endParaRPr lang="it-IT" sz="1000" dirty="0" smtClean="0">
                <a:latin typeface="Swis721 Lt BT" pitchFamily="34" charset="0"/>
              </a:endParaRPr>
            </a:p>
            <a:p>
              <a:pPr algn="ctr">
                <a:spcBef>
                  <a:spcPts val="600"/>
                </a:spcBef>
              </a:pPr>
              <a:r>
                <a:rPr lang="it-IT" sz="1000" dirty="0" smtClean="0">
                  <a:latin typeface="Swis721 Lt BT" pitchFamily="34" charset="0"/>
                  <a:hlinkClick r:id="rId3"/>
                </a:rPr>
                <a:t>marco.palazzotto@agenziademanio.it</a:t>
              </a:r>
              <a:endParaRPr lang="it-IT" sz="1000" dirty="0" smtClean="0">
                <a:latin typeface="Swis721 Lt BT" pitchFamily="34" charset="0"/>
                <a:hlinkClick r:id="rId4"/>
              </a:endParaRPr>
            </a:p>
          </p:txBody>
        </p:sp>
        <p:sp>
          <p:nvSpPr>
            <p:cNvPr id="160" name="CasellaDiTesto 159"/>
            <p:cNvSpPr txBox="1"/>
            <p:nvPr/>
          </p:nvSpPr>
          <p:spPr>
            <a:xfrm>
              <a:off x="5993252" y="1805752"/>
              <a:ext cx="2282997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t-IT" sz="1000" dirty="0" smtClean="0">
                  <a:latin typeface="Swis721 Lt BT" pitchFamily="34" charset="0"/>
                </a:rPr>
                <a:t>entro il 06/09/2015</a:t>
              </a:r>
            </a:p>
            <a:p>
              <a:pPr algn="ctr">
                <a:spcBef>
                  <a:spcPts val="600"/>
                </a:spcBef>
              </a:pPr>
              <a:r>
                <a:rPr lang="it-IT" sz="1000" dirty="0" smtClean="0">
                  <a:latin typeface="Swis721 Lt BT" pitchFamily="34" charset="0"/>
                  <a:hlinkClick r:id="rId3"/>
                </a:rPr>
                <a:t>pietro.ciolino@agenziademanio.it </a:t>
              </a:r>
              <a:endParaRPr lang="it-IT" sz="1000" dirty="0" smtClean="0">
                <a:latin typeface="Swis721 Lt BT" pitchFamily="34" charset="0"/>
              </a:endParaRPr>
            </a:p>
            <a:p>
              <a:pPr algn="ctr">
                <a:spcBef>
                  <a:spcPts val="600"/>
                </a:spcBef>
              </a:pPr>
              <a:r>
                <a:rPr lang="it-IT" sz="1000" dirty="0" smtClean="0">
                  <a:latin typeface="Swis721 Lt BT" pitchFamily="34" charset="0"/>
                  <a:hlinkClick r:id="rId3"/>
                </a:rPr>
                <a:t>marco.palazzotto@agenziademanio.it</a:t>
              </a:r>
              <a:endParaRPr lang="it-IT" sz="1000" dirty="0" smtClean="0">
                <a:latin typeface="Swis721 Lt BT" pitchFamily="34" charset="0"/>
                <a:hlinkClick r:id="rId4"/>
              </a:endParaRPr>
            </a:p>
            <a:p>
              <a:pPr algn="ctr"/>
              <a:endParaRPr lang="it-IT" sz="1000" dirty="0">
                <a:latin typeface="Swis721 Lt BT" pitchFamily="34" charset="0"/>
              </a:endParaRPr>
            </a:p>
          </p:txBody>
        </p:sp>
        <p:sp>
          <p:nvSpPr>
            <p:cNvPr id="168" name="CasellaDiTesto 167"/>
            <p:cNvSpPr txBox="1"/>
            <p:nvPr/>
          </p:nvSpPr>
          <p:spPr>
            <a:xfrm>
              <a:off x="5932048" y="2611868"/>
              <a:ext cx="2412840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t-IT" sz="1000" dirty="0" smtClean="0">
                  <a:latin typeface="Swis721 Lt BT" pitchFamily="34" charset="0"/>
                </a:rPr>
                <a:t>entro il 07/09/2015 per la visita del 11/09</a:t>
              </a:r>
            </a:p>
            <a:p>
              <a:pPr algn="ctr"/>
              <a:r>
                <a:rPr lang="it-IT" sz="1000" dirty="0">
                  <a:latin typeface="Swis721 Lt BT" pitchFamily="34" charset="0"/>
                </a:rPr>
                <a:t>entro il </a:t>
              </a:r>
              <a:r>
                <a:rPr lang="it-IT" sz="1000" dirty="0" smtClean="0">
                  <a:latin typeface="Swis721 Lt BT" pitchFamily="34" charset="0"/>
                </a:rPr>
                <a:t>21/09/2015 </a:t>
              </a:r>
              <a:r>
                <a:rPr lang="it-IT" sz="1000" dirty="0">
                  <a:latin typeface="Swis721 Lt BT" pitchFamily="34" charset="0"/>
                </a:rPr>
                <a:t>per la visita del </a:t>
              </a:r>
              <a:r>
                <a:rPr lang="it-IT" sz="1000" dirty="0" smtClean="0">
                  <a:latin typeface="Swis721 Lt BT" pitchFamily="34" charset="0"/>
                </a:rPr>
                <a:t>25/09</a:t>
              </a:r>
              <a:endParaRPr lang="it-IT" sz="1000" dirty="0">
                <a:latin typeface="Swis721 Lt BT" pitchFamily="34" charset="0"/>
              </a:endParaRPr>
            </a:p>
            <a:p>
              <a:pPr algn="ctr">
                <a:spcBef>
                  <a:spcPts val="600"/>
                </a:spcBef>
              </a:pPr>
              <a:r>
                <a:rPr lang="it-IT" sz="1000" dirty="0" smtClean="0">
                  <a:latin typeface="Swis721 Lt BT" pitchFamily="34" charset="0"/>
                  <a:hlinkClick r:id="rId5"/>
                </a:rPr>
                <a:t>domenico.giordano@agenziademanio.it</a:t>
              </a:r>
              <a:endParaRPr lang="it-IT" sz="1000" dirty="0" smtClean="0">
                <a:latin typeface="Swis721 Lt BT" pitchFamily="34" charset="0"/>
              </a:endParaRPr>
            </a:p>
            <a:p>
              <a:pPr algn="ctr">
                <a:spcBef>
                  <a:spcPts val="600"/>
                </a:spcBef>
              </a:pPr>
              <a:r>
                <a:rPr lang="it-IT" sz="1000" dirty="0" smtClean="0">
                  <a:latin typeface="Swis721 Lt BT" pitchFamily="34" charset="0"/>
                  <a:hlinkClick r:id="rId6"/>
                </a:rPr>
                <a:t>nicolaluigi.garofalo@agenziademanio.it</a:t>
              </a:r>
              <a:endParaRPr lang="it-IT" sz="1000" dirty="0">
                <a:latin typeface="Swis721 Lt BT" pitchFamily="34" charset="0"/>
              </a:endParaRPr>
            </a:p>
          </p:txBody>
        </p:sp>
        <p:sp>
          <p:nvSpPr>
            <p:cNvPr id="185" name="CasellaDiTesto 184"/>
            <p:cNvSpPr txBox="1"/>
            <p:nvPr/>
          </p:nvSpPr>
          <p:spPr>
            <a:xfrm>
              <a:off x="6000289" y="3420649"/>
              <a:ext cx="2282997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t-IT" sz="1000" dirty="0" smtClean="0">
                  <a:latin typeface="Swis721 Lt BT" pitchFamily="34" charset="0"/>
                </a:rPr>
                <a:t>entro l’ 11/09/2015</a:t>
              </a:r>
            </a:p>
            <a:p>
              <a:pPr algn="ctr">
                <a:spcBef>
                  <a:spcPts val="600"/>
                </a:spcBef>
              </a:pPr>
              <a:r>
                <a:rPr lang="it-IT" sz="1000" dirty="0" smtClean="0">
                  <a:latin typeface="Swis721 Lt BT" pitchFamily="34" charset="0"/>
                  <a:hlinkClick r:id="rId3"/>
                </a:rPr>
                <a:t>pietro.ciolino@agenziademanio.it </a:t>
              </a:r>
              <a:endParaRPr lang="it-IT" sz="1000" dirty="0" smtClean="0">
                <a:latin typeface="Swis721 Lt BT" pitchFamily="34" charset="0"/>
              </a:endParaRPr>
            </a:p>
            <a:p>
              <a:pPr algn="ctr">
                <a:spcBef>
                  <a:spcPts val="600"/>
                </a:spcBef>
              </a:pPr>
              <a:r>
                <a:rPr lang="it-IT" sz="1000" dirty="0" smtClean="0">
                  <a:latin typeface="Swis721 Lt BT" pitchFamily="34" charset="0"/>
                  <a:hlinkClick r:id="rId3"/>
                </a:rPr>
                <a:t>marco.palazzotto@agenziademanio.it</a:t>
              </a:r>
              <a:endParaRPr lang="it-IT" sz="1000" dirty="0" smtClean="0">
                <a:latin typeface="Swis721 Lt BT" pitchFamily="34" charset="0"/>
              </a:endParaRPr>
            </a:p>
          </p:txBody>
        </p:sp>
        <p:sp>
          <p:nvSpPr>
            <p:cNvPr id="186" name="CasellaDiTesto 185"/>
            <p:cNvSpPr txBox="1"/>
            <p:nvPr/>
          </p:nvSpPr>
          <p:spPr>
            <a:xfrm>
              <a:off x="6001920" y="4220357"/>
              <a:ext cx="2282997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t-IT" sz="1000" dirty="0" smtClean="0">
                  <a:latin typeface="Swis721 Lt BT" pitchFamily="34" charset="0"/>
                </a:rPr>
                <a:t>entro l’ 11/09/2015</a:t>
              </a:r>
            </a:p>
            <a:p>
              <a:pPr algn="ctr">
                <a:spcBef>
                  <a:spcPts val="600"/>
                </a:spcBef>
              </a:pPr>
              <a:r>
                <a:rPr lang="it-IT" sz="1000" dirty="0" smtClean="0">
                  <a:latin typeface="Swis721 Lt BT" pitchFamily="34" charset="0"/>
                  <a:hlinkClick r:id="rId3"/>
                </a:rPr>
                <a:t>pietro.ciolino@agenziademanio.it </a:t>
              </a:r>
              <a:endParaRPr lang="it-IT" sz="1000" dirty="0" smtClean="0">
                <a:latin typeface="Swis721 Lt BT" pitchFamily="34" charset="0"/>
              </a:endParaRPr>
            </a:p>
            <a:p>
              <a:pPr algn="ctr">
                <a:spcBef>
                  <a:spcPts val="600"/>
                </a:spcBef>
              </a:pPr>
              <a:r>
                <a:rPr lang="it-IT" sz="1000" dirty="0" smtClean="0">
                  <a:latin typeface="Swis721 Lt BT" pitchFamily="34" charset="0"/>
                  <a:hlinkClick r:id="rId3"/>
                </a:rPr>
                <a:t>marco.palazzotto@agenziademanio.it</a:t>
              </a:r>
              <a:endParaRPr lang="it-IT" sz="1000" dirty="0" smtClean="0">
                <a:latin typeface="Swis721 Lt BT" pitchFamily="34" charset="0"/>
              </a:endParaRPr>
            </a:p>
          </p:txBody>
        </p:sp>
        <p:sp>
          <p:nvSpPr>
            <p:cNvPr id="207" name="CasellaDiTesto 206"/>
            <p:cNvSpPr txBox="1"/>
            <p:nvPr/>
          </p:nvSpPr>
          <p:spPr>
            <a:xfrm>
              <a:off x="6002239" y="5676371"/>
              <a:ext cx="2270601" cy="4695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000" dirty="0" smtClean="0">
                  <a:latin typeface="Swis721 Lt BT" pitchFamily="34" charset="0"/>
                </a:rPr>
                <a:t>entro il 25/09/2015</a:t>
              </a:r>
            </a:p>
            <a:p>
              <a:pPr algn="ctr"/>
              <a:r>
                <a:rPr lang="it-IT" sz="1000" dirty="0" smtClean="0">
                  <a:latin typeface="Swis721 Lt BT" pitchFamily="34" charset="0"/>
                  <a:hlinkClick r:id="rId7"/>
                </a:rPr>
                <a:t>luca.damagini@agenziademanio.it</a:t>
              </a:r>
              <a:endParaRPr lang="it-IT" sz="1000" dirty="0" smtClean="0">
                <a:latin typeface="Swis721 Lt BT" pitchFamily="34" charset="0"/>
              </a:endParaRPr>
            </a:p>
          </p:txBody>
        </p:sp>
        <p:sp>
          <p:nvSpPr>
            <p:cNvPr id="92" name="CasellaDiTesto 91"/>
            <p:cNvSpPr txBox="1"/>
            <p:nvPr/>
          </p:nvSpPr>
          <p:spPr>
            <a:xfrm>
              <a:off x="3952228" y="782822"/>
              <a:ext cx="705511" cy="2889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Swis721 Lt BT" pitchFamily="34" charset="0"/>
                </a:rPr>
                <a:t>MATTINO</a:t>
              </a:r>
            </a:p>
          </p:txBody>
        </p:sp>
        <p:sp>
          <p:nvSpPr>
            <p:cNvPr id="93" name="CasellaDiTesto 92"/>
            <p:cNvSpPr txBox="1"/>
            <p:nvPr/>
          </p:nvSpPr>
          <p:spPr>
            <a:xfrm>
              <a:off x="4936640" y="782877"/>
              <a:ext cx="951002" cy="2889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Swis721 Lt BT" pitchFamily="34" charset="0"/>
                </a:rPr>
                <a:t>POMERIGGIO</a:t>
              </a:r>
            </a:p>
          </p:txBody>
        </p:sp>
        <p:sp>
          <p:nvSpPr>
            <p:cNvPr id="94" name="Rettangolo 93"/>
            <p:cNvSpPr/>
            <p:nvPr/>
          </p:nvSpPr>
          <p:spPr>
            <a:xfrm>
              <a:off x="3732052" y="799221"/>
              <a:ext cx="2258440" cy="20521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3" name="CasellaDiTesto 102"/>
            <p:cNvSpPr txBox="1"/>
            <p:nvPr/>
          </p:nvSpPr>
          <p:spPr>
            <a:xfrm>
              <a:off x="6001912" y="5033666"/>
              <a:ext cx="2270929" cy="6501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000" dirty="0" smtClean="0">
                  <a:latin typeface="Swis721 Lt BT" pitchFamily="34" charset="0"/>
                </a:rPr>
                <a:t>entro il 25/09/2015</a:t>
              </a:r>
            </a:p>
            <a:p>
              <a:pPr algn="ctr"/>
              <a:r>
                <a:rPr lang="it-IT" sz="1000" dirty="0" smtClean="0">
                  <a:latin typeface="Swis721 Lt BT" pitchFamily="34" charset="0"/>
                  <a:hlinkClick r:id="rId7"/>
                </a:rPr>
                <a:t>luca.damagini@agenziademanio.it</a:t>
              </a:r>
              <a:endParaRPr lang="it-IT" sz="1000" dirty="0" smtClean="0">
                <a:latin typeface="Swis721 Lt BT" pitchFamily="34" charset="0"/>
              </a:endParaRPr>
            </a:p>
            <a:p>
              <a:endParaRPr lang="it-IT" sz="1000" dirty="0">
                <a:latin typeface="Swis721 Lt BT" pitchFamily="34" charset="0"/>
              </a:endParaRPr>
            </a:p>
          </p:txBody>
        </p:sp>
        <p:sp>
          <p:nvSpPr>
            <p:cNvPr id="105" name="CasellaDiTesto 104"/>
            <p:cNvSpPr txBox="1"/>
            <p:nvPr/>
          </p:nvSpPr>
          <p:spPr>
            <a:xfrm>
              <a:off x="8407449" y="1263357"/>
              <a:ext cx="317731" cy="2889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t-IT" sz="1000" dirty="0" smtClean="0">
                  <a:latin typeface="Swis721 Lt BT" pitchFamily="34" charset="0"/>
                </a:rPr>
                <a:t>no</a:t>
              </a:r>
              <a:endParaRPr lang="it-IT" sz="1000" dirty="0">
                <a:latin typeface="Swis721 Lt BT" pitchFamily="34" charset="0"/>
              </a:endParaRPr>
            </a:p>
          </p:txBody>
        </p:sp>
        <p:sp>
          <p:nvSpPr>
            <p:cNvPr id="106" name="CasellaDiTesto 105"/>
            <p:cNvSpPr txBox="1"/>
            <p:nvPr/>
          </p:nvSpPr>
          <p:spPr>
            <a:xfrm>
              <a:off x="8442706" y="2080434"/>
              <a:ext cx="266131" cy="2889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t-IT" sz="1000" dirty="0" smtClean="0">
                  <a:latin typeface="Swis721 Lt BT" pitchFamily="34" charset="0"/>
                </a:rPr>
                <a:t>si</a:t>
              </a:r>
              <a:endParaRPr lang="it-IT" sz="1000" dirty="0">
                <a:latin typeface="Swis721 Lt BT" pitchFamily="34" charset="0"/>
              </a:endParaRPr>
            </a:p>
          </p:txBody>
        </p:sp>
        <p:sp>
          <p:nvSpPr>
            <p:cNvPr id="107" name="CasellaDiTesto 106"/>
            <p:cNvSpPr txBox="1"/>
            <p:nvPr/>
          </p:nvSpPr>
          <p:spPr>
            <a:xfrm>
              <a:off x="8411577" y="2869246"/>
              <a:ext cx="317730" cy="2889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t-IT" sz="1000" dirty="0" smtClean="0">
                  <a:latin typeface="Swis721 Lt BT" pitchFamily="34" charset="0"/>
                </a:rPr>
                <a:t>no</a:t>
              </a:r>
              <a:endParaRPr lang="it-IT" sz="1000" dirty="0">
                <a:latin typeface="Swis721 Lt BT" pitchFamily="34" charset="0"/>
              </a:endParaRPr>
            </a:p>
          </p:txBody>
        </p:sp>
        <p:sp>
          <p:nvSpPr>
            <p:cNvPr id="108" name="CasellaDiTesto 107"/>
            <p:cNvSpPr txBox="1"/>
            <p:nvPr/>
          </p:nvSpPr>
          <p:spPr>
            <a:xfrm>
              <a:off x="8433249" y="3670850"/>
              <a:ext cx="266131" cy="2889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t-IT" sz="1000" dirty="0" smtClean="0">
                  <a:latin typeface="Swis721 Lt BT" pitchFamily="34" charset="0"/>
                </a:rPr>
                <a:t>si</a:t>
              </a:r>
              <a:endParaRPr lang="it-IT" sz="1000" dirty="0">
                <a:latin typeface="Swis721 Lt BT" pitchFamily="34" charset="0"/>
              </a:endParaRPr>
            </a:p>
          </p:txBody>
        </p:sp>
        <p:sp>
          <p:nvSpPr>
            <p:cNvPr id="109" name="CasellaDiTesto 108"/>
            <p:cNvSpPr txBox="1"/>
            <p:nvPr/>
          </p:nvSpPr>
          <p:spPr>
            <a:xfrm>
              <a:off x="8407174" y="5206969"/>
              <a:ext cx="317730" cy="2889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t-IT" sz="1000" dirty="0" smtClean="0">
                  <a:latin typeface="Swis721 Lt BT" pitchFamily="34" charset="0"/>
                </a:rPr>
                <a:t>no</a:t>
              </a:r>
            </a:p>
          </p:txBody>
        </p:sp>
        <p:sp>
          <p:nvSpPr>
            <p:cNvPr id="110" name="CasellaDiTesto 109"/>
            <p:cNvSpPr txBox="1"/>
            <p:nvPr/>
          </p:nvSpPr>
          <p:spPr>
            <a:xfrm>
              <a:off x="8407724" y="5849037"/>
              <a:ext cx="317730" cy="2889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t-IT" sz="1000" dirty="0" smtClean="0">
                  <a:latin typeface="Swis721 Lt BT" pitchFamily="34" charset="0"/>
                </a:rPr>
                <a:t>no</a:t>
              </a:r>
              <a:endParaRPr lang="it-IT" sz="1000" dirty="0">
                <a:latin typeface="Swis721 Lt BT" pitchFamily="34" charset="0"/>
              </a:endParaRPr>
            </a:p>
          </p:txBody>
        </p:sp>
        <p:sp>
          <p:nvSpPr>
            <p:cNvPr id="111" name="CasellaDiTesto 110"/>
            <p:cNvSpPr txBox="1"/>
            <p:nvPr/>
          </p:nvSpPr>
          <p:spPr>
            <a:xfrm>
              <a:off x="8435153" y="4474812"/>
              <a:ext cx="266131" cy="2889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t-IT" sz="1000" dirty="0" smtClean="0">
                  <a:latin typeface="Swis721 Lt BT" pitchFamily="34" charset="0"/>
                </a:rPr>
                <a:t>si</a:t>
              </a:r>
              <a:endParaRPr lang="it-IT" sz="1000" dirty="0">
                <a:latin typeface="Swis721 Lt BT" pitchFamily="34" charset="0"/>
              </a:endParaRPr>
            </a:p>
          </p:txBody>
        </p:sp>
        <p:sp>
          <p:nvSpPr>
            <p:cNvPr id="101" name="CasellaDiTesto 100"/>
            <p:cNvSpPr txBox="1"/>
            <p:nvPr/>
          </p:nvSpPr>
          <p:spPr>
            <a:xfrm>
              <a:off x="8208194" y="544998"/>
              <a:ext cx="72008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000" b="1" dirty="0" smtClean="0">
                  <a:latin typeface="Swis721 Lt BT" pitchFamily="34" charset="0"/>
                </a:rPr>
                <a:t>PARKING</a:t>
              </a:r>
            </a:p>
          </p:txBody>
        </p:sp>
        <p:sp>
          <p:nvSpPr>
            <p:cNvPr id="115" name="CasellaDiTesto 114"/>
            <p:cNvSpPr txBox="1"/>
            <p:nvPr/>
          </p:nvSpPr>
          <p:spPr>
            <a:xfrm>
              <a:off x="4797018" y="3376495"/>
              <a:ext cx="1224638" cy="4695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t-IT" sz="1000" b="1" dirty="0" smtClean="0">
                  <a:latin typeface="Swis721 Lt BT" pitchFamily="34" charset="0"/>
                </a:rPr>
                <a:t>15 settembre 2015 </a:t>
              </a:r>
            </a:p>
            <a:p>
              <a:pPr algn="ctr"/>
              <a:r>
                <a:rPr lang="it-IT" sz="1000" dirty="0" smtClean="0">
                  <a:latin typeface="Swis721 Lt BT" pitchFamily="34" charset="0"/>
                </a:rPr>
                <a:t>ore </a:t>
              </a:r>
              <a:r>
                <a:rPr lang="it-IT" sz="1000" b="1" dirty="0" smtClean="0">
                  <a:latin typeface="Swis721 Lt BT" pitchFamily="34" charset="0"/>
                </a:rPr>
                <a:t>15,00 – 17,00</a:t>
              </a:r>
            </a:p>
          </p:txBody>
        </p:sp>
        <p:sp>
          <p:nvSpPr>
            <p:cNvPr id="116" name="CasellaDiTesto 115"/>
            <p:cNvSpPr txBox="1"/>
            <p:nvPr/>
          </p:nvSpPr>
          <p:spPr>
            <a:xfrm>
              <a:off x="3681445" y="3796748"/>
              <a:ext cx="1191801" cy="4695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t-IT" sz="1000" b="1" dirty="0" smtClean="0">
                  <a:latin typeface="Swis721 Lt BT" pitchFamily="34" charset="0"/>
                </a:rPr>
                <a:t>16 settembre 2015</a:t>
              </a:r>
            </a:p>
            <a:p>
              <a:pPr algn="ctr"/>
              <a:r>
                <a:rPr lang="it-IT" sz="1000" dirty="0" smtClean="0">
                  <a:latin typeface="Swis721 Lt BT" pitchFamily="34" charset="0"/>
                </a:rPr>
                <a:t>ore </a:t>
              </a:r>
              <a:r>
                <a:rPr lang="it-IT" sz="1000" b="1" dirty="0" smtClean="0">
                  <a:latin typeface="Swis721 Lt BT" pitchFamily="34" charset="0"/>
                </a:rPr>
                <a:t>11,00 – 13,00</a:t>
              </a:r>
              <a:endParaRPr lang="it-IT" sz="1000" dirty="0" smtClean="0">
                <a:latin typeface="Swis721 Lt BT" pitchFamily="34" charset="0"/>
              </a:endParaRPr>
            </a:p>
          </p:txBody>
        </p:sp>
        <p:sp>
          <p:nvSpPr>
            <p:cNvPr id="117" name="CasellaDiTesto 116"/>
            <p:cNvSpPr txBox="1"/>
            <p:nvPr/>
          </p:nvSpPr>
          <p:spPr>
            <a:xfrm>
              <a:off x="4805277" y="4199392"/>
              <a:ext cx="1224638" cy="4695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t-IT" sz="1000" b="1" dirty="0" smtClean="0">
                  <a:latin typeface="Swis721 Lt BT" pitchFamily="34" charset="0"/>
                </a:rPr>
                <a:t>15 settembre 2015 </a:t>
              </a:r>
            </a:p>
            <a:p>
              <a:pPr algn="ctr"/>
              <a:r>
                <a:rPr lang="it-IT" sz="1000" dirty="0" smtClean="0">
                  <a:latin typeface="Swis721 Lt BT" pitchFamily="34" charset="0"/>
                </a:rPr>
                <a:t>ore </a:t>
              </a:r>
              <a:r>
                <a:rPr lang="it-IT" sz="1000" b="1" dirty="0" smtClean="0">
                  <a:latin typeface="Swis721 Lt BT" pitchFamily="34" charset="0"/>
                </a:rPr>
                <a:t>15,00 – 17,00</a:t>
              </a:r>
            </a:p>
          </p:txBody>
        </p:sp>
        <p:sp>
          <p:nvSpPr>
            <p:cNvPr id="118" name="CasellaDiTesto 117"/>
            <p:cNvSpPr txBox="1"/>
            <p:nvPr/>
          </p:nvSpPr>
          <p:spPr>
            <a:xfrm>
              <a:off x="3689704" y="4602037"/>
              <a:ext cx="1191801" cy="4695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t-IT" sz="1000" b="1" dirty="0" smtClean="0">
                  <a:latin typeface="Swis721 Lt BT" pitchFamily="34" charset="0"/>
                </a:rPr>
                <a:t>16 settembre 2015</a:t>
              </a:r>
            </a:p>
            <a:p>
              <a:pPr algn="ctr"/>
              <a:r>
                <a:rPr lang="it-IT" sz="1000" dirty="0" smtClean="0">
                  <a:latin typeface="Swis721 Lt BT" pitchFamily="34" charset="0"/>
                </a:rPr>
                <a:t>ore </a:t>
              </a:r>
              <a:r>
                <a:rPr lang="it-IT" sz="1000" b="1" dirty="0" smtClean="0">
                  <a:latin typeface="Swis721 Lt BT" pitchFamily="34" charset="0"/>
                </a:rPr>
                <a:t>11,00 – 13,00</a:t>
              </a:r>
              <a:endParaRPr lang="it-IT" sz="1000" dirty="0" smtClean="0">
                <a:latin typeface="Swis721 Lt BT" pitchFamily="34" charset="0"/>
              </a:endParaRPr>
            </a:p>
          </p:txBody>
        </p:sp>
        <p:sp>
          <p:nvSpPr>
            <p:cNvPr id="120" name="Figura a mano libera 119"/>
            <p:cNvSpPr/>
            <p:nvPr/>
          </p:nvSpPr>
          <p:spPr>
            <a:xfrm flipV="1">
              <a:off x="3726907" y="2930769"/>
              <a:ext cx="2255769" cy="79084"/>
            </a:xfrm>
            <a:custGeom>
              <a:avLst/>
              <a:gdLst>
                <a:gd name="connsiteX0" fmla="*/ 0 w 7201912"/>
                <a:gd name="connsiteY0" fmla="*/ 0 h 0"/>
                <a:gd name="connsiteX1" fmla="*/ 7201912 w 7201912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201912">
                  <a:moveTo>
                    <a:pt x="0" y="0"/>
                  </a:moveTo>
                  <a:lnTo>
                    <a:pt x="7201912" y="0"/>
                  </a:lnTo>
                </a:path>
              </a:pathLst>
            </a:cu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lt1"/>
                </a:solidFill>
              </a:endParaRPr>
            </a:p>
          </p:txBody>
        </p:sp>
        <p:sp>
          <p:nvSpPr>
            <p:cNvPr id="122" name="CasellaDiTesto 121"/>
            <p:cNvSpPr txBox="1"/>
            <p:nvPr/>
          </p:nvSpPr>
          <p:spPr>
            <a:xfrm>
              <a:off x="4817688" y="2986535"/>
              <a:ext cx="1191801" cy="4695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t-IT" sz="1000" b="1" dirty="0" smtClean="0">
                  <a:latin typeface="Swis721 Lt BT" pitchFamily="34" charset="0"/>
                </a:rPr>
                <a:t>25 settembre 2015</a:t>
              </a:r>
            </a:p>
            <a:p>
              <a:pPr algn="ctr"/>
              <a:r>
                <a:rPr lang="it-IT" sz="1000" dirty="0" smtClean="0">
                  <a:latin typeface="Swis721 Lt BT" pitchFamily="34" charset="0"/>
                </a:rPr>
                <a:t>ore </a:t>
              </a:r>
              <a:r>
                <a:rPr lang="it-IT" sz="1000" b="1" dirty="0" smtClean="0">
                  <a:latin typeface="Swis721 Lt BT" pitchFamily="34" charset="0"/>
                </a:rPr>
                <a:t>15,00 – 17,00</a:t>
              </a:r>
              <a:endParaRPr lang="it-IT" sz="1000" dirty="0" smtClean="0">
                <a:latin typeface="Swis721 Lt BT" pitchFamily="34" charset="0"/>
              </a:endParaRPr>
            </a:p>
          </p:txBody>
        </p:sp>
        <p:sp>
          <p:nvSpPr>
            <p:cNvPr id="123" name="CasellaDiTesto 122"/>
            <p:cNvSpPr txBox="1"/>
            <p:nvPr/>
          </p:nvSpPr>
          <p:spPr>
            <a:xfrm>
              <a:off x="3681445" y="2979402"/>
              <a:ext cx="1224638" cy="4695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t-IT" sz="1000" b="1" dirty="0" smtClean="0">
                  <a:latin typeface="Swis721 Lt BT" pitchFamily="34" charset="0"/>
                </a:rPr>
                <a:t>25 settembre 2015 </a:t>
              </a:r>
            </a:p>
            <a:p>
              <a:pPr algn="ctr"/>
              <a:r>
                <a:rPr lang="it-IT" sz="1000" dirty="0" smtClean="0">
                  <a:latin typeface="Swis721 Lt BT" pitchFamily="34" charset="0"/>
                </a:rPr>
                <a:t>ore </a:t>
              </a:r>
              <a:r>
                <a:rPr lang="it-IT" sz="1000" b="1" dirty="0" smtClean="0">
                  <a:latin typeface="Swis721 Lt BT" pitchFamily="34" charset="0"/>
                </a:rPr>
                <a:t>09,00 – 13,00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1236</TotalTime>
  <Words>658</Words>
  <Application>Microsoft Office PowerPoint</Application>
  <PresentationFormat>Presentazione su schermo (4:3)</PresentationFormat>
  <Paragraphs>122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Diapositiva 1</vt:lpstr>
      <vt:lpstr>Diapositiva 2</vt:lpstr>
    </vt:vector>
  </TitlesOfParts>
  <Company>Ministero dell'Economia e della Finanze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lprrrt69a02d122h</dc:creator>
  <cp:lastModifiedBy>lprrrt69a02d122h</cp:lastModifiedBy>
  <cp:revision>152</cp:revision>
  <dcterms:created xsi:type="dcterms:W3CDTF">2015-07-27T08:31:33Z</dcterms:created>
  <dcterms:modified xsi:type="dcterms:W3CDTF">2015-07-30T09:55:30Z</dcterms:modified>
</cp:coreProperties>
</file>