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sldIdLst>
    <p:sldId id="259" r:id="rId2"/>
    <p:sldId id="284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>
        <p:scale>
          <a:sx n="100" d="100"/>
          <a:sy n="100" d="100"/>
        </p:scale>
        <p:origin x="-122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8596F-1E1E-47BE-B500-D53E6BA0373A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7DB2C-247E-4F59-8EF8-06A83429DF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6012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7DB2C-247E-4F59-8EF8-06A83429DF39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067A-CD44-4462-AB86-56F56E38706F}" type="datetimeFigureOut">
              <a:rPr lang="it-IT" smtClean="0"/>
              <a:pPr/>
              <a:t>30/07/2015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25CF-AC19-4FA7-BE76-D5EDAA24FFD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.palazzotto@agenziademanio.it" TargetMode="External"/><Relationship Id="rId7" Type="http://schemas.openxmlformats.org/officeDocument/2006/relationships/hyperlink" Target="mailto:luca.damagini@agenziademanio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icolaLuigi.Garofalo@agenziademanio.it" TargetMode="External"/><Relationship Id="rId5" Type="http://schemas.openxmlformats.org/officeDocument/2006/relationships/hyperlink" Target="mailto:domenico.giordano@agenziademanio.it" TargetMode="External"/><Relationship Id="rId4" Type="http://schemas.openxmlformats.org/officeDocument/2006/relationships/hyperlink" Target="mailto:NicolaLuigi.Garofalo@agenziademani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LOGHI\LOGO FARI\valore_paese_f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504" y="999778"/>
            <a:ext cx="1224000" cy="1224000"/>
          </a:xfrm>
          <a:prstGeom prst="rect">
            <a:avLst/>
          </a:prstGeom>
          <a:noFill/>
        </p:spPr>
      </p:pic>
      <p:pic>
        <p:nvPicPr>
          <p:cNvPr id="1027" name="Picture 3" descr="C:\Documents and Settings\lprrrt69a02d122h\Desktop\APPOGGIO_PROVV_2\downlo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6632"/>
            <a:ext cx="606545" cy="805616"/>
          </a:xfrm>
          <a:prstGeom prst="rect">
            <a:avLst/>
          </a:prstGeom>
          <a:noFill/>
        </p:spPr>
      </p:pic>
      <p:pic>
        <p:nvPicPr>
          <p:cNvPr id="1028" name="Picture 4" descr="C:\Documents and Settings\lprrrt69a02d122h\Desktop\APPOGGIO_PROVV_2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-1"/>
            <a:ext cx="1560173" cy="936103"/>
          </a:xfrm>
          <a:prstGeom prst="rect">
            <a:avLst/>
          </a:prstGeom>
          <a:noFill/>
        </p:spPr>
      </p:pic>
      <p:pic>
        <p:nvPicPr>
          <p:cNvPr id="1029" name="Picture 5" descr="O:\LOGHI\DEMANI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2485" y="115488"/>
            <a:ext cx="2245355" cy="649216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2267744" y="2441512"/>
            <a:ext cx="445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/>
                </a:solidFill>
              </a:rPr>
              <a:t>Giornate OPEN </a:t>
            </a:r>
            <a:r>
              <a:rPr lang="it-IT" b="1" dirty="0" err="1">
                <a:solidFill>
                  <a:schemeClr val="accent5"/>
                </a:solidFill>
              </a:rPr>
              <a:t>LightHouse</a:t>
            </a:r>
            <a:r>
              <a:rPr lang="it-IT" b="1" dirty="0">
                <a:solidFill>
                  <a:schemeClr val="accent5"/>
                </a:solidFill>
              </a:rPr>
              <a:t> – settembre </a:t>
            </a:r>
            <a:r>
              <a:rPr lang="it-IT" b="1" dirty="0" smtClean="0">
                <a:solidFill>
                  <a:schemeClr val="accent5"/>
                </a:solidFill>
              </a:rPr>
              <a:t>2015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94952" y="2910136"/>
            <a:ext cx="8555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43056">
              <a:spcAft>
                <a:spcPts val="600"/>
              </a:spcAft>
            </a:pPr>
            <a:r>
              <a:rPr lang="it-IT" sz="1400" b="1" i="1" dirty="0" err="1" smtClean="0">
                <a:latin typeface="Swis721 BT" pitchFamily="34" charset="0"/>
              </a:rPr>
              <a:t>consult@zione</a:t>
            </a:r>
            <a:r>
              <a:rPr lang="it-IT" sz="1400" b="1" i="1" dirty="0" smtClean="0">
                <a:latin typeface="Swis721 BT" pitchFamily="34" charset="0"/>
              </a:rPr>
              <a:t> pubblica</a:t>
            </a:r>
          </a:p>
          <a:p>
            <a:pPr algn="ctr" defTabSz="1043056">
              <a:spcAft>
                <a:spcPts val="600"/>
              </a:spcAft>
            </a:pPr>
            <a:r>
              <a:rPr lang="it-IT" sz="1400" b="1" i="1" dirty="0" smtClean="0">
                <a:latin typeface="Swis721 BT" pitchFamily="34" charset="0"/>
              </a:rPr>
              <a:t>Abbiamo </a:t>
            </a:r>
            <a:r>
              <a:rPr lang="it-IT" sz="1400" b="1" i="1" dirty="0">
                <a:latin typeface="Swis721 BT" pitchFamily="34" charset="0"/>
              </a:rPr>
              <a:t>il piacere di comunicarvi le giornate di </a:t>
            </a:r>
            <a:r>
              <a:rPr lang="it-IT" sz="1400" b="1" i="1" dirty="0" smtClean="0">
                <a:latin typeface="Swis721 BT" pitchFamily="34" charset="0"/>
              </a:rPr>
              <a:t>apertura dei </a:t>
            </a:r>
            <a:r>
              <a:rPr lang="it-IT" sz="1400" b="1" i="1" dirty="0">
                <a:latin typeface="Swis721 BT" pitchFamily="34" charset="0"/>
              </a:rPr>
              <a:t>fari </a:t>
            </a:r>
            <a:endParaRPr lang="it-IT" sz="1400" b="1" i="1" dirty="0" smtClean="0">
              <a:latin typeface="Swis721 BT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61045" y="3784972"/>
            <a:ext cx="85907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200" dirty="0" smtClean="0">
              <a:latin typeface="Swis721 Lt BT" pitchFamily="34" charset="0"/>
            </a:endParaRPr>
          </a:p>
          <a:p>
            <a:pPr algn="ctr"/>
            <a:r>
              <a:rPr lang="it-IT" sz="1200" dirty="0" smtClean="0">
                <a:latin typeface="Swis721 Lt BT" pitchFamily="34" charset="0"/>
              </a:rPr>
              <a:t>Per </a:t>
            </a:r>
            <a:r>
              <a:rPr lang="it-IT" sz="1200" dirty="0">
                <a:latin typeface="Swis721 Lt BT" pitchFamily="34" charset="0"/>
              </a:rPr>
              <a:t>la visita ai fari è necessario effettuare il </a:t>
            </a:r>
            <a:r>
              <a:rPr lang="it-IT" sz="1200" dirty="0" err="1">
                <a:latin typeface="Swis721 Lt BT" pitchFamily="34" charset="0"/>
              </a:rPr>
              <a:t>pre-accredito</a:t>
            </a:r>
            <a:r>
              <a:rPr lang="it-IT" sz="1200" dirty="0">
                <a:latin typeface="Swis721 Lt BT" pitchFamily="34" charset="0"/>
              </a:rPr>
              <a:t> e rispettare </a:t>
            </a:r>
            <a:r>
              <a:rPr lang="it-IT" sz="1200" dirty="0" smtClean="0">
                <a:latin typeface="Swis721 Lt BT" pitchFamily="34" charset="0"/>
              </a:rPr>
              <a:t>le dovute </a:t>
            </a:r>
            <a:r>
              <a:rPr lang="it-IT" sz="1200" dirty="0">
                <a:latin typeface="Swis721 Lt BT" pitchFamily="34" charset="0"/>
              </a:rPr>
              <a:t>precauzioni di </a:t>
            </a:r>
            <a:r>
              <a:rPr lang="it-IT" sz="1200" dirty="0" smtClean="0">
                <a:latin typeface="Swis721 Lt BT" pitchFamily="34" charset="0"/>
              </a:rPr>
              <a:t>sicurezza</a:t>
            </a:r>
          </a:p>
          <a:p>
            <a:pPr algn="ctr"/>
            <a:endParaRPr lang="it-IT" sz="1200" u="sng" dirty="0" smtClean="0">
              <a:latin typeface="Swis721 Lt BT" pitchFamily="34" charset="0"/>
            </a:endParaRPr>
          </a:p>
          <a:p>
            <a:pPr algn="ctr"/>
            <a:endParaRPr lang="it-IT" sz="1200" dirty="0" smtClean="0">
              <a:latin typeface="Swis721 Lt BT" pitchFamily="34" charset="0"/>
            </a:endParaRPr>
          </a:p>
          <a:p>
            <a:pPr algn="ctr"/>
            <a:endParaRPr lang="it-IT" sz="1200" dirty="0" smtClean="0">
              <a:latin typeface="Swis721 Lt BT" pitchFamily="34" charset="0"/>
            </a:endParaRPr>
          </a:p>
          <a:p>
            <a:pPr algn="ctr"/>
            <a:endParaRPr lang="it-IT" sz="1200" dirty="0" smtClean="0">
              <a:latin typeface="Swis721 Lt BT" pitchFamily="34" charset="0"/>
            </a:endParaRPr>
          </a:p>
          <a:p>
            <a:pPr algn="ctr"/>
            <a:endParaRPr lang="it-IT" sz="1200" dirty="0" smtClean="0">
              <a:latin typeface="Swis721 Lt BT" pitchFamily="34" charset="0"/>
            </a:endParaRPr>
          </a:p>
          <a:p>
            <a:pPr algn="ctr"/>
            <a:endParaRPr lang="it-IT" sz="1200" dirty="0" smtClean="0">
              <a:latin typeface="Swis721 Lt BT" pitchFamily="34" charset="0"/>
            </a:endParaRPr>
          </a:p>
          <a:p>
            <a:pPr algn="ctr"/>
            <a:r>
              <a:rPr lang="it-IT" sz="1400" b="1" dirty="0" smtClean="0">
                <a:latin typeface="Swis721 Lt BT" pitchFamily="34" charset="0"/>
              </a:rPr>
              <a:t>AVVERTENZE</a:t>
            </a:r>
          </a:p>
          <a:p>
            <a:pPr algn="ctr"/>
            <a:r>
              <a:rPr lang="it-IT" sz="1200" dirty="0" smtClean="0">
                <a:latin typeface="Swis721 Lt BT" pitchFamily="34" charset="0"/>
              </a:rPr>
              <a:t>Il </a:t>
            </a:r>
            <a:r>
              <a:rPr lang="it-IT" sz="1200" dirty="0" err="1" smtClean="0">
                <a:latin typeface="Swis721 Lt BT" pitchFamily="34" charset="0"/>
              </a:rPr>
              <a:t>pre-accredito</a:t>
            </a:r>
            <a:r>
              <a:rPr lang="it-IT" sz="1200" dirty="0" smtClean="0">
                <a:latin typeface="Swis721 Lt BT" pitchFamily="34" charset="0"/>
              </a:rPr>
              <a:t> andrà effettuato dopo aver preso visione e avere firmato la liberatoria che </a:t>
            </a:r>
            <a:r>
              <a:rPr lang="it-IT" sz="1200" dirty="0">
                <a:latin typeface="Swis721 Lt BT" pitchFamily="34" charset="0"/>
              </a:rPr>
              <a:t>andrà </a:t>
            </a:r>
            <a:r>
              <a:rPr lang="it-IT" sz="1200" dirty="0" smtClean="0">
                <a:latin typeface="Swis721 Lt BT" pitchFamily="34" charset="0"/>
              </a:rPr>
              <a:t>allegata ed inviata agli indirizzi di posta elettronica indicati insieme ad una copia del documento di riconoscimento e ai propri contatti.</a:t>
            </a:r>
          </a:p>
          <a:p>
            <a:pPr algn="ctr"/>
            <a:r>
              <a:rPr lang="it-IT" sz="1200" dirty="0" smtClean="0">
                <a:latin typeface="Swis721 Lt BT" pitchFamily="34" charset="0"/>
              </a:rPr>
              <a:t> Durante la visita ai fari non è ammessa la presenza di persone di età inferiore ai 18 anni né tantomeno di animali domestici.</a:t>
            </a:r>
          </a:p>
          <a:p>
            <a:pPr algn="ctr"/>
            <a:r>
              <a:rPr lang="it-IT" sz="1200" dirty="0" smtClean="0">
                <a:latin typeface="Swis721 Lt BT" pitchFamily="34" charset="0"/>
              </a:rPr>
              <a:t>Si consiglia l’utilizzo di scarpe ed abbigliamento comodo.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35"/>
          <p:cNvSpPr/>
          <p:nvPr/>
        </p:nvSpPr>
        <p:spPr>
          <a:xfrm>
            <a:off x="265032" y="250920"/>
            <a:ext cx="86536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00" dirty="0" smtClean="0">
                <a:solidFill>
                  <a:prstClr val="black"/>
                </a:solidFill>
                <a:latin typeface="Swis721 Lt BT" pitchFamily="34" charset="0"/>
              </a:rPr>
              <a:t>Si informa che i fari possono essere raggiunti con mezzi privati e, alcuni, anche con mezzi pubblici.</a:t>
            </a:r>
          </a:p>
        </p:txBody>
      </p:sp>
      <p:sp>
        <p:nvSpPr>
          <p:cNvPr id="91" name="Rettangolo 90"/>
          <p:cNvSpPr/>
          <p:nvPr/>
        </p:nvSpPr>
        <p:spPr>
          <a:xfrm>
            <a:off x="227137" y="6389086"/>
            <a:ext cx="866508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900" dirty="0" smtClean="0">
                <a:solidFill>
                  <a:prstClr val="black"/>
                </a:solidFill>
                <a:latin typeface="Swis721 Lt BT" pitchFamily="34" charset="0"/>
              </a:rPr>
              <a:t>(*) Si prega di </a:t>
            </a:r>
            <a:r>
              <a:rPr lang="it-IT" sz="900" b="1" dirty="0" smtClean="0">
                <a:solidFill>
                  <a:prstClr val="black"/>
                </a:solidFill>
                <a:latin typeface="Swis721 Lt BT" pitchFamily="34" charset="0"/>
              </a:rPr>
              <a:t>effettuare il </a:t>
            </a:r>
            <a:r>
              <a:rPr lang="it-IT" sz="900" b="1" dirty="0" err="1" smtClean="0">
                <a:solidFill>
                  <a:prstClr val="black"/>
                </a:solidFill>
                <a:latin typeface="Swis721 Lt BT" pitchFamily="34" charset="0"/>
              </a:rPr>
              <a:t>pre</a:t>
            </a:r>
            <a:r>
              <a:rPr lang="it-IT" sz="900" b="1" dirty="0" smtClean="0">
                <a:solidFill>
                  <a:prstClr val="black"/>
                </a:solidFill>
                <a:latin typeface="Swis721 Lt BT" pitchFamily="34" charset="0"/>
              </a:rPr>
              <a:t>-accredito per la visita entro la date  stabilite, </a:t>
            </a:r>
            <a:r>
              <a:rPr lang="it-IT" sz="900" dirty="0" smtClean="0">
                <a:solidFill>
                  <a:prstClr val="black"/>
                </a:solidFill>
                <a:latin typeface="Swis721 Lt BT" pitchFamily="34" charset="0"/>
              </a:rPr>
              <a:t>dichiarando di avere letto e firmato la liberatoria che andrà allegata, agli indirizzi e-mail indicati.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325864" y="44624"/>
            <a:ext cx="8555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latin typeface="Swis721 Lt BT" pitchFamily="34" charset="0"/>
              </a:rPr>
              <a:t>GIORNATE OPEN LIGHTHOUSE  - INFO E MODALITA’ </a:t>
            </a:r>
            <a:r>
              <a:rPr lang="it-IT" sz="1200" b="1" dirty="0" err="1" smtClean="0">
                <a:latin typeface="Swis721 Lt BT" pitchFamily="34" charset="0"/>
              </a:rPr>
              <a:t>DI</a:t>
            </a:r>
            <a:r>
              <a:rPr lang="it-IT" sz="1200" b="1" dirty="0" smtClean="0">
                <a:latin typeface="Swis721 Lt BT" pitchFamily="34" charset="0"/>
              </a:rPr>
              <a:t> PARTECIPAZIONE </a:t>
            </a:r>
            <a:r>
              <a:rPr lang="it-IT" sz="1200" dirty="0" smtClean="0">
                <a:latin typeface="Swis721 Lt BT" pitchFamily="34" charset="0"/>
              </a:rPr>
              <a:t>(*)</a:t>
            </a:r>
            <a:endParaRPr lang="it-IT" sz="1000" dirty="0" smtClean="0">
              <a:latin typeface="Swis721 Lt BT" pitchFamily="34" charset="0"/>
            </a:endParaRPr>
          </a:p>
        </p:txBody>
      </p:sp>
      <p:sp>
        <p:nvSpPr>
          <p:cNvPr id="194" name="CasellaDiTesto 193"/>
          <p:cNvSpPr txBox="1"/>
          <p:nvPr/>
        </p:nvSpPr>
        <p:spPr>
          <a:xfrm>
            <a:off x="284617" y="5661237"/>
            <a:ext cx="36393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chemeClr val="accent5"/>
                </a:solidFill>
              </a:rPr>
              <a:t>FARO </a:t>
            </a:r>
            <a:r>
              <a:rPr lang="it-IT" sz="1200" b="1" dirty="0" err="1" smtClean="0">
                <a:solidFill>
                  <a:schemeClr val="accent5"/>
                </a:solidFill>
              </a:rPr>
              <a:t>DI</a:t>
            </a:r>
            <a:r>
              <a:rPr lang="it-IT" sz="1200" b="1" dirty="0" smtClean="0">
                <a:solidFill>
                  <a:schemeClr val="accent5"/>
                </a:solidFill>
              </a:rPr>
              <a:t> PUNTA IMPERATORE A FORIO </a:t>
            </a:r>
            <a:r>
              <a:rPr lang="it-IT" sz="1200" b="1" dirty="0" err="1" smtClean="0">
                <a:solidFill>
                  <a:schemeClr val="accent5"/>
                </a:solidFill>
              </a:rPr>
              <a:t>D’ISCHIA</a:t>
            </a:r>
            <a:r>
              <a:rPr lang="it-IT" sz="1200" b="1" dirty="0" smtClean="0">
                <a:solidFill>
                  <a:schemeClr val="accent5"/>
                </a:solidFill>
              </a:rPr>
              <a:t> (NA)</a:t>
            </a:r>
          </a:p>
          <a:p>
            <a:r>
              <a:rPr lang="it-IT" sz="1000" dirty="0" smtClean="0">
                <a:latin typeface="Swis721 Lt BT" pitchFamily="34" charset="0"/>
              </a:rPr>
              <a:t>Indirizzo: </a:t>
            </a:r>
            <a:r>
              <a:rPr lang="it-IT" sz="1000" dirty="0" err="1" smtClean="0">
                <a:latin typeface="Swis721 Lt BT" pitchFamily="34" charset="0"/>
              </a:rPr>
              <a:t>V.Telegrafo</a:t>
            </a:r>
            <a:r>
              <a:rPr lang="it-IT" sz="1000" dirty="0" smtClean="0">
                <a:latin typeface="Swis721 Lt BT" pitchFamily="34" charset="0"/>
              </a:rPr>
              <a:t> snc (C.M.km16+900), Isola d’Ischia</a:t>
            </a:r>
          </a:p>
          <a:p>
            <a:r>
              <a:rPr lang="it-IT" sz="1000" dirty="0" smtClean="0">
                <a:latin typeface="Swis721 Lt BT" pitchFamily="34" charset="0"/>
              </a:rPr>
              <a:t>Contatti: Luca DAMAGINI, tel. 081-4284554.</a:t>
            </a:r>
          </a:p>
          <a:p>
            <a:r>
              <a:rPr lang="it-IT" sz="1000" b="1" dirty="0" smtClean="0">
                <a:latin typeface="Swis721 Lt BT" pitchFamily="34" charset="0"/>
              </a:rPr>
              <a:t>La visita potrà essere effettuata  all’esterno /interno del faro</a:t>
            </a:r>
          </a:p>
          <a:p>
            <a:endParaRPr lang="it-IT" sz="1000" dirty="0" smtClean="0">
              <a:latin typeface="Swis721 Lt BT" pitchFamily="34" charset="0"/>
            </a:endParaRPr>
          </a:p>
        </p:txBody>
      </p:sp>
      <p:grpSp>
        <p:nvGrpSpPr>
          <p:cNvPr id="97" name="Gruppo 96"/>
          <p:cNvGrpSpPr>
            <a:grpSpLocks noChangeAspect="1"/>
          </p:cNvGrpSpPr>
          <p:nvPr/>
        </p:nvGrpSpPr>
        <p:grpSpPr>
          <a:xfrm>
            <a:off x="292876" y="538200"/>
            <a:ext cx="8635398" cy="5799110"/>
            <a:chOff x="292876" y="538200"/>
            <a:chExt cx="8635398" cy="5799110"/>
          </a:xfrm>
        </p:grpSpPr>
        <p:sp>
          <p:nvSpPr>
            <p:cNvPr id="183" name="CasellaDiTesto 182"/>
            <p:cNvSpPr txBox="1"/>
            <p:nvPr/>
          </p:nvSpPr>
          <p:spPr>
            <a:xfrm>
              <a:off x="4806830" y="4605788"/>
              <a:ext cx="1191801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16 settembre 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15,00 – 17,00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62" name="Rettangolo 61"/>
            <p:cNvSpPr/>
            <p:nvPr/>
          </p:nvSpPr>
          <p:spPr>
            <a:xfrm>
              <a:off x="331876" y="571487"/>
              <a:ext cx="8535900" cy="43580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022826" y="541074"/>
              <a:ext cx="1677634" cy="288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CALENDARIO VISITE</a:t>
              </a:r>
            </a:p>
          </p:txBody>
        </p:sp>
        <p:sp>
          <p:nvSpPr>
            <p:cNvPr id="184" name="CasellaDiTesto 183"/>
            <p:cNvSpPr txBox="1"/>
            <p:nvPr/>
          </p:nvSpPr>
          <p:spPr>
            <a:xfrm>
              <a:off x="294652" y="5013104"/>
              <a:ext cx="370128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accent5"/>
                  </a:solidFill>
                </a:rPr>
                <a:t>FARO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DI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CAPO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D’ORSO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A MAIORI (SA)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Indirizzo: S.S. 163, snc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Contatti: Luca DAMAGINI, tel. 081-4284554.</a:t>
              </a:r>
            </a:p>
            <a:p>
              <a:r>
                <a:rPr lang="it-IT" sz="1000" b="1" dirty="0" smtClean="0">
                  <a:latin typeface="Swis721 Lt BT" pitchFamily="34" charset="0"/>
                </a:rPr>
                <a:t>La visita potrà essere effettuata all’esterno/interno del faro  </a:t>
              </a:r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616986" y="538200"/>
              <a:ext cx="2524470" cy="288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FARI  e CONTATTI  </a:t>
              </a:r>
            </a:p>
          </p:txBody>
        </p:sp>
        <p:sp>
          <p:nvSpPr>
            <p:cNvPr id="153" name="CasellaDiTesto 152"/>
            <p:cNvSpPr txBox="1"/>
            <p:nvPr/>
          </p:nvSpPr>
          <p:spPr>
            <a:xfrm>
              <a:off x="295052" y="996353"/>
              <a:ext cx="3338081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accent5"/>
                  </a:solidFill>
                </a:rPr>
                <a:t>FARO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DI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CAPO GROSSO A LEVANZO (TP)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Indirizzo: </a:t>
              </a:r>
              <a:r>
                <a:rPr lang="it-IT" sz="1000" dirty="0">
                  <a:latin typeface="Swis721 Lt BT" pitchFamily="34" charset="0"/>
                </a:rPr>
                <a:t>Strada Capo Grosso </a:t>
              </a:r>
              <a:r>
                <a:rPr lang="it-IT" sz="1000" dirty="0" smtClean="0">
                  <a:latin typeface="Swis721 Lt BT" pitchFamily="34" charset="0"/>
                </a:rPr>
                <a:t>snc, Isola </a:t>
              </a:r>
              <a:r>
                <a:rPr lang="it-IT" sz="1000" dirty="0">
                  <a:latin typeface="Swis721 Lt BT" pitchFamily="34" charset="0"/>
                </a:rPr>
                <a:t>di </a:t>
              </a:r>
              <a:r>
                <a:rPr lang="it-IT" sz="1000" dirty="0" err="1" smtClean="0">
                  <a:latin typeface="Swis721 Lt BT" pitchFamily="34" charset="0"/>
                </a:rPr>
                <a:t>Levanzo</a:t>
              </a:r>
              <a:endParaRPr lang="it-IT" sz="1000" dirty="0" smtClean="0">
                <a:latin typeface="Swis721 Lt BT" pitchFamily="34" charset="0"/>
              </a:endParaRPr>
            </a:p>
            <a:p>
              <a:r>
                <a:rPr lang="it-IT" sz="1000" dirty="0" smtClean="0">
                  <a:latin typeface="Swis721 Lt BT" pitchFamily="34" charset="0"/>
                </a:rPr>
                <a:t>Contatti: Pietro CIOLINO, tel. 091-7495436;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Marco PALAZZOTTO, tel. 091-7495448.</a:t>
              </a:r>
            </a:p>
            <a:p>
              <a:r>
                <a:rPr lang="it-IT" sz="1000" b="1" dirty="0" smtClean="0">
                  <a:latin typeface="Swis721 Lt BT" pitchFamily="34" charset="0"/>
                </a:rPr>
                <a:t>La visita potrà essere effettuata solo all’esterno del faro</a:t>
              </a:r>
            </a:p>
          </p:txBody>
        </p:sp>
        <p:sp>
          <p:nvSpPr>
            <p:cNvPr id="157" name="CasellaDiTesto 156"/>
            <p:cNvSpPr txBox="1"/>
            <p:nvPr/>
          </p:nvSpPr>
          <p:spPr>
            <a:xfrm>
              <a:off x="292876" y="1800476"/>
              <a:ext cx="33392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accent5"/>
                  </a:solidFill>
                </a:rPr>
                <a:t>FARO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DI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PUNTA CAVAZZI AD USTICA (PA)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Indirizzo: Punta </a:t>
              </a:r>
              <a:r>
                <a:rPr lang="it-IT" sz="1000" dirty="0" err="1">
                  <a:latin typeface="Swis721 Lt BT" pitchFamily="34" charset="0"/>
                </a:rPr>
                <a:t>Cavazzi</a:t>
              </a:r>
              <a:r>
                <a:rPr lang="it-IT" sz="1000" dirty="0">
                  <a:latin typeface="Swis721 Lt BT" pitchFamily="34" charset="0"/>
                </a:rPr>
                <a:t> snc – Isola di </a:t>
              </a:r>
              <a:r>
                <a:rPr lang="it-IT" sz="1000" dirty="0" smtClean="0">
                  <a:latin typeface="Swis721 Lt BT" pitchFamily="34" charset="0"/>
                </a:rPr>
                <a:t>Ustica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Contatti: Pietro CIOLINO, tel. 091-7495436;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Marco PALAZZOTTO, tel. 091-7495448.</a:t>
              </a:r>
            </a:p>
            <a:p>
              <a:r>
                <a:rPr lang="it-IT" sz="1000" b="1" dirty="0" smtClean="0">
                  <a:latin typeface="Swis721 Lt BT" pitchFamily="34" charset="0"/>
                </a:rPr>
                <a:t>La visita potrà essere effettuata solo all’esterno del faro</a:t>
              </a:r>
            </a:p>
            <a:p>
              <a:endParaRPr lang="it-IT" sz="1000" dirty="0" smtClean="0">
                <a:latin typeface="Swis721 Lt BT" pitchFamily="34" charset="0"/>
              </a:endParaRPr>
            </a:p>
            <a:p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63" name="CasellaDiTesto 162"/>
            <p:cNvSpPr txBox="1"/>
            <p:nvPr/>
          </p:nvSpPr>
          <p:spPr>
            <a:xfrm>
              <a:off x="300417" y="2586203"/>
              <a:ext cx="3582214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accent5"/>
                  </a:solidFill>
                </a:rPr>
                <a:t>FARO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DI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SAN DOMINO ALLE ISOLE TREMITI (FG)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Indirizzo: Villaggio S. Domino snc, Isola di S. Domino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Contatti: Domenico GIORDANO, tel. 080-5467827;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Nicola Luigi GAROFALO, tel. 080-5467836.</a:t>
              </a:r>
            </a:p>
            <a:p>
              <a:r>
                <a:rPr lang="it-IT" sz="1000" b="1" dirty="0" smtClean="0">
                  <a:latin typeface="Swis721 Lt BT" pitchFamily="34" charset="0"/>
                </a:rPr>
                <a:t>La visita potrà essere effettuata solo all’esterno del faro</a:t>
              </a:r>
            </a:p>
            <a:p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75" name="CasellaDiTesto 174"/>
            <p:cNvSpPr txBox="1"/>
            <p:nvPr/>
          </p:nvSpPr>
          <p:spPr>
            <a:xfrm>
              <a:off x="305633" y="3400394"/>
              <a:ext cx="33275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accent5"/>
                  </a:solidFill>
                </a:rPr>
                <a:t>FARO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DI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MURRO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DI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PORCO A SIRACUSA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Indirizzo:Strada Capo </a:t>
              </a:r>
              <a:r>
                <a:rPr lang="it-IT" sz="1000" dirty="0" err="1" smtClean="0">
                  <a:latin typeface="Swis721 Lt BT" pitchFamily="34" charset="0"/>
                </a:rPr>
                <a:t>Murro</a:t>
              </a:r>
              <a:r>
                <a:rPr lang="it-IT" sz="1000" dirty="0" smtClean="0">
                  <a:latin typeface="Swis721 Lt BT" pitchFamily="34" charset="0"/>
                </a:rPr>
                <a:t> di Porco s.n.c.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Contatti: Pietro CIOLINO, tel. 091-7495436;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Marco PALAZZOTTO, tel. 091-7495448.</a:t>
              </a:r>
            </a:p>
            <a:p>
              <a:r>
                <a:rPr lang="it-IT" sz="1000" b="1" dirty="0" smtClean="0">
                  <a:latin typeface="Swis721 Lt BT" pitchFamily="34" charset="0"/>
                </a:rPr>
                <a:t>La visita potrà essere effettuata solo all’esterno del faro</a:t>
              </a:r>
            </a:p>
            <a:p>
              <a:endParaRPr lang="it-IT" sz="1000" dirty="0" smtClean="0">
                <a:latin typeface="Swis721 Lt BT" pitchFamily="34" charset="0"/>
              </a:endParaRPr>
            </a:p>
            <a:p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331877" y="1006855"/>
              <a:ext cx="8535898" cy="53241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29" name="Figura a mano libera 28"/>
            <p:cNvSpPr/>
            <p:nvPr/>
          </p:nvSpPr>
          <p:spPr>
            <a:xfrm flipV="1">
              <a:off x="3739086" y="1323278"/>
              <a:ext cx="2245401" cy="86407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98" name="Figura a mano libera 97"/>
            <p:cNvSpPr/>
            <p:nvPr/>
          </p:nvSpPr>
          <p:spPr>
            <a:xfrm>
              <a:off x="331876" y="1819028"/>
              <a:ext cx="8534886" cy="87467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99" name="Figura a mano libera 98"/>
            <p:cNvSpPr/>
            <p:nvPr/>
          </p:nvSpPr>
          <p:spPr>
            <a:xfrm flipV="1">
              <a:off x="3731849" y="2153138"/>
              <a:ext cx="2250828" cy="59474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100" name="Figura a mano libera 99"/>
            <p:cNvSpPr/>
            <p:nvPr/>
          </p:nvSpPr>
          <p:spPr>
            <a:xfrm flipV="1">
              <a:off x="323617" y="2563517"/>
              <a:ext cx="8534886" cy="66812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30" name="Figura a mano libera 29"/>
            <p:cNvSpPr/>
            <p:nvPr/>
          </p:nvSpPr>
          <p:spPr>
            <a:xfrm flipV="1">
              <a:off x="3741161" y="3755291"/>
              <a:ext cx="2245423" cy="64958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142" name="Figura a mano libera 141"/>
            <p:cNvSpPr/>
            <p:nvPr/>
          </p:nvSpPr>
          <p:spPr>
            <a:xfrm>
              <a:off x="323617" y="4225378"/>
              <a:ext cx="8534886" cy="66812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143" name="Figura a mano libera 142"/>
            <p:cNvSpPr/>
            <p:nvPr/>
          </p:nvSpPr>
          <p:spPr>
            <a:xfrm flipV="1">
              <a:off x="3734501" y="4560277"/>
              <a:ext cx="2248175" cy="68549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144" name="Figura a mano libera 143"/>
            <p:cNvSpPr/>
            <p:nvPr/>
          </p:nvSpPr>
          <p:spPr>
            <a:xfrm>
              <a:off x="323617" y="5036620"/>
              <a:ext cx="8534886" cy="66812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145" name="Figura a mano libera 144"/>
            <p:cNvSpPr/>
            <p:nvPr/>
          </p:nvSpPr>
          <p:spPr>
            <a:xfrm>
              <a:off x="327784" y="5686675"/>
              <a:ext cx="8534886" cy="66812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173" name="Figura a mano libera 172"/>
            <p:cNvSpPr/>
            <p:nvPr/>
          </p:nvSpPr>
          <p:spPr>
            <a:xfrm>
              <a:off x="331876" y="3405962"/>
              <a:ext cx="8534886" cy="66812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49" name="Figura a mano libera 48"/>
            <p:cNvSpPr/>
            <p:nvPr/>
          </p:nvSpPr>
          <p:spPr>
            <a:xfrm>
              <a:off x="5986147" y="583835"/>
              <a:ext cx="187879" cy="5753475"/>
            </a:xfrm>
            <a:custGeom>
              <a:avLst/>
              <a:gdLst>
                <a:gd name="connsiteX0" fmla="*/ 0 w 0"/>
                <a:gd name="connsiteY0" fmla="*/ 0 h 1758462"/>
                <a:gd name="connsiteX1" fmla="*/ 0 w 0"/>
                <a:gd name="connsiteY1" fmla="*/ 1758462 h 175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58462">
                  <a:moveTo>
                    <a:pt x="0" y="0"/>
                  </a:moveTo>
                  <a:lnTo>
                    <a:pt x="0" y="175846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Figura a mano libera 87"/>
            <p:cNvSpPr/>
            <p:nvPr/>
          </p:nvSpPr>
          <p:spPr>
            <a:xfrm>
              <a:off x="4863211" y="799002"/>
              <a:ext cx="187879" cy="5533975"/>
            </a:xfrm>
            <a:custGeom>
              <a:avLst/>
              <a:gdLst>
                <a:gd name="connsiteX0" fmla="*/ 0 w 0"/>
                <a:gd name="connsiteY0" fmla="*/ 0 h 1758462"/>
                <a:gd name="connsiteX1" fmla="*/ 0 w 0"/>
                <a:gd name="connsiteY1" fmla="*/ 1758462 h 175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58462">
                  <a:moveTo>
                    <a:pt x="0" y="0"/>
                  </a:moveTo>
                  <a:lnTo>
                    <a:pt x="0" y="1758462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6" name="Figura a mano libera 95"/>
            <p:cNvSpPr/>
            <p:nvPr/>
          </p:nvSpPr>
          <p:spPr>
            <a:xfrm flipH="1">
              <a:off x="8144848" y="574959"/>
              <a:ext cx="138785" cy="5753684"/>
            </a:xfrm>
            <a:custGeom>
              <a:avLst/>
              <a:gdLst>
                <a:gd name="connsiteX0" fmla="*/ 0 w 0"/>
                <a:gd name="connsiteY0" fmla="*/ 0 h 1758462"/>
                <a:gd name="connsiteX1" fmla="*/ 0 w 0"/>
                <a:gd name="connsiteY1" fmla="*/ 1758462 h 175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58462">
                  <a:moveTo>
                    <a:pt x="0" y="0"/>
                  </a:moveTo>
                  <a:lnTo>
                    <a:pt x="0" y="175846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9" name="Figura a mano libera 178"/>
            <p:cNvSpPr/>
            <p:nvPr/>
          </p:nvSpPr>
          <p:spPr>
            <a:xfrm>
              <a:off x="3732508" y="573255"/>
              <a:ext cx="187879" cy="5759722"/>
            </a:xfrm>
            <a:custGeom>
              <a:avLst/>
              <a:gdLst>
                <a:gd name="connsiteX0" fmla="*/ 0 w 0"/>
                <a:gd name="connsiteY0" fmla="*/ 0 h 1758462"/>
                <a:gd name="connsiteX1" fmla="*/ 0 w 0"/>
                <a:gd name="connsiteY1" fmla="*/ 1758462 h 175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58462">
                  <a:moveTo>
                    <a:pt x="0" y="0"/>
                  </a:moveTo>
                  <a:lnTo>
                    <a:pt x="0" y="1758462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1" name="CasellaDiTesto 180"/>
            <p:cNvSpPr txBox="1"/>
            <p:nvPr/>
          </p:nvSpPr>
          <p:spPr>
            <a:xfrm>
              <a:off x="305351" y="4209422"/>
              <a:ext cx="332778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accent5"/>
                  </a:solidFill>
                </a:rPr>
                <a:t>FARO </a:t>
              </a:r>
              <a:r>
                <a:rPr lang="it-IT" sz="1200" b="1" dirty="0" err="1" smtClean="0">
                  <a:solidFill>
                    <a:schemeClr val="accent5"/>
                  </a:solidFill>
                </a:rPr>
                <a:t>DI</a:t>
              </a:r>
              <a:r>
                <a:rPr lang="it-IT" sz="1200" b="1" dirty="0" smtClean="0">
                  <a:solidFill>
                    <a:schemeClr val="accent5"/>
                  </a:solidFill>
                </a:rPr>
                <a:t> BRUCOLI AD AUGUSTA (SR)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Indirizzo: </a:t>
              </a:r>
              <a:r>
                <a:rPr lang="it-IT" sz="1000" dirty="0" err="1" smtClean="0">
                  <a:latin typeface="Swis721 Lt BT" pitchFamily="34" charset="0"/>
                </a:rPr>
                <a:t>P.zza</a:t>
              </a:r>
              <a:r>
                <a:rPr lang="it-IT" sz="1000" dirty="0" smtClean="0">
                  <a:latin typeface="Swis721 Lt BT" pitchFamily="34" charset="0"/>
                </a:rPr>
                <a:t> Castello Regina Giovanna, snc, </a:t>
              </a:r>
              <a:r>
                <a:rPr lang="it-IT" sz="1000" dirty="0" err="1" smtClean="0">
                  <a:latin typeface="Swis721 Lt BT" pitchFamily="34" charset="0"/>
                </a:rPr>
                <a:t>Brucoli</a:t>
              </a:r>
              <a:endParaRPr lang="it-IT" sz="1000" dirty="0" smtClean="0">
                <a:latin typeface="Swis721 Lt BT" pitchFamily="34" charset="0"/>
              </a:endParaRPr>
            </a:p>
            <a:p>
              <a:r>
                <a:rPr lang="it-IT" sz="1000" dirty="0" smtClean="0">
                  <a:latin typeface="Swis721 Lt BT" pitchFamily="34" charset="0"/>
                </a:rPr>
                <a:t>Contatti: Pietro CIOLINO, tel. 091.7495436;</a:t>
              </a:r>
            </a:p>
            <a:p>
              <a:r>
                <a:rPr lang="it-IT" sz="1000" dirty="0" smtClean="0">
                  <a:latin typeface="Swis721 Lt BT" pitchFamily="34" charset="0"/>
                </a:rPr>
                <a:t>Marco PALAZZOTTO, tel. 091-7495448.</a:t>
              </a:r>
            </a:p>
            <a:p>
              <a:r>
                <a:rPr lang="it-IT" sz="1000" b="1" dirty="0" smtClean="0">
                  <a:latin typeface="Swis721 Lt BT" pitchFamily="34" charset="0"/>
                </a:rPr>
                <a:t>La visita potrà essere effettuata solo all’esterno del faro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77" name="CasellaDiTesto 176"/>
            <p:cNvSpPr txBox="1"/>
            <p:nvPr/>
          </p:nvSpPr>
          <p:spPr>
            <a:xfrm>
              <a:off x="4807111" y="3797212"/>
              <a:ext cx="1191801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16 settembre 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15,00 – 17,00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32" name="CasellaDiTesto 131"/>
            <p:cNvSpPr txBox="1"/>
            <p:nvPr/>
          </p:nvSpPr>
          <p:spPr>
            <a:xfrm>
              <a:off x="4803811" y="2585060"/>
              <a:ext cx="1191801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11 settembre 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15,00 – 17,00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33" name="CasellaDiTesto 132"/>
            <p:cNvSpPr txBox="1"/>
            <p:nvPr/>
          </p:nvSpPr>
          <p:spPr>
            <a:xfrm>
              <a:off x="4857006" y="984734"/>
              <a:ext cx="1119873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7 settembre 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15,30 – 19,00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54" name="CasellaDiTesto 153"/>
            <p:cNvSpPr txBox="1"/>
            <p:nvPr/>
          </p:nvSpPr>
          <p:spPr>
            <a:xfrm>
              <a:off x="3726230" y="1383505"/>
              <a:ext cx="1157402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8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09,00 – 12,30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58" name="CasellaDiTesto 157"/>
            <p:cNvSpPr txBox="1"/>
            <p:nvPr/>
          </p:nvSpPr>
          <p:spPr>
            <a:xfrm>
              <a:off x="4792330" y="1789491"/>
              <a:ext cx="12554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10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15,30 – 19,00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59" name="CasellaDiTesto 158"/>
            <p:cNvSpPr txBox="1"/>
            <p:nvPr/>
          </p:nvSpPr>
          <p:spPr>
            <a:xfrm>
              <a:off x="3687957" y="2177084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11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09,00 – 12,30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64" name="CasellaDiTesto 163"/>
            <p:cNvSpPr txBox="1"/>
            <p:nvPr/>
          </p:nvSpPr>
          <p:spPr>
            <a:xfrm>
              <a:off x="3686618" y="2598023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11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09,00 – 13,00</a:t>
              </a:r>
            </a:p>
          </p:txBody>
        </p:sp>
        <p:sp>
          <p:nvSpPr>
            <p:cNvPr id="176" name="CasellaDiTesto 175"/>
            <p:cNvSpPr txBox="1"/>
            <p:nvPr/>
          </p:nvSpPr>
          <p:spPr>
            <a:xfrm>
              <a:off x="3694373" y="3377428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15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11,00 – 13,00</a:t>
              </a:r>
            </a:p>
          </p:txBody>
        </p:sp>
        <p:sp>
          <p:nvSpPr>
            <p:cNvPr id="182" name="CasellaDiTesto 181"/>
            <p:cNvSpPr txBox="1"/>
            <p:nvPr/>
          </p:nvSpPr>
          <p:spPr>
            <a:xfrm>
              <a:off x="3690950" y="4202759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15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11,00 – 13,00</a:t>
              </a:r>
            </a:p>
          </p:txBody>
        </p:sp>
        <p:sp>
          <p:nvSpPr>
            <p:cNvPr id="192" name="CasellaDiTesto 191"/>
            <p:cNvSpPr txBox="1"/>
            <p:nvPr/>
          </p:nvSpPr>
          <p:spPr>
            <a:xfrm>
              <a:off x="3690950" y="5019179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29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10,30 – 13,30</a:t>
              </a:r>
            </a:p>
          </p:txBody>
        </p:sp>
        <p:sp>
          <p:nvSpPr>
            <p:cNvPr id="193" name="CasellaDiTesto 192"/>
            <p:cNvSpPr txBox="1"/>
            <p:nvPr/>
          </p:nvSpPr>
          <p:spPr>
            <a:xfrm>
              <a:off x="3690950" y="5668462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30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10,30 – 13,30</a:t>
              </a:r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6008993" y="543726"/>
              <a:ext cx="2145141" cy="469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PRE-ACCREDITI </a:t>
              </a:r>
            </a:p>
            <a:p>
              <a:pPr algn="ctr"/>
              <a:r>
                <a:rPr lang="it-IT" sz="1000" b="1" dirty="0" smtClean="0">
                  <a:latin typeface="Swis721 Lt BT" pitchFamily="34" charset="0"/>
                </a:rPr>
                <a:t>(date scadenze ed e-mail referenti )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5974615" y="1011687"/>
              <a:ext cx="22829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entro il 03/09/2015</a:t>
              </a: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pietro.ciolino@agenziademanio.it </a:t>
              </a:r>
              <a:endParaRPr lang="it-IT" sz="1000" dirty="0" smtClean="0">
                <a:latin typeface="Swis721 Lt BT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marco.palazzotto@agenziademanio.it</a:t>
              </a:r>
              <a:endParaRPr lang="it-IT" sz="1000" dirty="0" smtClean="0">
                <a:latin typeface="Swis721 Lt BT" pitchFamily="34" charset="0"/>
                <a:hlinkClick r:id="rId4"/>
              </a:endParaRPr>
            </a:p>
          </p:txBody>
        </p:sp>
        <p:sp>
          <p:nvSpPr>
            <p:cNvPr id="160" name="CasellaDiTesto 159"/>
            <p:cNvSpPr txBox="1"/>
            <p:nvPr/>
          </p:nvSpPr>
          <p:spPr>
            <a:xfrm>
              <a:off x="5993252" y="1805752"/>
              <a:ext cx="228299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entro il 06/09/2015</a:t>
              </a: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pietro.ciolino@agenziademanio.it </a:t>
              </a:r>
              <a:endParaRPr lang="it-IT" sz="1000" dirty="0" smtClean="0">
                <a:latin typeface="Swis721 Lt BT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marco.palazzotto@agenziademanio.it</a:t>
              </a:r>
              <a:endParaRPr lang="it-IT" sz="1000" dirty="0" smtClean="0">
                <a:latin typeface="Swis721 Lt BT" pitchFamily="34" charset="0"/>
                <a:hlinkClick r:id="rId4"/>
              </a:endParaRPr>
            </a:p>
            <a:p>
              <a:pPr algn="ctr"/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68" name="CasellaDiTesto 167"/>
            <p:cNvSpPr txBox="1"/>
            <p:nvPr/>
          </p:nvSpPr>
          <p:spPr>
            <a:xfrm>
              <a:off x="5932048" y="2611868"/>
              <a:ext cx="241284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entro il 07/09/2015 per la visita del 11/09</a:t>
              </a:r>
            </a:p>
            <a:p>
              <a:pPr algn="ctr"/>
              <a:r>
                <a:rPr lang="it-IT" sz="1000" dirty="0">
                  <a:latin typeface="Swis721 Lt BT" pitchFamily="34" charset="0"/>
                </a:rPr>
                <a:t>entro il </a:t>
              </a:r>
              <a:r>
                <a:rPr lang="it-IT" sz="1000" dirty="0" smtClean="0">
                  <a:latin typeface="Swis721 Lt BT" pitchFamily="34" charset="0"/>
                </a:rPr>
                <a:t>21/09/2015 </a:t>
              </a:r>
              <a:r>
                <a:rPr lang="it-IT" sz="1000" dirty="0">
                  <a:latin typeface="Swis721 Lt BT" pitchFamily="34" charset="0"/>
                </a:rPr>
                <a:t>per la visita del </a:t>
              </a:r>
              <a:r>
                <a:rPr lang="it-IT" sz="1000" dirty="0" smtClean="0">
                  <a:latin typeface="Swis721 Lt BT" pitchFamily="34" charset="0"/>
                </a:rPr>
                <a:t>25/09</a:t>
              </a:r>
              <a:endParaRPr lang="it-IT" sz="1000" dirty="0">
                <a:latin typeface="Swis721 Lt BT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5"/>
                </a:rPr>
                <a:t>domenico.giordano@agenziademanio.it</a:t>
              </a:r>
              <a:endParaRPr lang="it-IT" sz="1000" dirty="0" smtClean="0">
                <a:latin typeface="Swis721 Lt BT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6"/>
                </a:rPr>
                <a:t>nicolaluigi.garofalo@agenziademanio.it</a:t>
              </a:r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85" name="CasellaDiTesto 184"/>
            <p:cNvSpPr txBox="1"/>
            <p:nvPr/>
          </p:nvSpPr>
          <p:spPr>
            <a:xfrm>
              <a:off x="6000289" y="3420649"/>
              <a:ext cx="22829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entro l’ 11/09/2015</a:t>
              </a: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pietro.ciolino@agenziademanio.it </a:t>
              </a:r>
              <a:endParaRPr lang="it-IT" sz="1000" dirty="0" smtClean="0">
                <a:latin typeface="Swis721 Lt BT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marco.palazzotto@agenziademanio.it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86" name="CasellaDiTesto 185"/>
            <p:cNvSpPr txBox="1"/>
            <p:nvPr/>
          </p:nvSpPr>
          <p:spPr>
            <a:xfrm>
              <a:off x="6001920" y="4220357"/>
              <a:ext cx="22829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entro l’ 11/09/2015</a:t>
              </a: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pietro.ciolino@agenziademanio.it </a:t>
              </a:r>
              <a:endParaRPr lang="it-IT" sz="1000" dirty="0" smtClean="0">
                <a:latin typeface="Swis721 Lt BT" pitchFamily="34" charset="0"/>
              </a:endParaRPr>
            </a:p>
            <a:p>
              <a:pPr algn="ctr">
                <a:spcBef>
                  <a:spcPts val="600"/>
                </a:spcBef>
              </a:pPr>
              <a:r>
                <a:rPr lang="it-IT" sz="1000" dirty="0" smtClean="0">
                  <a:latin typeface="Swis721 Lt BT" pitchFamily="34" charset="0"/>
                  <a:hlinkClick r:id="rId3"/>
                </a:rPr>
                <a:t>marco.palazzotto@agenziademanio.it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207" name="CasellaDiTesto 206"/>
            <p:cNvSpPr txBox="1"/>
            <p:nvPr/>
          </p:nvSpPr>
          <p:spPr>
            <a:xfrm>
              <a:off x="6002239" y="5676371"/>
              <a:ext cx="2270601" cy="469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entro il 25/09/2015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  <a:hlinkClick r:id="rId7"/>
                </a:rPr>
                <a:t>luca.damagini@agenziademanio.it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3952228" y="782822"/>
              <a:ext cx="705511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Swis721 Lt BT" pitchFamily="34" charset="0"/>
                </a:rPr>
                <a:t>MATTINO</a:t>
              </a:r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4936640" y="782877"/>
              <a:ext cx="951002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smtClean="0">
                  <a:latin typeface="Swis721 Lt BT" pitchFamily="34" charset="0"/>
                </a:rPr>
                <a:t>POMERIGGIO</a:t>
              </a:r>
            </a:p>
          </p:txBody>
        </p:sp>
        <p:sp>
          <p:nvSpPr>
            <p:cNvPr id="94" name="Rettangolo 93"/>
            <p:cNvSpPr/>
            <p:nvPr/>
          </p:nvSpPr>
          <p:spPr>
            <a:xfrm>
              <a:off x="3732052" y="799221"/>
              <a:ext cx="2258440" cy="20521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6001912" y="5033666"/>
              <a:ext cx="2270929" cy="65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entro il 25/09/2015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  <a:hlinkClick r:id="rId7"/>
                </a:rPr>
                <a:t>luca.damagini@agenziademanio.it</a:t>
              </a:r>
              <a:endParaRPr lang="it-IT" sz="1000" dirty="0" smtClean="0">
                <a:latin typeface="Swis721 Lt BT" pitchFamily="34" charset="0"/>
              </a:endParaRPr>
            </a:p>
            <a:p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8407449" y="1263357"/>
              <a:ext cx="317731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no</a:t>
              </a:r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8442706" y="2080434"/>
              <a:ext cx="266131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si</a:t>
              </a:r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07" name="CasellaDiTesto 106"/>
            <p:cNvSpPr txBox="1"/>
            <p:nvPr/>
          </p:nvSpPr>
          <p:spPr>
            <a:xfrm>
              <a:off x="8411577" y="2869246"/>
              <a:ext cx="317730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no</a:t>
              </a:r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08" name="CasellaDiTesto 107"/>
            <p:cNvSpPr txBox="1"/>
            <p:nvPr/>
          </p:nvSpPr>
          <p:spPr>
            <a:xfrm>
              <a:off x="8433249" y="3670850"/>
              <a:ext cx="266131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si</a:t>
              </a:r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09" name="CasellaDiTesto 108"/>
            <p:cNvSpPr txBox="1"/>
            <p:nvPr/>
          </p:nvSpPr>
          <p:spPr>
            <a:xfrm>
              <a:off x="8407174" y="5206969"/>
              <a:ext cx="317730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no</a:t>
              </a:r>
            </a:p>
          </p:txBody>
        </p:sp>
        <p:sp>
          <p:nvSpPr>
            <p:cNvPr id="110" name="CasellaDiTesto 109"/>
            <p:cNvSpPr txBox="1"/>
            <p:nvPr/>
          </p:nvSpPr>
          <p:spPr>
            <a:xfrm>
              <a:off x="8407724" y="5849037"/>
              <a:ext cx="317730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no</a:t>
              </a:r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11" name="CasellaDiTesto 110"/>
            <p:cNvSpPr txBox="1"/>
            <p:nvPr/>
          </p:nvSpPr>
          <p:spPr>
            <a:xfrm>
              <a:off x="8435153" y="4474812"/>
              <a:ext cx="266131" cy="288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dirty="0" smtClean="0">
                  <a:latin typeface="Swis721 Lt BT" pitchFamily="34" charset="0"/>
                </a:rPr>
                <a:t>si</a:t>
              </a:r>
              <a:endParaRPr lang="it-IT" sz="1000" dirty="0">
                <a:latin typeface="Swis721 Lt BT" pitchFamily="34" charset="0"/>
              </a:endParaRPr>
            </a:p>
          </p:txBody>
        </p:sp>
        <p:sp>
          <p:nvSpPr>
            <p:cNvPr id="101" name="CasellaDiTesto 100"/>
            <p:cNvSpPr txBox="1"/>
            <p:nvPr/>
          </p:nvSpPr>
          <p:spPr>
            <a:xfrm>
              <a:off x="8208194" y="544998"/>
              <a:ext cx="7200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PARKING</a:t>
              </a:r>
            </a:p>
          </p:txBody>
        </p:sp>
        <p:sp>
          <p:nvSpPr>
            <p:cNvPr id="115" name="CasellaDiTesto 114"/>
            <p:cNvSpPr txBox="1"/>
            <p:nvPr/>
          </p:nvSpPr>
          <p:spPr>
            <a:xfrm>
              <a:off x="4797018" y="3376495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15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15,00 – 17,00</a:t>
              </a:r>
            </a:p>
          </p:txBody>
        </p:sp>
        <p:sp>
          <p:nvSpPr>
            <p:cNvPr id="116" name="CasellaDiTesto 115"/>
            <p:cNvSpPr txBox="1"/>
            <p:nvPr/>
          </p:nvSpPr>
          <p:spPr>
            <a:xfrm>
              <a:off x="3681445" y="3796748"/>
              <a:ext cx="1191801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16 settembre 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11,00 – 13,00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17" name="CasellaDiTesto 116"/>
            <p:cNvSpPr txBox="1"/>
            <p:nvPr/>
          </p:nvSpPr>
          <p:spPr>
            <a:xfrm>
              <a:off x="4805277" y="4199392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15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15,00 – 17,00</a:t>
              </a:r>
            </a:p>
          </p:txBody>
        </p:sp>
        <p:sp>
          <p:nvSpPr>
            <p:cNvPr id="118" name="CasellaDiTesto 117"/>
            <p:cNvSpPr txBox="1"/>
            <p:nvPr/>
          </p:nvSpPr>
          <p:spPr>
            <a:xfrm>
              <a:off x="3689704" y="4602037"/>
              <a:ext cx="1191801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16 settembre 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11,00 – 13,00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20" name="Figura a mano libera 119"/>
            <p:cNvSpPr/>
            <p:nvPr/>
          </p:nvSpPr>
          <p:spPr>
            <a:xfrm flipV="1">
              <a:off x="3726907" y="2930769"/>
              <a:ext cx="2255769" cy="79084"/>
            </a:xfrm>
            <a:custGeom>
              <a:avLst/>
              <a:gdLst>
                <a:gd name="connsiteX0" fmla="*/ 0 w 7201912"/>
                <a:gd name="connsiteY0" fmla="*/ 0 h 0"/>
                <a:gd name="connsiteX1" fmla="*/ 7201912 w 720191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01912">
                  <a:moveTo>
                    <a:pt x="0" y="0"/>
                  </a:moveTo>
                  <a:lnTo>
                    <a:pt x="7201912" y="0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lt1"/>
                </a:solidFill>
              </a:endParaRPr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4817688" y="2986535"/>
              <a:ext cx="1191801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25 settembre 2015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15,00 – 17,00</a:t>
              </a:r>
              <a:endParaRPr lang="it-IT" sz="1000" dirty="0" smtClean="0">
                <a:latin typeface="Swis721 Lt BT" pitchFamily="34" charset="0"/>
              </a:endParaRPr>
            </a:p>
          </p:txBody>
        </p:sp>
        <p:sp>
          <p:nvSpPr>
            <p:cNvPr id="123" name="CasellaDiTesto 122"/>
            <p:cNvSpPr txBox="1"/>
            <p:nvPr/>
          </p:nvSpPr>
          <p:spPr>
            <a:xfrm>
              <a:off x="3681445" y="2979402"/>
              <a:ext cx="1224638" cy="469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000" b="1" dirty="0" smtClean="0">
                  <a:latin typeface="Swis721 Lt BT" pitchFamily="34" charset="0"/>
                </a:rPr>
                <a:t>25 settembre 2015 </a:t>
              </a:r>
            </a:p>
            <a:p>
              <a:pPr algn="ctr"/>
              <a:r>
                <a:rPr lang="it-IT" sz="1000" dirty="0" smtClean="0">
                  <a:latin typeface="Swis721 Lt BT" pitchFamily="34" charset="0"/>
                </a:rPr>
                <a:t>ore </a:t>
              </a:r>
              <a:r>
                <a:rPr lang="it-IT" sz="1000" b="1" dirty="0" smtClean="0">
                  <a:latin typeface="Swis721 Lt BT" pitchFamily="34" charset="0"/>
                </a:rPr>
                <a:t>09,00 – 13,00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658</Words>
  <Application>Microsoft Office PowerPoint</Application>
  <PresentationFormat>Presentazione su schermo (4:3)</PresentationFormat>
  <Paragraphs>122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Ministero dell'Economia e della Finanze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lprrrt69a02d122h</dc:creator>
  <cp:lastModifiedBy>lprrrt69a02d122h</cp:lastModifiedBy>
  <cp:revision>152</cp:revision>
  <dcterms:created xsi:type="dcterms:W3CDTF">2015-07-27T08:31:33Z</dcterms:created>
  <dcterms:modified xsi:type="dcterms:W3CDTF">2015-07-30T09:55:30Z</dcterms:modified>
</cp:coreProperties>
</file>