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38B4-7196-4153-A0A8-5E6BA5E4314C}" type="datetimeFigureOut">
              <a:rPr lang="it-IT" smtClean="0"/>
              <a:pPr/>
              <a:t>23/12/2019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CD621-3713-48DE-814F-2E85B92191B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Busta_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24931" y="2129599"/>
            <a:ext cx="1336571" cy="165618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Immagine 11" descr="docu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460104" flipH="1">
            <a:off x="7571289" y="1440757"/>
            <a:ext cx="880562" cy="1218484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Immagine 3" descr="Busta_0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3789040"/>
            <a:ext cx="3437547" cy="16176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Immagine 5" descr="Busta_0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19213" y="2187558"/>
            <a:ext cx="1060799" cy="13144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Immagine 7" descr="docu_0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0947739">
            <a:off x="7070948" y="1391759"/>
            <a:ext cx="859275" cy="1206441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Immagine 8" descr="docu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836541">
            <a:off x="3806379" y="1462447"/>
            <a:ext cx="883874" cy="1218484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Immagine 9" descr="docu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27129">
            <a:off x="3540855" y="1339095"/>
            <a:ext cx="883874" cy="1218484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Immagine 10" descr="docu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650140">
            <a:off x="7737201" y="1316413"/>
            <a:ext cx="869022" cy="1198009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Figura a mano libera 13"/>
          <p:cNvSpPr/>
          <p:nvPr/>
        </p:nvSpPr>
        <p:spPr>
          <a:xfrm>
            <a:off x="4045497" y="4401108"/>
            <a:ext cx="526503" cy="478268"/>
          </a:xfrm>
          <a:custGeom>
            <a:avLst/>
            <a:gdLst>
              <a:gd name="connsiteX0" fmla="*/ 103552 w 672555"/>
              <a:gd name="connsiteY0" fmla="*/ 323982 h 806885"/>
              <a:gd name="connsiteX1" fmla="*/ 141652 w 672555"/>
              <a:gd name="connsiteY1" fmla="*/ 295407 h 806885"/>
              <a:gd name="connsiteX2" fmla="*/ 351202 w 672555"/>
              <a:gd name="connsiteY2" fmla="*/ 95382 h 806885"/>
              <a:gd name="connsiteX3" fmla="*/ 265477 w 672555"/>
              <a:gd name="connsiteY3" fmla="*/ 400182 h 806885"/>
              <a:gd name="connsiteX4" fmla="*/ 332152 w 672555"/>
              <a:gd name="connsiteY4" fmla="*/ 314457 h 806885"/>
              <a:gd name="connsiteX5" fmla="*/ 294052 w 672555"/>
              <a:gd name="connsiteY5" fmla="*/ 533532 h 806885"/>
              <a:gd name="connsiteX6" fmla="*/ 322627 w 672555"/>
              <a:gd name="connsiteY6" fmla="*/ 619257 h 806885"/>
              <a:gd name="connsiteX7" fmla="*/ 417877 w 672555"/>
              <a:gd name="connsiteY7" fmla="*/ 504957 h 806885"/>
              <a:gd name="connsiteX8" fmla="*/ 465502 w 672555"/>
              <a:gd name="connsiteY8" fmla="*/ 409707 h 806885"/>
              <a:gd name="connsiteX9" fmla="*/ 408352 w 672555"/>
              <a:gd name="connsiteY9" fmla="*/ 485907 h 806885"/>
              <a:gd name="connsiteX10" fmla="*/ 494077 w 672555"/>
              <a:gd name="connsiteY10" fmla="*/ 352557 h 806885"/>
              <a:gd name="connsiteX11" fmla="*/ 646477 w 672555"/>
              <a:gd name="connsiteY11" fmla="*/ 181107 h 806885"/>
              <a:gd name="connsiteX12" fmla="*/ 665527 w 672555"/>
              <a:gd name="connsiteY12" fmla="*/ 152532 h 806885"/>
              <a:gd name="connsiteX13" fmla="*/ 379777 w 672555"/>
              <a:gd name="connsiteY13" fmla="*/ 590682 h 806885"/>
              <a:gd name="connsiteX14" fmla="*/ 332152 w 672555"/>
              <a:gd name="connsiteY14" fmla="*/ 714507 h 806885"/>
              <a:gd name="connsiteX15" fmla="*/ 503602 w 672555"/>
              <a:gd name="connsiteY15" fmla="*/ 533532 h 806885"/>
              <a:gd name="connsiteX16" fmla="*/ 484552 w 672555"/>
              <a:gd name="connsiteY16" fmla="*/ 581157 h 806885"/>
              <a:gd name="connsiteX17" fmla="*/ 503602 w 672555"/>
              <a:gd name="connsiteY17" fmla="*/ 647832 h 806885"/>
              <a:gd name="connsiteX18" fmla="*/ 560752 w 672555"/>
              <a:gd name="connsiteY18" fmla="*/ 685932 h 806885"/>
              <a:gd name="connsiteX19" fmla="*/ 551227 w 672555"/>
              <a:gd name="connsiteY19" fmla="*/ 733557 h 806885"/>
              <a:gd name="connsiteX20" fmla="*/ 589327 w 672555"/>
              <a:gd name="connsiteY20" fmla="*/ 657357 h 806885"/>
              <a:gd name="connsiteX21" fmla="*/ 579802 w 672555"/>
              <a:gd name="connsiteY21" fmla="*/ 695457 h 806885"/>
              <a:gd name="connsiteX22" fmla="*/ 636952 w 672555"/>
              <a:gd name="connsiteY22" fmla="*/ 771657 h 806885"/>
              <a:gd name="connsiteX23" fmla="*/ 656002 w 672555"/>
              <a:gd name="connsiteY23" fmla="*/ 743082 h 806885"/>
              <a:gd name="connsiteX24" fmla="*/ 636952 w 672555"/>
              <a:gd name="connsiteY24" fmla="*/ 781182 h 806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2555" h="806885">
                <a:moveTo>
                  <a:pt x="103552" y="323982"/>
                </a:moveTo>
                <a:cubicBezTo>
                  <a:pt x="116252" y="314457"/>
                  <a:pt x="129987" y="306175"/>
                  <a:pt x="141652" y="295407"/>
                </a:cubicBezTo>
                <a:cubicBezTo>
                  <a:pt x="212607" y="229910"/>
                  <a:pt x="336142" y="0"/>
                  <a:pt x="351202" y="95382"/>
                </a:cubicBezTo>
                <a:cubicBezTo>
                  <a:pt x="361771" y="162317"/>
                  <a:pt x="0" y="665659"/>
                  <a:pt x="265477" y="400182"/>
                </a:cubicBezTo>
                <a:cubicBezTo>
                  <a:pt x="291075" y="374584"/>
                  <a:pt x="309927" y="343032"/>
                  <a:pt x="332152" y="314457"/>
                </a:cubicBezTo>
                <a:cubicBezTo>
                  <a:pt x="319452" y="387482"/>
                  <a:pt x="296367" y="459447"/>
                  <a:pt x="294052" y="533532"/>
                </a:cubicBezTo>
                <a:cubicBezTo>
                  <a:pt x="293111" y="563638"/>
                  <a:pt x="293278" y="626030"/>
                  <a:pt x="322627" y="619257"/>
                </a:cubicBezTo>
                <a:cubicBezTo>
                  <a:pt x="370952" y="608105"/>
                  <a:pt x="389938" y="545934"/>
                  <a:pt x="417877" y="504957"/>
                </a:cubicBezTo>
                <a:cubicBezTo>
                  <a:pt x="437874" y="475628"/>
                  <a:pt x="481377" y="441457"/>
                  <a:pt x="465502" y="409707"/>
                </a:cubicBezTo>
                <a:cubicBezTo>
                  <a:pt x="451303" y="381309"/>
                  <a:pt x="394153" y="514305"/>
                  <a:pt x="408352" y="485907"/>
                </a:cubicBezTo>
                <a:cubicBezTo>
                  <a:pt x="431984" y="438643"/>
                  <a:pt x="461545" y="394198"/>
                  <a:pt x="494077" y="352557"/>
                </a:cubicBezTo>
                <a:cubicBezTo>
                  <a:pt x="541152" y="292301"/>
                  <a:pt x="596715" y="239163"/>
                  <a:pt x="646477" y="181107"/>
                </a:cubicBezTo>
                <a:cubicBezTo>
                  <a:pt x="653927" y="172415"/>
                  <a:pt x="672555" y="143496"/>
                  <a:pt x="665527" y="152532"/>
                </a:cubicBezTo>
                <a:cubicBezTo>
                  <a:pt x="548968" y="302393"/>
                  <a:pt x="484156" y="401997"/>
                  <a:pt x="379777" y="590682"/>
                </a:cubicBezTo>
                <a:cubicBezTo>
                  <a:pt x="358371" y="629378"/>
                  <a:pt x="292000" y="733039"/>
                  <a:pt x="332152" y="714507"/>
                </a:cubicBezTo>
                <a:cubicBezTo>
                  <a:pt x="407601" y="679684"/>
                  <a:pt x="448013" y="595298"/>
                  <a:pt x="503602" y="533532"/>
                </a:cubicBezTo>
                <a:cubicBezTo>
                  <a:pt x="588000" y="439756"/>
                  <a:pt x="670035" y="311364"/>
                  <a:pt x="484552" y="581157"/>
                </a:cubicBezTo>
                <a:cubicBezTo>
                  <a:pt x="490902" y="603382"/>
                  <a:pt x="490007" y="629139"/>
                  <a:pt x="503602" y="647832"/>
                </a:cubicBezTo>
                <a:cubicBezTo>
                  <a:pt x="517068" y="666348"/>
                  <a:pt x="549633" y="665918"/>
                  <a:pt x="560752" y="685932"/>
                </a:cubicBezTo>
                <a:cubicBezTo>
                  <a:pt x="568614" y="700084"/>
                  <a:pt x="539779" y="745005"/>
                  <a:pt x="551227" y="733557"/>
                </a:cubicBezTo>
                <a:cubicBezTo>
                  <a:pt x="571307" y="713477"/>
                  <a:pt x="577318" y="683091"/>
                  <a:pt x="589327" y="657357"/>
                </a:cubicBezTo>
                <a:cubicBezTo>
                  <a:pt x="618984" y="593807"/>
                  <a:pt x="647002" y="510658"/>
                  <a:pt x="579802" y="695457"/>
                </a:cubicBezTo>
                <a:cubicBezTo>
                  <a:pt x="598852" y="720857"/>
                  <a:pt x="610028" y="754830"/>
                  <a:pt x="636952" y="771657"/>
                </a:cubicBezTo>
                <a:cubicBezTo>
                  <a:pt x="646660" y="777724"/>
                  <a:pt x="664097" y="734987"/>
                  <a:pt x="656002" y="743082"/>
                </a:cubicBezTo>
                <a:cubicBezTo>
                  <a:pt x="592199" y="806885"/>
                  <a:pt x="607145" y="796085"/>
                  <a:pt x="636952" y="781182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igura a mano libera 15"/>
          <p:cNvSpPr/>
          <p:nvPr/>
        </p:nvSpPr>
        <p:spPr>
          <a:xfrm flipH="1">
            <a:off x="5376595" y="4365104"/>
            <a:ext cx="635565" cy="478268"/>
          </a:xfrm>
          <a:custGeom>
            <a:avLst/>
            <a:gdLst>
              <a:gd name="connsiteX0" fmla="*/ 103552 w 672555"/>
              <a:gd name="connsiteY0" fmla="*/ 323982 h 806885"/>
              <a:gd name="connsiteX1" fmla="*/ 141652 w 672555"/>
              <a:gd name="connsiteY1" fmla="*/ 295407 h 806885"/>
              <a:gd name="connsiteX2" fmla="*/ 351202 w 672555"/>
              <a:gd name="connsiteY2" fmla="*/ 95382 h 806885"/>
              <a:gd name="connsiteX3" fmla="*/ 265477 w 672555"/>
              <a:gd name="connsiteY3" fmla="*/ 400182 h 806885"/>
              <a:gd name="connsiteX4" fmla="*/ 332152 w 672555"/>
              <a:gd name="connsiteY4" fmla="*/ 314457 h 806885"/>
              <a:gd name="connsiteX5" fmla="*/ 294052 w 672555"/>
              <a:gd name="connsiteY5" fmla="*/ 533532 h 806885"/>
              <a:gd name="connsiteX6" fmla="*/ 322627 w 672555"/>
              <a:gd name="connsiteY6" fmla="*/ 619257 h 806885"/>
              <a:gd name="connsiteX7" fmla="*/ 417877 w 672555"/>
              <a:gd name="connsiteY7" fmla="*/ 504957 h 806885"/>
              <a:gd name="connsiteX8" fmla="*/ 465502 w 672555"/>
              <a:gd name="connsiteY8" fmla="*/ 409707 h 806885"/>
              <a:gd name="connsiteX9" fmla="*/ 408352 w 672555"/>
              <a:gd name="connsiteY9" fmla="*/ 485907 h 806885"/>
              <a:gd name="connsiteX10" fmla="*/ 494077 w 672555"/>
              <a:gd name="connsiteY10" fmla="*/ 352557 h 806885"/>
              <a:gd name="connsiteX11" fmla="*/ 646477 w 672555"/>
              <a:gd name="connsiteY11" fmla="*/ 181107 h 806885"/>
              <a:gd name="connsiteX12" fmla="*/ 665527 w 672555"/>
              <a:gd name="connsiteY12" fmla="*/ 152532 h 806885"/>
              <a:gd name="connsiteX13" fmla="*/ 379777 w 672555"/>
              <a:gd name="connsiteY13" fmla="*/ 590682 h 806885"/>
              <a:gd name="connsiteX14" fmla="*/ 332152 w 672555"/>
              <a:gd name="connsiteY14" fmla="*/ 714507 h 806885"/>
              <a:gd name="connsiteX15" fmla="*/ 503602 w 672555"/>
              <a:gd name="connsiteY15" fmla="*/ 533532 h 806885"/>
              <a:gd name="connsiteX16" fmla="*/ 484552 w 672555"/>
              <a:gd name="connsiteY16" fmla="*/ 581157 h 806885"/>
              <a:gd name="connsiteX17" fmla="*/ 503602 w 672555"/>
              <a:gd name="connsiteY17" fmla="*/ 647832 h 806885"/>
              <a:gd name="connsiteX18" fmla="*/ 560752 w 672555"/>
              <a:gd name="connsiteY18" fmla="*/ 685932 h 806885"/>
              <a:gd name="connsiteX19" fmla="*/ 551227 w 672555"/>
              <a:gd name="connsiteY19" fmla="*/ 733557 h 806885"/>
              <a:gd name="connsiteX20" fmla="*/ 589327 w 672555"/>
              <a:gd name="connsiteY20" fmla="*/ 657357 h 806885"/>
              <a:gd name="connsiteX21" fmla="*/ 579802 w 672555"/>
              <a:gd name="connsiteY21" fmla="*/ 695457 h 806885"/>
              <a:gd name="connsiteX22" fmla="*/ 636952 w 672555"/>
              <a:gd name="connsiteY22" fmla="*/ 771657 h 806885"/>
              <a:gd name="connsiteX23" fmla="*/ 656002 w 672555"/>
              <a:gd name="connsiteY23" fmla="*/ 743082 h 806885"/>
              <a:gd name="connsiteX24" fmla="*/ 636952 w 672555"/>
              <a:gd name="connsiteY24" fmla="*/ 781182 h 806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2555" h="806885">
                <a:moveTo>
                  <a:pt x="103552" y="323982"/>
                </a:moveTo>
                <a:cubicBezTo>
                  <a:pt x="116252" y="314457"/>
                  <a:pt x="129987" y="306175"/>
                  <a:pt x="141652" y="295407"/>
                </a:cubicBezTo>
                <a:cubicBezTo>
                  <a:pt x="212607" y="229910"/>
                  <a:pt x="336142" y="0"/>
                  <a:pt x="351202" y="95382"/>
                </a:cubicBezTo>
                <a:cubicBezTo>
                  <a:pt x="361771" y="162317"/>
                  <a:pt x="0" y="665659"/>
                  <a:pt x="265477" y="400182"/>
                </a:cubicBezTo>
                <a:cubicBezTo>
                  <a:pt x="291075" y="374584"/>
                  <a:pt x="309927" y="343032"/>
                  <a:pt x="332152" y="314457"/>
                </a:cubicBezTo>
                <a:cubicBezTo>
                  <a:pt x="319452" y="387482"/>
                  <a:pt x="296367" y="459447"/>
                  <a:pt x="294052" y="533532"/>
                </a:cubicBezTo>
                <a:cubicBezTo>
                  <a:pt x="293111" y="563638"/>
                  <a:pt x="293278" y="626030"/>
                  <a:pt x="322627" y="619257"/>
                </a:cubicBezTo>
                <a:cubicBezTo>
                  <a:pt x="370952" y="608105"/>
                  <a:pt x="389938" y="545934"/>
                  <a:pt x="417877" y="504957"/>
                </a:cubicBezTo>
                <a:cubicBezTo>
                  <a:pt x="437874" y="475628"/>
                  <a:pt x="481377" y="441457"/>
                  <a:pt x="465502" y="409707"/>
                </a:cubicBezTo>
                <a:cubicBezTo>
                  <a:pt x="451303" y="381309"/>
                  <a:pt x="394153" y="514305"/>
                  <a:pt x="408352" y="485907"/>
                </a:cubicBezTo>
                <a:cubicBezTo>
                  <a:pt x="431984" y="438643"/>
                  <a:pt x="461545" y="394198"/>
                  <a:pt x="494077" y="352557"/>
                </a:cubicBezTo>
                <a:cubicBezTo>
                  <a:pt x="541152" y="292301"/>
                  <a:pt x="596715" y="239163"/>
                  <a:pt x="646477" y="181107"/>
                </a:cubicBezTo>
                <a:cubicBezTo>
                  <a:pt x="653927" y="172415"/>
                  <a:pt x="672555" y="143496"/>
                  <a:pt x="665527" y="152532"/>
                </a:cubicBezTo>
                <a:cubicBezTo>
                  <a:pt x="548968" y="302393"/>
                  <a:pt x="484156" y="401997"/>
                  <a:pt x="379777" y="590682"/>
                </a:cubicBezTo>
                <a:cubicBezTo>
                  <a:pt x="358371" y="629378"/>
                  <a:pt x="292000" y="733039"/>
                  <a:pt x="332152" y="714507"/>
                </a:cubicBezTo>
                <a:cubicBezTo>
                  <a:pt x="407601" y="679684"/>
                  <a:pt x="448013" y="595298"/>
                  <a:pt x="503602" y="533532"/>
                </a:cubicBezTo>
                <a:cubicBezTo>
                  <a:pt x="588000" y="439756"/>
                  <a:pt x="670035" y="311364"/>
                  <a:pt x="484552" y="581157"/>
                </a:cubicBezTo>
                <a:cubicBezTo>
                  <a:pt x="490902" y="603382"/>
                  <a:pt x="490007" y="629139"/>
                  <a:pt x="503602" y="647832"/>
                </a:cubicBezTo>
                <a:cubicBezTo>
                  <a:pt x="517068" y="666348"/>
                  <a:pt x="549633" y="665918"/>
                  <a:pt x="560752" y="685932"/>
                </a:cubicBezTo>
                <a:cubicBezTo>
                  <a:pt x="568614" y="700084"/>
                  <a:pt x="539779" y="745005"/>
                  <a:pt x="551227" y="733557"/>
                </a:cubicBezTo>
                <a:cubicBezTo>
                  <a:pt x="571307" y="713477"/>
                  <a:pt x="577318" y="683091"/>
                  <a:pt x="589327" y="657357"/>
                </a:cubicBezTo>
                <a:cubicBezTo>
                  <a:pt x="618984" y="593807"/>
                  <a:pt x="647002" y="510658"/>
                  <a:pt x="579802" y="695457"/>
                </a:cubicBezTo>
                <a:cubicBezTo>
                  <a:pt x="598852" y="720857"/>
                  <a:pt x="610028" y="754830"/>
                  <a:pt x="636952" y="771657"/>
                </a:cubicBezTo>
                <a:cubicBezTo>
                  <a:pt x="646660" y="777724"/>
                  <a:pt x="664097" y="734987"/>
                  <a:pt x="656002" y="743082"/>
                </a:cubicBezTo>
                <a:cubicBezTo>
                  <a:pt x="592199" y="806885"/>
                  <a:pt x="607145" y="796085"/>
                  <a:pt x="636952" y="781182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 descr="docu_0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0830008">
            <a:off x="3229433" y="1394100"/>
            <a:ext cx="859275" cy="1206441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9" name="Connettore 2 18"/>
          <p:cNvCxnSpPr/>
          <p:nvPr/>
        </p:nvCxnSpPr>
        <p:spPr>
          <a:xfrm>
            <a:off x="2684940" y="3502026"/>
            <a:ext cx="878948" cy="3631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 flipH="1">
            <a:off x="6360098" y="3298887"/>
            <a:ext cx="1007384" cy="540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863588" y="620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164073" y="135940"/>
            <a:ext cx="385242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smtClean="0"/>
              <a:t>Sulla </a:t>
            </a:r>
            <a:r>
              <a:rPr lang="it-IT" sz="1100" b="1" dirty="0" smtClean="0"/>
              <a:t>busta A  </a:t>
            </a:r>
            <a:r>
              <a:rPr lang="it-IT" sz="1000" dirty="0" smtClean="0"/>
              <a:t>scrivere:</a:t>
            </a:r>
          </a:p>
          <a:p>
            <a:pPr algn="ctr"/>
            <a:endParaRPr lang="it-IT" sz="1000" dirty="0" smtClean="0"/>
          </a:p>
          <a:p>
            <a:r>
              <a:rPr lang="it-IT" sz="1000" b="1" dirty="0" smtClean="0"/>
              <a:t>“DOCUMENTI PER LA PARTECIPAZIONE </a:t>
            </a:r>
            <a:r>
              <a:rPr lang="it-IT" sz="1000" b="1" dirty="0"/>
              <a:t>L’ASTA PUBBLICA DEL GIORNO </a:t>
            </a:r>
            <a:r>
              <a:rPr lang="it-IT" sz="1000" b="1" dirty="0" smtClean="0"/>
              <a:t>14/01/2020  </a:t>
            </a:r>
            <a:r>
              <a:rPr lang="it-IT" sz="1000" b="1" dirty="0"/>
              <a:t>– LOTTO N. _____ O LOTTI N.RI _____ DI VEICOLI </a:t>
            </a:r>
            <a:r>
              <a:rPr lang="it-IT" sz="1000" b="1" dirty="0" smtClean="0"/>
              <a:t>- ALLEGATO A*</a:t>
            </a:r>
          </a:p>
          <a:p>
            <a:r>
              <a:rPr lang="it-IT" sz="1000" b="1" dirty="0"/>
              <a:t>N.B. *(</a:t>
            </a:r>
            <a:r>
              <a:rPr lang="it-IT" sz="1000" i="1" dirty="0"/>
              <a:t>Indicare il/i numero/i di lotto/i per il/i quale/i si intende concorrere)</a:t>
            </a:r>
            <a:endParaRPr lang="it-IT" sz="1000" dirty="0"/>
          </a:p>
          <a:p>
            <a:endParaRPr lang="it-IT" sz="1000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5428617" y="135940"/>
            <a:ext cx="356439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smtClean="0"/>
              <a:t>Sulla </a:t>
            </a:r>
            <a:r>
              <a:rPr lang="it-IT" sz="1100" b="1" dirty="0" smtClean="0"/>
              <a:t>busta </a:t>
            </a:r>
            <a:r>
              <a:rPr lang="it-IT" sz="1100" b="1" dirty="0"/>
              <a:t>B</a:t>
            </a:r>
            <a:r>
              <a:rPr lang="it-IT" sz="1000" dirty="0" smtClean="0"/>
              <a:t> scrivere:</a:t>
            </a:r>
          </a:p>
          <a:p>
            <a:pPr algn="ctr"/>
            <a:endParaRPr lang="it-IT" sz="1000" dirty="0" smtClean="0"/>
          </a:p>
          <a:p>
            <a:r>
              <a:rPr lang="it-IT" sz="1000" b="1" dirty="0" smtClean="0"/>
              <a:t>“OFFERTA DI ACQUISTO PER L’ASTA </a:t>
            </a:r>
            <a:r>
              <a:rPr lang="it-IT" sz="1000" b="1" dirty="0"/>
              <a:t>PUBBLICA DEL GIORNO </a:t>
            </a:r>
            <a:r>
              <a:rPr lang="it-IT" sz="1000" b="1" dirty="0" smtClean="0"/>
              <a:t>14/01/2020  </a:t>
            </a:r>
            <a:r>
              <a:rPr lang="it-IT" sz="1000" b="1" dirty="0"/>
              <a:t>– LOTTO N. _____ O LOTTI N.RI _____ </a:t>
            </a:r>
            <a:r>
              <a:rPr lang="it-IT" sz="1000" b="1" dirty="0" smtClean="0"/>
              <a:t>DI VEICOLI -  ALLEGATO B*</a:t>
            </a:r>
          </a:p>
          <a:p>
            <a:r>
              <a:rPr lang="it-IT" sz="1000" b="1" dirty="0"/>
              <a:t>N.B. *(</a:t>
            </a:r>
            <a:r>
              <a:rPr lang="it-IT" sz="1000" i="1" dirty="0"/>
              <a:t>Indicare il/i numero/i di lotto/i per il/i quale/i si intende concorrere)</a:t>
            </a:r>
            <a:endParaRPr lang="it-IT" sz="1000" dirty="0"/>
          </a:p>
          <a:p>
            <a:endParaRPr lang="it-IT" sz="1000" dirty="0"/>
          </a:p>
        </p:txBody>
      </p:sp>
      <p:sp>
        <p:nvSpPr>
          <p:cNvPr id="37" name="Pentagono 36"/>
          <p:cNvSpPr/>
          <p:nvPr/>
        </p:nvSpPr>
        <p:spPr>
          <a:xfrm>
            <a:off x="2519772" y="2924944"/>
            <a:ext cx="972108" cy="432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/>
              <a:t>Busta</a:t>
            </a:r>
          </a:p>
          <a:p>
            <a:pPr algn="ctr"/>
            <a:r>
              <a:rPr lang="it-IT" sz="1600" b="1" dirty="0" smtClean="0"/>
              <a:t>A</a:t>
            </a:r>
            <a:endParaRPr lang="it-IT" sz="1600" b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359532" y="2109046"/>
            <a:ext cx="360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sz="1000" dirty="0" smtClean="0"/>
              <a:t> Allegato A </a:t>
            </a:r>
            <a:r>
              <a:rPr lang="it-IT" sz="1000" dirty="0"/>
              <a:t>- Dichiarazione art. 46 D.P.R. 445/2000</a:t>
            </a:r>
            <a:r>
              <a:rPr lang="it-IT" sz="1000" baseline="30000" dirty="0"/>
              <a:t>1</a:t>
            </a:r>
            <a:endParaRPr lang="it-IT" sz="1000" dirty="0" smtClean="0"/>
          </a:p>
          <a:p>
            <a:r>
              <a:rPr lang="it-IT" sz="1000" dirty="0" smtClean="0"/>
              <a:t>- Documenti</a:t>
            </a:r>
          </a:p>
          <a:p>
            <a:r>
              <a:rPr lang="it-IT" sz="1000" dirty="0" smtClean="0"/>
              <a:t>- Assegno circolare N.T. pari al 20% dell’importo a  </a:t>
            </a:r>
          </a:p>
          <a:p>
            <a:r>
              <a:rPr lang="it-IT" sz="1000" dirty="0"/>
              <a:t> </a:t>
            </a:r>
            <a:r>
              <a:rPr lang="it-IT" sz="1000" dirty="0" smtClean="0"/>
              <a:t> base d’asta</a:t>
            </a:r>
          </a:p>
          <a:p>
            <a:r>
              <a:rPr lang="it-IT" sz="1000" dirty="0" smtClean="0"/>
              <a:t>- Visura Camerale</a:t>
            </a:r>
            <a:r>
              <a:rPr lang="it-IT" sz="1000" baseline="30000" dirty="0" smtClean="0"/>
              <a:t>2</a:t>
            </a:r>
            <a:r>
              <a:rPr lang="it-IT" sz="1000" dirty="0" smtClean="0"/>
              <a:t> </a:t>
            </a:r>
            <a:endParaRPr lang="it-IT" sz="1000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5685968" y="2049999"/>
            <a:ext cx="14740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- Allegato B</a:t>
            </a:r>
            <a:endParaRPr lang="it-IT" sz="1000" dirty="0"/>
          </a:p>
        </p:txBody>
      </p:sp>
      <p:sp>
        <p:nvSpPr>
          <p:cNvPr id="24" name="Pentagono 23"/>
          <p:cNvSpPr/>
          <p:nvPr/>
        </p:nvSpPr>
        <p:spPr>
          <a:xfrm>
            <a:off x="2375756" y="5049180"/>
            <a:ext cx="618368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BUSTA</a:t>
            </a:r>
            <a:endParaRPr lang="it-IT" sz="1000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2339752" y="5553236"/>
            <a:ext cx="4870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00" dirty="0" smtClean="0"/>
          </a:p>
          <a:p>
            <a:pPr algn="ctr"/>
            <a:r>
              <a:rPr lang="it-IT" sz="1100" b="1" dirty="0" smtClean="0"/>
              <a:t>Sulla busta 3 scrivere</a:t>
            </a:r>
            <a:r>
              <a:rPr lang="it-IT" sz="1000" b="1" dirty="0" smtClean="0"/>
              <a:t>:</a:t>
            </a:r>
          </a:p>
          <a:p>
            <a:pPr algn="ctr"/>
            <a:endParaRPr lang="it-IT" sz="1000" b="1" dirty="0" smtClean="0"/>
          </a:p>
          <a:p>
            <a:pPr algn="ctr"/>
            <a:r>
              <a:rPr lang="it-IT" sz="1000" b="1" dirty="0"/>
              <a:t>L’ASTA PUBBLICA DEL GIORNO </a:t>
            </a:r>
            <a:r>
              <a:rPr lang="it-IT" sz="1000" b="1" dirty="0" smtClean="0"/>
              <a:t>14/01/2020  </a:t>
            </a:r>
            <a:r>
              <a:rPr lang="it-IT" sz="1000" b="1" dirty="0"/>
              <a:t>– LOTTO N. _____ O LOTTI N.RI </a:t>
            </a:r>
            <a:r>
              <a:rPr lang="it-IT" sz="1000" b="1" dirty="0" smtClean="0"/>
              <a:t>_____* </a:t>
            </a:r>
          </a:p>
          <a:p>
            <a:pPr algn="ctr"/>
            <a:r>
              <a:rPr lang="it-IT" sz="1000" b="1" dirty="0" smtClean="0"/>
              <a:t>N.B. *(</a:t>
            </a:r>
            <a:r>
              <a:rPr lang="it-IT" sz="1000" i="1" dirty="0"/>
              <a:t>Indicare il/i numero/i di lotto/i per il/i quale/i si intende </a:t>
            </a:r>
            <a:r>
              <a:rPr lang="it-IT" sz="1000" i="1" dirty="0" smtClean="0"/>
              <a:t>concorrere)</a:t>
            </a:r>
            <a:endParaRPr lang="it-IT" sz="1000" dirty="0"/>
          </a:p>
        </p:txBody>
      </p:sp>
      <p:sp>
        <p:nvSpPr>
          <p:cNvPr id="32" name="CasellaDiTesto 31"/>
          <p:cNvSpPr txBox="1"/>
          <p:nvPr/>
        </p:nvSpPr>
        <p:spPr>
          <a:xfrm>
            <a:off x="6696236" y="4049777"/>
            <a:ext cx="2304256" cy="1323439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000"/>
            </a:lvl1pPr>
          </a:lstStyle>
          <a:p>
            <a:pPr algn="ctr"/>
            <a:r>
              <a:rPr lang="it-IT" dirty="0"/>
              <a:t>NOTE</a:t>
            </a:r>
          </a:p>
          <a:p>
            <a:r>
              <a:rPr lang="it-IT" dirty="0" smtClean="0"/>
              <a:t>1</a:t>
            </a:r>
            <a:r>
              <a:rPr lang="it-IT" dirty="0"/>
              <a:t>) Dichiarazione  attestante  che il soggetto medesimo non è interdetto, inabilitato o che,  a suo carico, non sono in corso procedimenti penali.</a:t>
            </a:r>
          </a:p>
          <a:p>
            <a:endParaRPr lang="it-IT" dirty="0"/>
          </a:p>
          <a:p>
            <a:r>
              <a:rPr lang="it-IT" dirty="0"/>
              <a:t>2) Se per conto di ditte individuali, società di fatto o persone giuridiche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251520" y="4293096"/>
            <a:ext cx="1908212" cy="10156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- </a:t>
            </a:r>
            <a:r>
              <a:rPr lang="it-IT" sz="1000" b="1" u="sng" dirty="0" smtClean="0"/>
              <a:t>Per le buste</a:t>
            </a:r>
            <a:r>
              <a:rPr lang="it-IT" sz="1000" dirty="0" smtClean="0"/>
              <a:t>: ricorda di sigillare ciascuna e firmare tutti i lembi.</a:t>
            </a:r>
          </a:p>
          <a:p>
            <a:endParaRPr lang="it-IT" sz="1000" dirty="0" smtClean="0"/>
          </a:p>
          <a:p>
            <a:r>
              <a:rPr lang="it-IT" sz="1000" b="1" u="sng" dirty="0" smtClean="0"/>
              <a:t>- Per gli allegati: </a:t>
            </a:r>
            <a:r>
              <a:rPr lang="it-IT" sz="1000" dirty="0" smtClean="0"/>
              <a:t>non omettere in nessun caso data e firma, pena l’annullamento  dell’offerta.</a:t>
            </a:r>
            <a:endParaRPr lang="it-IT" sz="1000" dirty="0"/>
          </a:p>
        </p:txBody>
      </p:sp>
      <p:sp>
        <p:nvSpPr>
          <p:cNvPr id="29" name="CasellaDiTesto 28"/>
          <p:cNvSpPr txBox="1"/>
          <p:nvPr/>
        </p:nvSpPr>
        <p:spPr>
          <a:xfrm>
            <a:off x="3714158" y="44624"/>
            <a:ext cx="1901958" cy="252029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000"/>
            </a:lvl1pPr>
          </a:lstStyle>
          <a:p>
            <a:pPr algn="ctr"/>
            <a:r>
              <a:rPr lang="it-IT" dirty="0"/>
              <a:t>Allegato C</a:t>
            </a:r>
          </a:p>
        </p:txBody>
      </p:sp>
      <p:sp>
        <p:nvSpPr>
          <p:cNvPr id="31" name="Pentagono 30"/>
          <p:cNvSpPr/>
          <p:nvPr/>
        </p:nvSpPr>
        <p:spPr>
          <a:xfrm>
            <a:off x="6208807" y="2957692"/>
            <a:ext cx="972108" cy="432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/>
              <a:t>Busta</a:t>
            </a:r>
          </a:p>
          <a:p>
            <a:pPr algn="ctr"/>
            <a:r>
              <a:rPr lang="it-IT" sz="1600" b="1" dirty="0" smtClean="0"/>
              <a:t>B</a:t>
            </a:r>
            <a:endParaRPr lang="it-IT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241</Words>
  <Application>Microsoft Office PowerPoint</Application>
  <PresentationFormat>Presentazione su schermo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Company>Sogei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TORSELLINI MAURO</dc:creator>
  <cp:lastModifiedBy>IOPPOLO ANGELO</cp:lastModifiedBy>
  <cp:revision>63</cp:revision>
  <cp:lastPrinted>2016-01-29T13:50:59Z</cp:lastPrinted>
  <dcterms:created xsi:type="dcterms:W3CDTF">2010-09-28T06:11:14Z</dcterms:created>
  <dcterms:modified xsi:type="dcterms:W3CDTF">2019-12-23T14:40:40Z</dcterms:modified>
</cp:coreProperties>
</file>