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24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38B4-7196-4153-A0A8-5E6BA5E4314C}" type="datetimeFigureOut">
              <a:rPr lang="it-IT" smtClean="0"/>
              <a:pPr/>
              <a:t>24/06/2025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D621-3713-48DE-814F-2E85B92191B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38B4-7196-4153-A0A8-5E6BA5E4314C}" type="datetimeFigureOut">
              <a:rPr lang="it-IT" smtClean="0"/>
              <a:pPr/>
              <a:t>24/06/2025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D621-3713-48DE-814F-2E85B92191B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38B4-7196-4153-A0A8-5E6BA5E4314C}" type="datetimeFigureOut">
              <a:rPr lang="it-IT" smtClean="0"/>
              <a:pPr/>
              <a:t>24/06/2025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D621-3713-48DE-814F-2E85B92191B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38B4-7196-4153-A0A8-5E6BA5E4314C}" type="datetimeFigureOut">
              <a:rPr lang="it-IT" smtClean="0"/>
              <a:pPr/>
              <a:t>24/06/2025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D621-3713-48DE-814F-2E85B92191B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38B4-7196-4153-A0A8-5E6BA5E4314C}" type="datetimeFigureOut">
              <a:rPr lang="it-IT" smtClean="0"/>
              <a:pPr/>
              <a:t>24/06/2025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D621-3713-48DE-814F-2E85B92191B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38B4-7196-4153-A0A8-5E6BA5E4314C}" type="datetimeFigureOut">
              <a:rPr lang="it-IT" smtClean="0"/>
              <a:pPr/>
              <a:t>24/06/2025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D621-3713-48DE-814F-2E85B92191B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38B4-7196-4153-A0A8-5E6BA5E4314C}" type="datetimeFigureOut">
              <a:rPr lang="it-IT" smtClean="0"/>
              <a:pPr/>
              <a:t>24/06/2025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D621-3713-48DE-814F-2E85B92191B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38B4-7196-4153-A0A8-5E6BA5E4314C}" type="datetimeFigureOut">
              <a:rPr lang="it-IT" smtClean="0"/>
              <a:pPr/>
              <a:t>24/06/2025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D621-3713-48DE-814F-2E85B92191B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38B4-7196-4153-A0A8-5E6BA5E4314C}" type="datetimeFigureOut">
              <a:rPr lang="it-IT" smtClean="0"/>
              <a:pPr/>
              <a:t>24/06/2025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D621-3713-48DE-814F-2E85B92191B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38B4-7196-4153-A0A8-5E6BA5E4314C}" type="datetimeFigureOut">
              <a:rPr lang="it-IT" smtClean="0"/>
              <a:pPr/>
              <a:t>24/06/2025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D621-3713-48DE-814F-2E85B92191B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38B4-7196-4153-A0A8-5E6BA5E4314C}" type="datetimeFigureOut">
              <a:rPr lang="it-IT" smtClean="0"/>
              <a:pPr/>
              <a:t>24/06/2025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D621-3713-48DE-814F-2E85B92191B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938B4-7196-4153-A0A8-5E6BA5E4314C}" type="datetimeFigureOut">
              <a:rPr lang="it-IT" smtClean="0"/>
              <a:pPr/>
              <a:t>24/06/2025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CD621-3713-48DE-814F-2E85B92191B3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Busta_0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24931" y="2129599"/>
            <a:ext cx="1336571" cy="16561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Immagine 11" descr="docu_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460104" flipH="1">
            <a:off x="7571289" y="1440757"/>
            <a:ext cx="880562" cy="1218484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Immagine 3" descr="Busta_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3789040"/>
            <a:ext cx="3437547" cy="16176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Immagine 5" descr="Busta_0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19213" y="2187558"/>
            <a:ext cx="1060799" cy="13144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Immagine 7" descr="docu_0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947739">
            <a:off x="7070948" y="1391759"/>
            <a:ext cx="859275" cy="1206441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Immagine 8" descr="docu_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36541">
            <a:off x="3806379" y="1462447"/>
            <a:ext cx="883874" cy="1218484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Immagine 9" descr="docu_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27129">
            <a:off x="3460673" y="1339095"/>
            <a:ext cx="883874" cy="1218484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Immagine 10" descr="docu_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50140">
            <a:off x="7737201" y="1316413"/>
            <a:ext cx="869022" cy="1198009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Figura a mano libera 13"/>
          <p:cNvSpPr/>
          <p:nvPr/>
        </p:nvSpPr>
        <p:spPr>
          <a:xfrm>
            <a:off x="4045497" y="4401108"/>
            <a:ext cx="526503" cy="478268"/>
          </a:xfrm>
          <a:custGeom>
            <a:avLst/>
            <a:gdLst>
              <a:gd name="connsiteX0" fmla="*/ 103552 w 672555"/>
              <a:gd name="connsiteY0" fmla="*/ 323982 h 806885"/>
              <a:gd name="connsiteX1" fmla="*/ 141652 w 672555"/>
              <a:gd name="connsiteY1" fmla="*/ 295407 h 806885"/>
              <a:gd name="connsiteX2" fmla="*/ 351202 w 672555"/>
              <a:gd name="connsiteY2" fmla="*/ 95382 h 806885"/>
              <a:gd name="connsiteX3" fmla="*/ 265477 w 672555"/>
              <a:gd name="connsiteY3" fmla="*/ 400182 h 806885"/>
              <a:gd name="connsiteX4" fmla="*/ 332152 w 672555"/>
              <a:gd name="connsiteY4" fmla="*/ 314457 h 806885"/>
              <a:gd name="connsiteX5" fmla="*/ 294052 w 672555"/>
              <a:gd name="connsiteY5" fmla="*/ 533532 h 806885"/>
              <a:gd name="connsiteX6" fmla="*/ 322627 w 672555"/>
              <a:gd name="connsiteY6" fmla="*/ 619257 h 806885"/>
              <a:gd name="connsiteX7" fmla="*/ 417877 w 672555"/>
              <a:gd name="connsiteY7" fmla="*/ 504957 h 806885"/>
              <a:gd name="connsiteX8" fmla="*/ 465502 w 672555"/>
              <a:gd name="connsiteY8" fmla="*/ 409707 h 806885"/>
              <a:gd name="connsiteX9" fmla="*/ 408352 w 672555"/>
              <a:gd name="connsiteY9" fmla="*/ 485907 h 806885"/>
              <a:gd name="connsiteX10" fmla="*/ 494077 w 672555"/>
              <a:gd name="connsiteY10" fmla="*/ 352557 h 806885"/>
              <a:gd name="connsiteX11" fmla="*/ 646477 w 672555"/>
              <a:gd name="connsiteY11" fmla="*/ 181107 h 806885"/>
              <a:gd name="connsiteX12" fmla="*/ 665527 w 672555"/>
              <a:gd name="connsiteY12" fmla="*/ 152532 h 806885"/>
              <a:gd name="connsiteX13" fmla="*/ 379777 w 672555"/>
              <a:gd name="connsiteY13" fmla="*/ 590682 h 806885"/>
              <a:gd name="connsiteX14" fmla="*/ 332152 w 672555"/>
              <a:gd name="connsiteY14" fmla="*/ 714507 h 806885"/>
              <a:gd name="connsiteX15" fmla="*/ 503602 w 672555"/>
              <a:gd name="connsiteY15" fmla="*/ 533532 h 806885"/>
              <a:gd name="connsiteX16" fmla="*/ 484552 w 672555"/>
              <a:gd name="connsiteY16" fmla="*/ 581157 h 806885"/>
              <a:gd name="connsiteX17" fmla="*/ 503602 w 672555"/>
              <a:gd name="connsiteY17" fmla="*/ 647832 h 806885"/>
              <a:gd name="connsiteX18" fmla="*/ 560752 w 672555"/>
              <a:gd name="connsiteY18" fmla="*/ 685932 h 806885"/>
              <a:gd name="connsiteX19" fmla="*/ 551227 w 672555"/>
              <a:gd name="connsiteY19" fmla="*/ 733557 h 806885"/>
              <a:gd name="connsiteX20" fmla="*/ 589327 w 672555"/>
              <a:gd name="connsiteY20" fmla="*/ 657357 h 806885"/>
              <a:gd name="connsiteX21" fmla="*/ 579802 w 672555"/>
              <a:gd name="connsiteY21" fmla="*/ 695457 h 806885"/>
              <a:gd name="connsiteX22" fmla="*/ 636952 w 672555"/>
              <a:gd name="connsiteY22" fmla="*/ 771657 h 806885"/>
              <a:gd name="connsiteX23" fmla="*/ 656002 w 672555"/>
              <a:gd name="connsiteY23" fmla="*/ 743082 h 806885"/>
              <a:gd name="connsiteX24" fmla="*/ 636952 w 672555"/>
              <a:gd name="connsiteY24" fmla="*/ 781182 h 806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72555" h="806885">
                <a:moveTo>
                  <a:pt x="103552" y="323982"/>
                </a:moveTo>
                <a:cubicBezTo>
                  <a:pt x="116252" y="314457"/>
                  <a:pt x="129987" y="306175"/>
                  <a:pt x="141652" y="295407"/>
                </a:cubicBezTo>
                <a:cubicBezTo>
                  <a:pt x="212607" y="229910"/>
                  <a:pt x="336142" y="0"/>
                  <a:pt x="351202" y="95382"/>
                </a:cubicBezTo>
                <a:cubicBezTo>
                  <a:pt x="361771" y="162317"/>
                  <a:pt x="0" y="665659"/>
                  <a:pt x="265477" y="400182"/>
                </a:cubicBezTo>
                <a:cubicBezTo>
                  <a:pt x="291075" y="374584"/>
                  <a:pt x="309927" y="343032"/>
                  <a:pt x="332152" y="314457"/>
                </a:cubicBezTo>
                <a:cubicBezTo>
                  <a:pt x="319452" y="387482"/>
                  <a:pt x="296367" y="459447"/>
                  <a:pt x="294052" y="533532"/>
                </a:cubicBezTo>
                <a:cubicBezTo>
                  <a:pt x="293111" y="563638"/>
                  <a:pt x="293278" y="626030"/>
                  <a:pt x="322627" y="619257"/>
                </a:cubicBezTo>
                <a:cubicBezTo>
                  <a:pt x="370952" y="608105"/>
                  <a:pt x="389938" y="545934"/>
                  <a:pt x="417877" y="504957"/>
                </a:cubicBezTo>
                <a:cubicBezTo>
                  <a:pt x="437874" y="475628"/>
                  <a:pt x="481377" y="441457"/>
                  <a:pt x="465502" y="409707"/>
                </a:cubicBezTo>
                <a:cubicBezTo>
                  <a:pt x="451303" y="381309"/>
                  <a:pt x="394153" y="514305"/>
                  <a:pt x="408352" y="485907"/>
                </a:cubicBezTo>
                <a:cubicBezTo>
                  <a:pt x="431984" y="438643"/>
                  <a:pt x="461545" y="394198"/>
                  <a:pt x="494077" y="352557"/>
                </a:cubicBezTo>
                <a:cubicBezTo>
                  <a:pt x="541152" y="292301"/>
                  <a:pt x="596715" y="239163"/>
                  <a:pt x="646477" y="181107"/>
                </a:cubicBezTo>
                <a:cubicBezTo>
                  <a:pt x="653927" y="172415"/>
                  <a:pt x="672555" y="143496"/>
                  <a:pt x="665527" y="152532"/>
                </a:cubicBezTo>
                <a:cubicBezTo>
                  <a:pt x="548968" y="302393"/>
                  <a:pt x="484156" y="401997"/>
                  <a:pt x="379777" y="590682"/>
                </a:cubicBezTo>
                <a:cubicBezTo>
                  <a:pt x="358371" y="629378"/>
                  <a:pt x="292000" y="733039"/>
                  <a:pt x="332152" y="714507"/>
                </a:cubicBezTo>
                <a:cubicBezTo>
                  <a:pt x="407601" y="679684"/>
                  <a:pt x="448013" y="595298"/>
                  <a:pt x="503602" y="533532"/>
                </a:cubicBezTo>
                <a:cubicBezTo>
                  <a:pt x="588000" y="439756"/>
                  <a:pt x="670035" y="311364"/>
                  <a:pt x="484552" y="581157"/>
                </a:cubicBezTo>
                <a:cubicBezTo>
                  <a:pt x="490902" y="603382"/>
                  <a:pt x="490007" y="629139"/>
                  <a:pt x="503602" y="647832"/>
                </a:cubicBezTo>
                <a:cubicBezTo>
                  <a:pt x="517068" y="666348"/>
                  <a:pt x="549633" y="665918"/>
                  <a:pt x="560752" y="685932"/>
                </a:cubicBezTo>
                <a:cubicBezTo>
                  <a:pt x="568614" y="700084"/>
                  <a:pt x="539779" y="745005"/>
                  <a:pt x="551227" y="733557"/>
                </a:cubicBezTo>
                <a:cubicBezTo>
                  <a:pt x="571307" y="713477"/>
                  <a:pt x="577318" y="683091"/>
                  <a:pt x="589327" y="657357"/>
                </a:cubicBezTo>
                <a:cubicBezTo>
                  <a:pt x="618984" y="593807"/>
                  <a:pt x="647002" y="510658"/>
                  <a:pt x="579802" y="695457"/>
                </a:cubicBezTo>
                <a:cubicBezTo>
                  <a:pt x="598852" y="720857"/>
                  <a:pt x="610028" y="754830"/>
                  <a:pt x="636952" y="771657"/>
                </a:cubicBezTo>
                <a:cubicBezTo>
                  <a:pt x="646660" y="777724"/>
                  <a:pt x="664097" y="734987"/>
                  <a:pt x="656002" y="743082"/>
                </a:cubicBezTo>
                <a:cubicBezTo>
                  <a:pt x="592199" y="806885"/>
                  <a:pt x="607145" y="796085"/>
                  <a:pt x="636952" y="781182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igura a mano libera 15"/>
          <p:cNvSpPr/>
          <p:nvPr/>
        </p:nvSpPr>
        <p:spPr>
          <a:xfrm flipH="1">
            <a:off x="5376595" y="4365104"/>
            <a:ext cx="635565" cy="478268"/>
          </a:xfrm>
          <a:custGeom>
            <a:avLst/>
            <a:gdLst>
              <a:gd name="connsiteX0" fmla="*/ 103552 w 672555"/>
              <a:gd name="connsiteY0" fmla="*/ 323982 h 806885"/>
              <a:gd name="connsiteX1" fmla="*/ 141652 w 672555"/>
              <a:gd name="connsiteY1" fmla="*/ 295407 h 806885"/>
              <a:gd name="connsiteX2" fmla="*/ 351202 w 672555"/>
              <a:gd name="connsiteY2" fmla="*/ 95382 h 806885"/>
              <a:gd name="connsiteX3" fmla="*/ 265477 w 672555"/>
              <a:gd name="connsiteY3" fmla="*/ 400182 h 806885"/>
              <a:gd name="connsiteX4" fmla="*/ 332152 w 672555"/>
              <a:gd name="connsiteY4" fmla="*/ 314457 h 806885"/>
              <a:gd name="connsiteX5" fmla="*/ 294052 w 672555"/>
              <a:gd name="connsiteY5" fmla="*/ 533532 h 806885"/>
              <a:gd name="connsiteX6" fmla="*/ 322627 w 672555"/>
              <a:gd name="connsiteY6" fmla="*/ 619257 h 806885"/>
              <a:gd name="connsiteX7" fmla="*/ 417877 w 672555"/>
              <a:gd name="connsiteY7" fmla="*/ 504957 h 806885"/>
              <a:gd name="connsiteX8" fmla="*/ 465502 w 672555"/>
              <a:gd name="connsiteY8" fmla="*/ 409707 h 806885"/>
              <a:gd name="connsiteX9" fmla="*/ 408352 w 672555"/>
              <a:gd name="connsiteY9" fmla="*/ 485907 h 806885"/>
              <a:gd name="connsiteX10" fmla="*/ 494077 w 672555"/>
              <a:gd name="connsiteY10" fmla="*/ 352557 h 806885"/>
              <a:gd name="connsiteX11" fmla="*/ 646477 w 672555"/>
              <a:gd name="connsiteY11" fmla="*/ 181107 h 806885"/>
              <a:gd name="connsiteX12" fmla="*/ 665527 w 672555"/>
              <a:gd name="connsiteY12" fmla="*/ 152532 h 806885"/>
              <a:gd name="connsiteX13" fmla="*/ 379777 w 672555"/>
              <a:gd name="connsiteY13" fmla="*/ 590682 h 806885"/>
              <a:gd name="connsiteX14" fmla="*/ 332152 w 672555"/>
              <a:gd name="connsiteY14" fmla="*/ 714507 h 806885"/>
              <a:gd name="connsiteX15" fmla="*/ 503602 w 672555"/>
              <a:gd name="connsiteY15" fmla="*/ 533532 h 806885"/>
              <a:gd name="connsiteX16" fmla="*/ 484552 w 672555"/>
              <a:gd name="connsiteY16" fmla="*/ 581157 h 806885"/>
              <a:gd name="connsiteX17" fmla="*/ 503602 w 672555"/>
              <a:gd name="connsiteY17" fmla="*/ 647832 h 806885"/>
              <a:gd name="connsiteX18" fmla="*/ 560752 w 672555"/>
              <a:gd name="connsiteY18" fmla="*/ 685932 h 806885"/>
              <a:gd name="connsiteX19" fmla="*/ 551227 w 672555"/>
              <a:gd name="connsiteY19" fmla="*/ 733557 h 806885"/>
              <a:gd name="connsiteX20" fmla="*/ 589327 w 672555"/>
              <a:gd name="connsiteY20" fmla="*/ 657357 h 806885"/>
              <a:gd name="connsiteX21" fmla="*/ 579802 w 672555"/>
              <a:gd name="connsiteY21" fmla="*/ 695457 h 806885"/>
              <a:gd name="connsiteX22" fmla="*/ 636952 w 672555"/>
              <a:gd name="connsiteY22" fmla="*/ 771657 h 806885"/>
              <a:gd name="connsiteX23" fmla="*/ 656002 w 672555"/>
              <a:gd name="connsiteY23" fmla="*/ 743082 h 806885"/>
              <a:gd name="connsiteX24" fmla="*/ 636952 w 672555"/>
              <a:gd name="connsiteY24" fmla="*/ 781182 h 806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72555" h="806885">
                <a:moveTo>
                  <a:pt x="103552" y="323982"/>
                </a:moveTo>
                <a:cubicBezTo>
                  <a:pt x="116252" y="314457"/>
                  <a:pt x="129987" y="306175"/>
                  <a:pt x="141652" y="295407"/>
                </a:cubicBezTo>
                <a:cubicBezTo>
                  <a:pt x="212607" y="229910"/>
                  <a:pt x="336142" y="0"/>
                  <a:pt x="351202" y="95382"/>
                </a:cubicBezTo>
                <a:cubicBezTo>
                  <a:pt x="361771" y="162317"/>
                  <a:pt x="0" y="665659"/>
                  <a:pt x="265477" y="400182"/>
                </a:cubicBezTo>
                <a:cubicBezTo>
                  <a:pt x="291075" y="374584"/>
                  <a:pt x="309927" y="343032"/>
                  <a:pt x="332152" y="314457"/>
                </a:cubicBezTo>
                <a:cubicBezTo>
                  <a:pt x="319452" y="387482"/>
                  <a:pt x="296367" y="459447"/>
                  <a:pt x="294052" y="533532"/>
                </a:cubicBezTo>
                <a:cubicBezTo>
                  <a:pt x="293111" y="563638"/>
                  <a:pt x="293278" y="626030"/>
                  <a:pt x="322627" y="619257"/>
                </a:cubicBezTo>
                <a:cubicBezTo>
                  <a:pt x="370952" y="608105"/>
                  <a:pt x="389938" y="545934"/>
                  <a:pt x="417877" y="504957"/>
                </a:cubicBezTo>
                <a:cubicBezTo>
                  <a:pt x="437874" y="475628"/>
                  <a:pt x="481377" y="441457"/>
                  <a:pt x="465502" y="409707"/>
                </a:cubicBezTo>
                <a:cubicBezTo>
                  <a:pt x="451303" y="381309"/>
                  <a:pt x="394153" y="514305"/>
                  <a:pt x="408352" y="485907"/>
                </a:cubicBezTo>
                <a:cubicBezTo>
                  <a:pt x="431984" y="438643"/>
                  <a:pt x="461545" y="394198"/>
                  <a:pt x="494077" y="352557"/>
                </a:cubicBezTo>
                <a:cubicBezTo>
                  <a:pt x="541152" y="292301"/>
                  <a:pt x="596715" y="239163"/>
                  <a:pt x="646477" y="181107"/>
                </a:cubicBezTo>
                <a:cubicBezTo>
                  <a:pt x="653927" y="172415"/>
                  <a:pt x="672555" y="143496"/>
                  <a:pt x="665527" y="152532"/>
                </a:cubicBezTo>
                <a:cubicBezTo>
                  <a:pt x="548968" y="302393"/>
                  <a:pt x="484156" y="401997"/>
                  <a:pt x="379777" y="590682"/>
                </a:cubicBezTo>
                <a:cubicBezTo>
                  <a:pt x="358371" y="629378"/>
                  <a:pt x="292000" y="733039"/>
                  <a:pt x="332152" y="714507"/>
                </a:cubicBezTo>
                <a:cubicBezTo>
                  <a:pt x="407601" y="679684"/>
                  <a:pt x="448013" y="595298"/>
                  <a:pt x="503602" y="533532"/>
                </a:cubicBezTo>
                <a:cubicBezTo>
                  <a:pt x="588000" y="439756"/>
                  <a:pt x="670035" y="311364"/>
                  <a:pt x="484552" y="581157"/>
                </a:cubicBezTo>
                <a:cubicBezTo>
                  <a:pt x="490902" y="603382"/>
                  <a:pt x="490007" y="629139"/>
                  <a:pt x="503602" y="647832"/>
                </a:cubicBezTo>
                <a:cubicBezTo>
                  <a:pt x="517068" y="666348"/>
                  <a:pt x="549633" y="665918"/>
                  <a:pt x="560752" y="685932"/>
                </a:cubicBezTo>
                <a:cubicBezTo>
                  <a:pt x="568614" y="700084"/>
                  <a:pt x="539779" y="745005"/>
                  <a:pt x="551227" y="733557"/>
                </a:cubicBezTo>
                <a:cubicBezTo>
                  <a:pt x="571307" y="713477"/>
                  <a:pt x="577318" y="683091"/>
                  <a:pt x="589327" y="657357"/>
                </a:cubicBezTo>
                <a:cubicBezTo>
                  <a:pt x="618984" y="593807"/>
                  <a:pt x="647002" y="510658"/>
                  <a:pt x="579802" y="695457"/>
                </a:cubicBezTo>
                <a:cubicBezTo>
                  <a:pt x="598852" y="720857"/>
                  <a:pt x="610028" y="754830"/>
                  <a:pt x="636952" y="771657"/>
                </a:cubicBezTo>
                <a:cubicBezTo>
                  <a:pt x="646660" y="777724"/>
                  <a:pt x="664097" y="734987"/>
                  <a:pt x="656002" y="743082"/>
                </a:cubicBezTo>
                <a:cubicBezTo>
                  <a:pt x="592199" y="806885"/>
                  <a:pt x="607145" y="796085"/>
                  <a:pt x="636952" y="781182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7" name="Immagine 16" descr="docu_0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830008">
            <a:off x="3229433" y="1394100"/>
            <a:ext cx="859275" cy="1206441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9" name="Connettore 2 18"/>
          <p:cNvCxnSpPr/>
          <p:nvPr/>
        </p:nvCxnSpPr>
        <p:spPr>
          <a:xfrm>
            <a:off x="2684940" y="3502026"/>
            <a:ext cx="878948" cy="3631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/>
          <p:nvPr/>
        </p:nvCxnSpPr>
        <p:spPr>
          <a:xfrm flipH="1">
            <a:off x="6360098" y="3298887"/>
            <a:ext cx="1007384" cy="5400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/>
          <p:cNvSpPr txBox="1"/>
          <p:nvPr/>
        </p:nvSpPr>
        <p:spPr>
          <a:xfrm>
            <a:off x="863588" y="6206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164073" y="135940"/>
            <a:ext cx="3852428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/>
              <a:t>Sulla </a:t>
            </a:r>
            <a:r>
              <a:rPr lang="it-IT" sz="1100" b="1" dirty="0"/>
              <a:t>busta A  </a:t>
            </a:r>
            <a:r>
              <a:rPr lang="it-IT" sz="1000" dirty="0"/>
              <a:t>scrivere:</a:t>
            </a:r>
          </a:p>
          <a:p>
            <a:pPr algn="ctr"/>
            <a:endParaRPr lang="it-IT" sz="1000" dirty="0"/>
          </a:p>
          <a:p>
            <a:r>
              <a:rPr lang="it-IT" sz="1000" b="1" dirty="0"/>
              <a:t>“DOCUMENTI PER LA PARTECIPAZIONE L’ASTA PUBBLICA DEL GIORNO 24/07/2025  – LOTTO N./LOTTI NN. – ALLEGATO A*</a:t>
            </a:r>
          </a:p>
          <a:p>
            <a:r>
              <a:rPr lang="it-IT" sz="1000" b="1" dirty="0"/>
              <a:t>N.B. *(</a:t>
            </a:r>
            <a:r>
              <a:rPr lang="it-IT" sz="1000" i="1" dirty="0"/>
              <a:t>Indicare il/i numero/i di lotto/i per il/i quale/i si intende concorrere)</a:t>
            </a:r>
            <a:endParaRPr lang="it-IT" sz="1000" dirty="0"/>
          </a:p>
          <a:p>
            <a:endParaRPr lang="it-IT" sz="1000" dirty="0"/>
          </a:p>
        </p:txBody>
      </p:sp>
      <p:sp>
        <p:nvSpPr>
          <p:cNvPr id="37" name="Pentagono 36"/>
          <p:cNvSpPr/>
          <p:nvPr/>
        </p:nvSpPr>
        <p:spPr>
          <a:xfrm>
            <a:off x="2519772" y="2924944"/>
            <a:ext cx="972108" cy="43204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/>
              <a:t>Busta</a:t>
            </a:r>
          </a:p>
          <a:p>
            <a:pPr algn="ctr"/>
            <a:r>
              <a:rPr lang="it-IT" sz="1600" b="1" dirty="0"/>
              <a:t>A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5051254" y="1508493"/>
            <a:ext cx="36004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/>
              <a:t> Allegato B</a:t>
            </a:r>
          </a:p>
          <a:p>
            <a:pPr>
              <a:buFontTx/>
              <a:buChar char="-"/>
            </a:pPr>
            <a:r>
              <a:rPr lang="it-IT" sz="1000" dirty="0"/>
              <a:t>      Offerta d’ acquisto LOTTO/I</a:t>
            </a:r>
          </a:p>
          <a:p>
            <a:endParaRPr lang="it-IT" sz="800" i="1" dirty="0"/>
          </a:p>
          <a:p>
            <a:r>
              <a:rPr lang="it-IT" sz="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Solamente in caso di offerta di acquisto lotto rottami da parte di un soggetto privato </a:t>
            </a:r>
          </a:p>
          <a:p>
            <a:r>
              <a:rPr lang="it-IT" sz="1000" dirty="0"/>
              <a:t>- </a:t>
            </a:r>
            <a:r>
              <a:rPr lang="it-IT" sz="800" i="1" dirty="0"/>
              <a:t> </a:t>
            </a:r>
            <a:r>
              <a:rPr lang="it-IT" sz="1000" dirty="0"/>
              <a:t>Indicare i riferimenti dell’operatore economico individuato</a:t>
            </a:r>
            <a:r>
              <a:rPr lang="it-IT" sz="1000" baseline="30000" dirty="0"/>
              <a:t> 3</a:t>
            </a:r>
            <a:endParaRPr lang="it-IT" sz="1000" dirty="0"/>
          </a:p>
          <a:p>
            <a:r>
              <a:rPr lang="it-IT" sz="1000" dirty="0"/>
              <a:t>-  Allegare la copia conforme dell’Autorizzazione Unica   Ambientale (impianti di demolizione)</a:t>
            </a:r>
            <a:r>
              <a:rPr lang="it-IT" sz="1000" baseline="30000" dirty="0"/>
              <a:t> 3</a:t>
            </a:r>
            <a:endParaRPr lang="it-IT" sz="1000" dirty="0"/>
          </a:p>
        </p:txBody>
      </p:sp>
      <p:sp>
        <p:nvSpPr>
          <p:cNvPr id="24" name="Pentagono 23"/>
          <p:cNvSpPr/>
          <p:nvPr/>
        </p:nvSpPr>
        <p:spPr>
          <a:xfrm>
            <a:off x="2375756" y="5049180"/>
            <a:ext cx="618368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dirty="0"/>
              <a:t>BUSTA</a:t>
            </a:r>
          </a:p>
        </p:txBody>
      </p:sp>
      <p:sp>
        <p:nvSpPr>
          <p:cNvPr id="25" name="CasellaDiTesto 24"/>
          <p:cNvSpPr txBox="1"/>
          <p:nvPr/>
        </p:nvSpPr>
        <p:spPr>
          <a:xfrm>
            <a:off x="2339752" y="5553236"/>
            <a:ext cx="487025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000" dirty="0"/>
          </a:p>
          <a:p>
            <a:pPr algn="ctr"/>
            <a:r>
              <a:rPr lang="it-IT" sz="1100" b="1" dirty="0"/>
              <a:t>Sulla busta 3 scrivere</a:t>
            </a:r>
            <a:r>
              <a:rPr lang="it-IT" sz="1000" b="1" dirty="0"/>
              <a:t>:</a:t>
            </a:r>
          </a:p>
          <a:p>
            <a:pPr algn="ctr"/>
            <a:endParaRPr lang="it-IT" sz="1000" b="1" dirty="0"/>
          </a:p>
          <a:p>
            <a:pPr algn="ctr"/>
            <a:r>
              <a:rPr lang="it-IT" sz="1000" b="1" dirty="0"/>
              <a:t>L’ASTA PUBBLICA DEL </a:t>
            </a:r>
            <a:r>
              <a:rPr lang="it-IT" sz="1000" b="1"/>
              <a:t>GIORNO 24/07/2025 </a:t>
            </a:r>
            <a:r>
              <a:rPr lang="it-IT" sz="1000" b="1" dirty="0"/>
              <a:t>LOTTO N./LOTTI NN. * </a:t>
            </a:r>
          </a:p>
          <a:p>
            <a:pPr algn="ctr"/>
            <a:r>
              <a:rPr lang="it-IT" sz="1000" b="1" dirty="0"/>
              <a:t>N.B. *(</a:t>
            </a:r>
            <a:r>
              <a:rPr lang="it-IT" sz="1000" i="1" dirty="0"/>
              <a:t>Indicare il/i numero/i di lotto/i per il/i quale/i si intende concorrere)</a:t>
            </a:r>
            <a:endParaRPr lang="it-IT" sz="1000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6673973" y="3754644"/>
            <a:ext cx="2304256" cy="2092881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000"/>
            </a:lvl1pPr>
          </a:lstStyle>
          <a:p>
            <a:pPr algn="ctr"/>
            <a:r>
              <a:rPr lang="it-IT" dirty="0"/>
              <a:t>NOTE</a:t>
            </a:r>
          </a:p>
          <a:p>
            <a:r>
              <a:rPr lang="it-IT" dirty="0"/>
              <a:t>1) Dichiarazione  attestante  che il soggetto medesimo non è interdetto, inabilitato o che,  a suo carico, non sono in corso procedimenti penali.</a:t>
            </a:r>
          </a:p>
          <a:p>
            <a:endParaRPr lang="it-IT" dirty="0"/>
          </a:p>
          <a:p>
            <a:r>
              <a:rPr lang="it-IT" dirty="0"/>
              <a:t>2) Se per conto di ditte individuali, società di fatto o persone giuridiche.</a:t>
            </a:r>
          </a:p>
          <a:p>
            <a:endParaRPr lang="it-IT" dirty="0"/>
          </a:p>
          <a:p>
            <a:r>
              <a:rPr lang="it-IT" dirty="0"/>
              <a:t>3) Solamente in caso di offerta di acquisto lotto rottami da parte di      soggetto privato </a:t>
            </a:r>
          </a:p>
          <a:p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51520" y="4293096"/>
            <a:ext cx="1908212" cy="1015663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it-IT" sz="1000" dirty="0"/>
              <a:t>- </a:t>
            </a:r>
            <a:r>
              <a:rPr lang="it-IT" sz="1000" b="1" u="sng" dirty="0"/>
              <a:t>Per le buste</a:t>
            </a:r>
            <a:r>
              <a:rPr lang="it-IT" sz="1000" dirty="0"/>
              <a:t>: ricorda di sigillare ciascuna e firmare tutti i lembi.</a:t>
            </a:r>
          </a:p>
          <a:p>
            <a:endParaRPr lang="it-IT" sz="1000" dirty="0"/>
          </a:p>
          <a:p>
            <a:r>
              <a:rPr lang="it-IT" sz="1000" b="1" u="sng" dirty="0"/>
              <a:t>- Per gli allegati: </a:t>
            </a:r>
            <a:r>
              <a:rPr lang="it-IT" sz="1000" dirty="0"/>
              <a:t>non omettere in nessun caso data e firma, pena l’inammissibilità  dell’offerta.</a:t>
            </a:r>
          </a:p>
        </p:txBody>
      </p:sp>
      <p:sp>
        <p:nvSpPr>
          <p:cNvPr id="29" name="CasellaDiTesto 28"/>
          <p:cNvSpPr txBox="1"/>
          <p:nvPr/>
        </p:nvSpPr>
        <p:spPr>
          <a:xfrm>
            <a:off x="3714158" y="44624"/>
            <a:ext cx="1901958" cy="307777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1000"/>
            </a:lvl1pPr>
          </a:lstStyle>
          <a:p>
            <a:pPr algn="ctr"/>
            <a:r>
              <a:rPr lang="it-IT" sz="1400" b="1" dirty="0"/>
              <a:t>Allegato C</a:t>
            </a:r>
          </a:p>
        </p:txBody>
      </p:sp>
      <p:sp>
        <p:nvSpPr>
          <p:cNvPr id="31" name="Pentagono 30"/>
          <p:cNvSpPr/>
          <p:nvPr/>
        </p:nvSpPr>
        <p:spPr>
          <a:xfrm>
            <a:off x="6208807" y="2957692"/>
            <a:ext cx="972108" cy="43204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/>
              <a:t>Busta</a:t>
            </a:r>
          </a:p>
          <a:p>
            <a:pPr algn="ctr"/>
            <a:r>
              <a:rPr lang="it-IT" sz="1600" b="1" dirty="0"/>
              <a:t>B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22A1F21-6D5C-283F-7DCB-1712E391B7A0}"/>
              </a:ext>
            </a:extLst>
          </p:cNvPr>
          <p:cNvSpPr txBox="1"/>
          <p:nvPr/>
        </p:nvSpPr>
        <p:spPr>
          <a:xfrm>
            <a:off x="133820" y="1567378"/>
            <a:ext cx="3600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/>
              <a:t> Allegato A </a:t>
            </a:r>
          </a:p>
          <a:p>
            <a:pPr>
              <a:buFontTx/>
              <a:buChar char="-"/>
            </a:pPr>
            <a:r>
              <a:rPr lang="it-IT" sz="1000" dirty="0"/>
              <a:t>     Dichiarazione art. 46 D.P.R. 445/2000</a:t>
            </a:r>
            <a:r>
              <a:rPr lang="it-IT" sz="1000" baseline="30000" dirty="0"/>
              <a:t>1</a:t>
            </a:r>
            <a:endParaRPr lang="it-IT" sz="1000" dirty="0"/>
          </a:p>
          <a:p>
            <a:r>
              <a:rPr lang="it-IT" sz="1000" dirty="0"/>
              <a:t>-     Documenti di identità</a:t>
            </a:r>
          </a:p>
          <a:p>
            <a:r>
              <a:rPr lang="it-IT" sz="1000" dirty="0"/>
              <a:t>-     Assegno circolare N.T. pari al 20% dell’importo a  </a:t>
            </a:r>
          </a:p>
          <a:p>
            <a:r>
              <a:rPr lang="it-IT" sz="1000" dirty="0"/>
              <a:t>      base d’asta</a:t>
            </a:r>
          </a:p>
          <a:p>
            <a:pPr marL="171450" indent="-171450">
              <a:buFontTx/>
              <a:buChar char="-"/>
            </a:pPr>
            <a:r>
              <a:rPr lang="it-IT" sz="1000" dirty="0"/>
              <a:t>Visura Camerale</a:t>
            </a:r>
            <a:r>
              <a:rPr lang="it-IT" sz="1000" baseline="30000" dirty="0"/>
              <a:t>2</a:t>
            </a:r>
            <a:r>
              <a:rPr lang="it-IT" sz="1000" dirty="0"/>
              <a:t> </a:t>
            </a:r>
          </a:p>
          <a:p>
            <a:pPr marL="171450" indent="-171450">
              <a:buFontTx/>
              <a:buChar char="-"/>
            </a:pPr>
            <a:r>
              <a:rPr lang="it-IT" sz="1000" dirty="0"/>
              <a:t>Informativa trattamento dati personali allegato D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A9581A9-5376-ECCA-AF4D-103A6B4CB21F}"/>
              </a:ext>
            </a:extLst>
          </p:cNvPr>
          <p:cNvSpPr txBox="1"/>
          <p:nvPr/>
        </p:nvSpPr>
        <p:spPr>
          <a:xfrm>
            <a:off x="5325129" y="65420"/>
            <a:ext cx="3852428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/>
              <a:t>Sulla </a:t>
            </a:r>
            <a:r>
              <a:rPr lang="it-IT" sz="1100" b="1" dirty="0"/>
              <a:t>busta B  </a:t>
            </a:r>
            <a:r>
              <a:rPr lang="it-IT" sz="1000" dirty="0"/>
              <a:t>scrivere:</a:t>
            </a:r>
          </a:p>
          <a:p>
            <a:pPr algn="ctr"/>
            <a:endParaRPr lang="it-IT" sz="1000" dirty="0"/>
          </a:p>
          <a:p>
            <a:r>
              <a:rPr lang="it-IT" sz="1000" b="1" dirty="0"/>
              <a:t>“DOCUMENTI PER LA PARTECIPAZIONE L’ASTA PUBBLICA DEL GIORNO 24/07/2025  – LOTTO N./LOTTI NN. – ALLEGATO A*</a:t>
            </a:r>
          </a:p>
          <a:p>
            <a:r>
              <a:rPr lang="it-IT" sz="1000" b="1" dirty="0"/>
              <a:t>N.B. *(</a:t>
            </a:r>
            <a:r>
              <a:rPr lang="it-IT" sz="1000" i="1" dirty="0"/>
              <a:t>Indicare il/i numero/i di lotto/i per il/i quale/i si intende concorrere)</a:t>
            </a:r>
            <a:endParaRPr lang="it-IT" sz="1000" dirty="0"/>
          </a:p>
          <a:p>
            <a:endParaRPr lang="it-IT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341</Words>
  <Application>Microsoft Office PowerPoint</Application>
  <PresentationFormat>Presentazione su schermo (4:3)</PresentationFormat>
  <Paragraphs>41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di Office</vt:lpstr>
      <vt:lpstr>Presentazione standard di PowerPoint</vt:lpstr>
    </vt:vector>
  </TitlesOfParts>
  <Company>Sogei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TORSELLINI MAURO</dc:creator>
  <cp:lastModifiedBy>IOPPOLO ANGELO</cp:lastModifiedBy>
  <cp:revision>77</cp:revision>
  <cp:lastPrinted>2022-01-17T09:55:42Z</cp:lastPrinted>
  <dcterms:created xsi:type="dcterms:W3CDTF">2010-09-28T06:11:14Z</dcterms:created>
  <dcterms:modified xsi:type="dcterms:W3CDTF">2025-06-24T10:06:28Z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Tema di Office:8</vt:lpwstr>
  </property>
  <property fmtid="{D5CDD505-2E9C-101B-9397-08002B2CF9AE}" pid="3" name="ClassificationContentMarkingFooterText">
    <vt:lpwstr>Uso interno </vt:lpwstr>
  </property>
  <property fmtid="{D5CDD505-2E9C-101B-9397-08002B2CF9AE}" pid="4" name="MSIP_Label_c078091e-e61d-4883-a332-9368e619fa5f_Enabled">
    <vt:lpwstr>true</vt:lpwstr>
  </property>
  <property fmtid="{D5CDD505-2E9C-101B-9397-08002B2CF9AE}" pid="5" name="MSIP_Label_c078091e-e61d-4883-a332-9368e619fa5f_SetDate">
    <vt:lpwstr>2025-06-24T10:06:13Z</vt:lpwstr>
  </property>
  <property fmtid="{D5CDD505-2E9C-101B-9397-08002B2CF9AE}" pid="6" name="MSIP_Label_c078091e-e61d-4883-a332-9368e619fa5f_Method">
    <vt:lpwstr>Privileged</vt:lpwstr>
  </property>
  <property fmtid="{D5CDD505-2E9C-101B-9397-08002B2CF9AE}" pid="7" name="MSIP_Label_c078091e-e61d-4883-a332-9368e619fa5f_Name">
    <vt:lpwstr>Pubblico</vt:lpwstr>
  </property>
  <property fmtid="{D5CDD505-2E9C-101B-9397-08002B2CF9AE}" pid="8" name="MSIP_Label_c078091e-e61d-4883-a332-9368e619fa5f_SiteId">
    <vt:lpwstr>5c13bf6f-11aa-44a8-aac0-fc5ed659c30a</vt:lpwstr>
  </property>
  <property fmtid="{D5CDD505-2E9C-101B-9397-08002B2CF9AE}" pid="9" name="MSIP_Label_c078091e-e61d-4883-a332-9368e619fa5f_ActionId">
    <vt:lpwstr>66dd9e0d-64e4-49bf-b215-d0c155281bc2</vt:lpwstr>
  </property>
  <property fmtid="{D5CDD505-2E9C-101B-9397-08002B2CF9AE}" pid="10" name="MSIP_Label_c078091e-e61d-4883-a332-9368e619fa5f_ContentBits">
    <vt:lpwstr>0</vt:lpwstr>
  </property>
</Properties>
</file>