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5" r:id="rId3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7" autoAdjust="0"/>
    <p:restoredTop sz="94643" autoAdjust="0"/>
  </p:normalViewPr>
  <p:slideViewPr>
    <p:cSldViewPr>
      <p:cViewPr varScale="1">
        <p:scale>
          <a:sx n="104" d="100"/>
          <a:sy n="104" d="100"/>
        </p:scale>
        <p:origin x="190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5F313-6D09-4003-9CA3-D05E9E0F4334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BEBE9-89E9-4AF8-B96E-DE3EFE2A3A5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5196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1</a:t>
            </a:fld>
            <a:endParaRPr lang="it-IT" altLang="it-IT" sz="10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2</a:t>
            </a:fld>
            <a:endParaRPr lang="it-IT" altLang="it-IT" sz="1000"/>
          </a:p>
        </p:txBody>
      </p:sp>
    </p:spTree>
    <p:extLst>
      <p:ext uri="{BB962C8B-B14F-4D97-AF65-F5344CB8AC3E}">
        <p14:creationId xmlns:p14="http://schemas.microsoft.com/office/powerpoint/2010/main" val="286487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sellaDiTesto 16"/>
          <p:cNvSpPr txBox="1"/>
          <p:nvPr/>
        </p:nvSpPr>
        <p:spPr>
          <a:xfrm>
            <a:off x="199828" y="5877272"/>
            <a:ext cx="50039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t-IT"/>
            </a:defPPr>
            <a:lvl1pPr>
              <a:defRPr sz="1400"/>
            </a:lvl1pPr>
          </a:lstStyle>
          <a:p>
            <a:r>
              <a:rPr lang="it-IT" dirty="0" smtClean="0"/>
              <a:t>Attivazione </a:t>
            </a:r>
            <a:r>
              <a:rPr lang="it-IT" dirty="0"/>
              <a:t>di Investimenti </a:t>
            </a:r>
            <a:r>
              <a:rPr lang="it-IT" dirty="0" smtClean="0"/>
              <a:t>pubblico/privati;</a:t>
            </a:r>
          </a:p>
          <a:p>
            <a:r>
              <a:rPr lang="it-IT" dirty="0" smtClean="0"/>
              <a:t>Razionalizzazione/valorizzazione </a:t>
            </a:r>
            <a:r>
              <a:rPr lang="it-IT" dirty="0"/>
              <a:t>degli assetti patrimoniali pubblici</a:t>
            </a:r>
          </a:p>
        </p:txBody>
      </p:sp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219486" y="222187"/>
            <a:ext cx="7588636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DIREZIONE REGIONALE PUGLIA E BASILICATA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12" y="6429201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CasellaDiTesto 13"/>
          <p:cNvSpPr txBox="1"/>
          <p:nvPr/>
        </p:nvSpPr>
        <p:spPr>
          <a:xfrm>
            <a:off x="219485" y="2852936"/>
            <a:ext cx="7592874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Soggetti istituzionali coinvolti: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99828" y="3284984"/>
            <a:ext cx="17701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/>
              <a:t>Agenzia del Demanio;</a:t>
            </a:r>
          </a:p>
          <a:p>
            <a:r>
              <a:rPr lang="it-IT" sz="1400" dirty="0" smtClean="0"/>
              <a:t>Comune di</a:t>
            </a:r>
            <a:r>
              <a:rPr lang="it-IT" sz="1400" dirty="0"/>
              <a:t> </a:t>
            </a:r>
            <a:r>
              <a:rPr lang="it-IT" sz="1400" dirty="0" smtClean="0"/>
              <a:t>Irsina;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213950" y="5445224"/>
            <a:ext cx="7594172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Obiettivi strategici che si intendono perseguire: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213950" y="2060848"/>
            <a:ext cx="7598409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Immobile demaniale coinvolto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13950" y="2492896"/>
            <a:ext cx="76554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Ex Casa Cantoniera delle </a:t>
            </a:r>
            <a:r>
              <a:rPr lang="it-IT" sz="1400" dirty="0"/>
              <a:t>Ferrovie </a:t>
            </a:r>
            <a:r>
              <a:rPr lang="it-IT" sz="1400" dirty="0" err="1" smtClean="0"/>
              <a:t>Appulo</a:t>
            </a:r>
            <a:r>
              <a:rPr lang="it-IT" sz="1400" dirty="0" smtClean="0"/>
              <a:t>-Lucane sita </a:t>
            </a:r>
            <a:r>
              <a:rPr lang="it-IT" sz="1400" dirty="0"/>
              <a:t>n</a:t>
            </a:r>
            <a:r>
              <a:rPr lang="it-IT" sz="1400" dirty="0" smtClean="0"/>
              <a:t>el comune di Irsina (MT)</a:t>
            </a:r>
            <a:endParaRPr lang="it-IT" sz="1400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199827" y="3828521"/>
            <a:ext cx="7608295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Descrizione iniziativa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99266" y="1052736"/>
            <a:ext cx="76088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 smtClean="0"/>
              <a:t>Il  suddetto protocollo di intesa è teso alla valorizzazione a rete di immobili pubblici  di </a:t>
            </a:r>
            <a:r>
              <a:rPr lang="it-IT" sz="1400" dirty="0"/>
              <a:t>grande pregio storico-artistico situati lungo itinerari storico – religiosi e ciclopedonali, per favorire, attraverso la mobilità dolce, il turismo lento, la scoperta di territori e destinazioni minori </a:t>
            </a:r>
            <a:r>
              <a:rPr lang="it-IT" sz="1400" dirty="0" smtClean="0"/>
              <a:t> del </a:t>
            </a:r>
            <a:r>
              <a:rPr lang="it-IT" sz="1400" dirty="0"/>
              <a:t>territorio del Comune di </a:t>
            </a:r>
            <a:r>
              <a:rPr lang="it-IT" sz="1400" dirty="0" smtClean="0"/>
              <a:t>Irsina (MT).</a:t>
            </a:r>
            <a:endParaRPr lang="it-IT" sz="1400" dirty="0"/>
          </a:p>
        </p:txBody>
      </p:sp>
      <p:pic>
        <p:nvPicPr>
          <p:cNvPr id="27" name="Immagine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4209" y="188640"/>
            <a:ext cx="1110792" cy="1393197"/>
          </a:xfrm>
          <a:prstGeom prst="rect">
            <a:avLst/>
          </a:prstGeom>
        </p:spPr>
      </p:pic>
      <p:sp>
        <p:nvSpPr>
          <p:cNvPr id="31" name="CasellaDiTesto 30"/>
          <p:cNvSpPr txBox="1"/>
          <p:nvPr/>
        </p:nvSpPr>
        <p:spPr>
          <a:xfrm>
            <a:off x="213951" y="672951"/>
            <a:ext cx="7598409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Iniziativa: Protocollo di Intesa </a:t>
            </a:r>
            <a:r>
              <a:rPr lang="it-IT" sz="2000" spc="-138" dirty="0" err="1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prot</a:t>
            </a: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. 17766 del 13/09/2021  con il Comune di Irsina (MT)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199266" y="4221088"/>
            <a:ext cx="767017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 defTabSz="1042872" eaLnBrk="0" hangingPunct="0">
              <a:spcAft>
                <a:spcPts val="300"/>
              </a:spcAft>
              <a:buClr>
                <a:srgbClr val="669900"/>
              </a:buClr>
              <a:buSzPct val="200000"/>
              <a:defRPr/>
            </a:pPr>
            <a:r>
              <a:rPr lang="it-IT" sz="1400" dirty="0" smtClean="0"/>
              <a:t>L’iniziativa, in coerenza con </a:t>
            </a:r>
            <a:r>
              <a:rPr lang="it-IT" sz="1400" dirty="0"/>
              <a:t>il progetto CAMMINI E </a:t>
            </a:r>
            <a:r>
              <a:rPr lang="it-IT" sz="1400" dirty="0" smtClean="0"/>
              <a:t>PERCORSI, è volta, attraverso la </a:t>
            </a:r>
            <a:r>
              <a:rPr lang="it-IT" sz="1400" dirty="0" err="1" smtClean="0"/>
              <a:t>rifunzionalizzazione</a:t>
            </a:r>
            <a:r>
              <a:rPr lang="it-IT" sz="1400" dirty="0" smtClean="0"/>
              <a:t> </a:t>
            </a:r>
            <a:r>
              <a:rPr lang="it-IT" sz="1400" dirty="0" smtClean="0"/>
              <a:t>del bene in argomento, alla </a:t>
            </a:r>
            <a:r>
              <a:rPr lang="it-IT" sz="1400" dirty="0"/>
              <a:t>realizzazione di itinerari e circuiti turistico-culturali dedicati, finalizzati anche a mettere in rete i siti di interesse culturale e paesaggistico presenti </a:t>
            </a:r>
            <a:r>
              <a:rPr lang="it-IT" sz="1400" dirty="0" smtClean="0"/>
              <a:t>nello specifico contesto geografico di riferimento, </a:t>
            </a:r>
            <a:r>
              <a:rPr lang="it-IT" sz="1400" dirty="0"/>
              <a:t>migliorandone la fruizione pubblica, </a:t>
            </a:r>
            <a:r>
              <a:rPr lang="it-IT" altLang="it-IT" sz="1400" dirty="0"/>
              <a:t>favorendo </a:t>
            </a:r>
            <a:r>
              <a:rPr lang="it-IT" sz="1400" dirty="0"/>
              <a:t>l'integrazione turistica </a:t>
            </a:r>
            <a:r>
              <a:rPr lang="it-IT" altLang="it-IT" sz="1400" dirty="0"/>
              <a:t>in grado di comprendere e valorizzare le eccellenze e le opportunità del </a:t>
            </a:r>
            <a:r>
              <a:rPr lang="it-IT" altLang="it-IT" sz="1400" dirty="0" smtClean="0"/>
              <a:t>territorio stesso.</a:t>
            </a:r>
            <a:endParaRPr lang="it-IT" altLang="it-IT" sz="1400" dirty="0"/>
          </a:p>
        </p:txBody>
      </p:sp>
    </p:spTree>
    <p:extLst>
      <p:ext uri="{BB962C8B-B14F-4D97-AF65-F5344CB8AC3E}">
        <p14:creationId xmlns:p14="http://schemas.microsoft.com/office/powerpoint/2010/main" val="27161080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07" y="6341746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93" y="6500813"/>
            <a:ext cx="249237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asellaDiTesto 14"/>
          <p:cNvSpPr txBox="1"/>
          <p:nvPr/>
        </p:nvSpPr>
        <p:spPr>
          <a:xfrm>
            <a:off x="254351" y="660565"/>
            <a:ext cx="7553771" cy="5156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8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Cronoprogramma dell’iniziativa: Valorizzazione</a:t>
            </a:r>
            <a:endParaRPr lang="it-IT" sz="28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4209" y="235603"/>
            <a:ext cx="1110792" cy="1393197"/>
          </a:xfrm>
          <a:prstGeom prst="rect">
            <a:avLst/>
          </a:prstGeom>
        </p:spPr>
      </p:pic>
      <p:sp>
        <p:nvSpPr>
          <p:cNvPr id="14" name="Rettangolo 50"/>
          <p:cNvSpPr>
            <a:spLocks noChangeArrowheads="1"/>
          </p:cNvSpPr>
          <p:nvPr/>
        </p:nvSpPr>
        <p:spPr bwMode="auto">
          <a:xfrm>
            <a:off x="219486" y="222187"/>
            <a:ext cx="7588636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DIREZIONE REGIONALE PUGLIA E BASILICATA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6994" y="2616407"/>
            <a:ext cx="8818008" cy="173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1266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</TotalTime>
  <Words>220</Words>
  <Application>Microsoft Office PowerPoint</Application>
  <PresentationFormat>Presentazione su schermo (4:3)</PresentationFormat>
  <Paragraphs>17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Dotum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CARDU MARIO</dc:creator>
  <cp:lastModifiedBy>LAVOPA PIETRO</cp:lastModifiedBy>
  <cp:revision>87</cp:revision>
  <cp:lastPrinted>2018-10-24T13:20:37Z</cp:lastPrinted>
  <dcterms:created xsi:type="dcterms:W3CDTF">2018-05-11T09:33:25Z</dcterms:created>
  <dcterms:modified xsi:type="dcterms:W3CDTF">2021-12-15T11:54:47Z</dcterms:modified>
</cp:coreProperties>
</file>