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9" r:id="rId5"/>
    <p:sldId id="265" r:id="rId6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7" autoAdjust="0"/>
    <p:restoredTop sz="94643" autoAdjust="0"/>
  </p:normalViewPr>
  <p:slideViewPr>
    <p:cSldViewPr>
      <p:cViewPr>
        <p:scale>
          <a:sx n="110" d="100"/>
          <a:sy n="110" d="100"/>
        </p:scale>
        <p:origin x="725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5F313-6D09-4003-9CA3-D05E9E0F4334}" type="datetimeFigureOut">
              <a:rPr lang="it-IT" smtClean="0"/>
              <a:pPr/>
              <a:t>17/12/2021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BBEBE9-89E9-4AF8-B96E-DE3EFE2A3A5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5196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1</a:t>
            </a:fld>
            <a:endParaRPr lang="it-IT" altLang="it-IT" sz="10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9163" y="744538"/>
            <a:ext cx="4960937" cy="3721100"/>
          </a:xfrm>
          <a:ln/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dirty="0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1pPr>
            <a:lvl2pPr marL="685817" indent="-263776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2pPr>
            <a:lvl3pPr marL="1055103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3pPr>
            <a:lvl4pPr marL="1477145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4pPr>
            <a:lvl5pPr marL="1899186" indent="-211021" defTabSz="871926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Calibri" pitchFamily="34" charset="0"/>
              </a:defRPr>
            </a:lvl5pPr>
            <a:lvl6pPr marL="2321227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6pPr>
            <a:lvl7pPr marL="2743269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7pPr>
            <a:lvl8pPr marL="3165310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8pPr>
            <a:lvl9pPr marL="3587351" indent="-211021" defTabSz="871926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AEE029-3EFE-4214-B592-888A8A0711C3}" type="slidenum">
              <a:rPr lang="it-IT" altLang="it-IT" sz="1000"/>
              <a:pPr eaLnBrk="1" hangingPunct="1">
                <a:spcBef>
                  <a:spcPct val="0"/>
                </a:spcBef>
              </a:pPr>
              <a:t>2</a:t>
            </a:fld>
            <a:endParaRPr lang="it-IT" altLang="it-IT" sz="1000"/>
          </a:p>
        </p:txBody>
      </p:sp>
    </p:spTree>
    <p:extLst>
      <p:ext uri="{BB962C8B-B14F-4D97-AF65-F5344CB8AC3E}">
        <p14:creationId xmlns:p14="http://schemas.microsoft.com/office/powerpoint/2010/main" val="286487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17/12/2021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17/12/2021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17/12/2021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17/12/2021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17/12/2021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sellaDiTesto 16"/>
          <p:cNvSpPr txBox="1"/>
          <p:nvPr/>
        </p:nvSpPr>
        <p:spPr>
          <a:xfrm>
            <a:off x="322755" y="5542497"/>
            <a:ext cx="39612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it-IT"/>
            </a:defPPr>
            <a:lvl1pPr>
              <a:defRPr sz="1400"/>
            </a:lvl1pPr>
          </a:lstStyle>
          <a:p>
            <a:r>
              <a:rPr lang="it-IT" dirty="0" smtClean="0"/>
              <a:t>Attivazione </a:t>
            </a:r>
            <a:r>
              <a:rPr lang="it-IT" dirty="0"/>
              <a:t>di Investimenti pubblici;</a:t>
            </a:r>
          </a:p>
          <a:p>
            <a:r>
              <a:rPr lang="it-IT" dirty="0"/>
              <a:t>Migliore e più efficiente allocazione delle P.A.;</a:t>
            </a:r>
          </a:p>
          <a:p>
            <a:r>
              <a:rPr lang="it-IT" dirty="0"/>
              <a:t>Risparmi di spesa;</a:t>
            </a:r>
          </a:p>
          <a:p>
            <a:r>
              <a:rPr lang="it-IT" dirty="0"/>
              <a:t>Razionalizzazione degli assetti patrimoniali </a:t>
            </a:r>
            <a:r>
              <a:rPr lang="it-IT" dirty="0" smtClean="0"/>
              <a:t>pubblici</a:t>
            </a:r>
            <a:r>
              <a:rPr lang="it-IT" dirty="0"/>
              <a:t>.</a:t>
            </a:r>
          </a:p>
        </p:txBody>
      </p:sp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357967" y="222187"/>
            <a:ext cx="7382385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 PUGLIA E BASILICATA …..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357967" y="620688"/>
            <a:ext cx="7382385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Iniziativa</a:t>
            </a: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12" y="6429201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CasellaDiTesto 13"/>
          <p:cNvSpPr txBox="1"/>
          <p:nvPr/>
        </p:nvSpPr>
        <p:spPr>
          <a:xfrm>
            <a:off x="357966" y="2316353"/>
            <a:ext cx="7382386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Soggetti istituzionali coinvolti: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91612" y="2691497"/>
            <a:ext cx="716070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it-IT" sz="1400" dirty="0" smtClean="0"/>
              <a:t>Ministero </a:t>
            </a:r>
            <a:r>
              <a:rPr lang="it-IT" sz="1400" dirty="0"/>
              <a:t>della </a:t>
            </a:r>
            <a:r>
              <a:rPr lang="it-IT" sz="1400" dirty="0" smtClean="0"/>
              <a:t>Giustizia;</a:t>
            </a:r>
          </a:p>
          <a:p>
            <a:pPr marL="342900" indent="-342900">
              <a:buFont typeface="+mj-lt"/>
              <a:buAutoNum type="arabicParenR"/>
            </a:pPr>
            <a:r>
              <a:rPr lang="it-IT" sz="1400" dirty="0" smtClean="0"/>
              <a:t>Agenzia </a:t>
            </a:r>
            <a:r>
              <a:rPr lang="it-IT" sz="1400" dirty="0"/>
              <a:t>del </a:t>
            </a:r>
            <a:r>
              <a:rPr lang="it-IT" sz="1400" dirty="0" smtClean="0"/>
              <a:t>Demanio;</a:t>
            </a:r>
          </a:p>
          <a:p>
            <a:pPr marL="342900" indent="-342900">
              <a:buFont typeface="+mj-lt"/>
              <a:buAutoNum type="arabicParenR"/>
            </a:pPr>
            <a:r>
              <a:rPr lang="it-IT" sz="1400" dirty="0" smtClean="0"/>
              <a:t>Città </a:t>
            </a:r>
            <a:r>
              <a:rPr lang="it-IT" sz="1400" dirty="0"/>
              <a:t>metropolitana di </a:t>
            </a:r>
            <a:r>
              <a:rPr lang="it-IT" sz="1400" dirty="0" smtClean="0"/>
              <a:t>Bari;</a:t>
            </a:r>
          </a:p>
          <a:p>
            <a:pPr marL="342900" indent="-342900">
              <a:buFont typeface="+mj-lt"/>
              <a:buAutoNum type="arabicParenR"/>
            </a:pPr>
            <a:r>
              <a:rPr lang="it-IT" sz="1400" dirty="0" smtClean="0"/>
              <a:t>Comune </a:t>
            </a:r>
            <a:r>
              <a:rPr lang="it-IT" sz="1400" dirty="0"/>
              <a:t>di </a:t>
            </a:r>
            <a:r>
              <a:rPr lang="it-IT" sz="1400" dirty="0" smtClean="0"/>
              <a:t>Bari;</a:t>
            </a:r>
          </a:p>
          <a:p>
            <a:pPr marL="342900" indent="-342900">
              <a:buFont typeface="+mj-lt"/>
              <a:buAutoNum type="arabicParenR"/>
            </a:pPr>
            <a:r>
              <a:rPr lang="it-IT" sz="1400" dirty="0" smtClean="0"/>
              <a:t>Ministero </a:t>
            </a:r>
            <a:r>
              <a:rPr lang="it-IT" sz="1400" dirty="0"/>
              <a:t>delle Infrastrutture  e dei Trasporti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352430" y="5186149"/>
            <a:ext cx="7387921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Obiettivi strategici che si intendono perseguire: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346539" y="1308241"/>
            <a:ext cx="7387921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Immobili demaniali coinvolti</a:t>
            </a: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: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95347" y="1700808"/>
            <a:ext cx="71569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Complessi immobiliari Ex Caserme </a:t>
            </a:r>
            <a:r>
              <a:rPr lang="it-IT" sz="1400" dirty="0"/>
              <a:t>“Milano” </a:t>
            </a:r>
            <a:r>
              <a:rPr lang="it-IT" sz="1400" dirty="0" smtClean="0"/>
              <a:t>e </a:t>
            </a:r>
            <a:r>
              <a:rPr lang="it-IT" sz="1400" dirty="0"/>
              <a:t>“Capozzi ” </a:t>
            </a:r>
            <a:r>
              <a:rPr lang="it-IT" sz="1400" dirty="0" smtClean="0"/>
              <a:t>siti in Bari alla C.da Vassallo, Via Alberotanza, s.n.c., CAP </a:t>
            </a:r>
            <a:r>
              <a:rPr lang="it-IT" sz="1400" dirty="0" smtClean="0"/>
              <a:t>70125 ( scheda BAB0400/parte)</a:t>
            </a:r>
            <a:endParaRPr lang="it-IT" sz="1400" dirty="0" smtClean="0"/>
          </a:p>
        </p:txBody>
      </p:sp>
      <p:sp>
        <p:nvSpPr>
          <p:cNvPr id="15" name="CasellaDiTesto 14"/>
          <p:cNvSpPr txBox="1"/>
          <p:nvPr/>
        </p:nvSpPr>
        <p:spPr>
          <a:xfrm>
            <a:off x="340648" y="3933056"/>
            <a:ext cx="7399704" cy="3925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83969" tIns="41985" rIns="83969" bIns="41985">
            <a:spAutoFit/>
          </a:bodyPr>
          <a:lstStyle/>
          <a:p>
            <a:pPr>
              <a:defRPr/>
            </a:pPr>
            <a:r>
              <a:rPr lang="it-IT" sz="20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Descrizione iniziativa</a:t>
            </a:r>
            <a:endParaRPr lang="it-IT" sz="20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261818" y="4365104"/>
            <a:ext cx="71905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U</a:t>
            </a:r>
            <a:r>
              <a:rPr lang="it-IT" sz="1400" dirty="0" smtClean="0"/>
              <a:t>nificare </a:t>
            </a:r>
            <a:r>
              <a:rPr lang="it-IT" sz="1400" dirty="0"/>
              <a:t>gli uffici giudiziari di </a:t>
            </a:r>
            <a:r>
              <a:rPr lang="it-IT" sz="1400" dirty="0" smtClean="0"/>
              <a:t>Bari, </a:t>
            </a:r>
            <a:r>
              <a:rPr lang="it-IT" sz="1400" dirty="0"/>
              <a:t>attualmente dislocati in più sedi sul territorio comunale e ospitati in immobili non più idonei, </a:t>
            </a:r>
            <a:r>
              <a:rPr lang="it-IT" sz="1400" dirty="0"/>
              <a:t>in  un unico polo </a:t>
            </a:r>
            <a:r>
              <a:rPr lang="it-IT" sz="1400" dirty="0" smtClean="0"/>
              <a:t>metropolitano, ottenendo </a:t>
            </a:r>
            <a:r>
              <a:rPr lang="it-IT" sz="1400" dirty="0"/>
              <a:t>così la razionalizzazione degli spazi e delle risorse </a:t>
            </a:r>
            <a:r>
              <a:rPr lang="it-IT" sz="1400" dirty="0" smtClean="0"/>
              <a:t>economiche.</a:t>
            </a:r>
            <a:endParaRPr lang="it-IT" dirty="0"/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7790162" y="332656"/>
            <a:ext cx="1174326" cy="1478730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3" name="Ovale 2"/>
          <p:cNvSpPr/>
          <p:nvPr/>
        </p:nvSpPr>
        <p:spPr>
          <a:xfrm>
            <a:off x="8748464" y="1138133"/>
            <a:ext cx="36000" cy="36000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0" name="CasellaDiTesto 19"/>
          <p:cNvSpPr txBox="1"/>
          <p:nvPr/>
        </p:nvSpPr>
        <p:spPr>
          <a:xfrm>
            <a:off x="295347" y="960389"/>
            <a:ext cx="7156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Protocolli d’Intesa e Convenzione per la realizzazione del «Parco della Giustizia di Bari»</a:t>
            </a:r>
            <a:endParaRPr lang="it-IT" sz="1400" dirty="0" smtClean="0"/>
          </a:p>
        </p:txBody>
      </p:sp>
    </p:spTree>
    <p:extLst>
      <p:ext uri="{BB962C8B-B14F-4D97-AF65-F5344CB8AC3E}">
        <p14:creationId xmlns:p14="http://schemas.microsoft.com/office/powerpoint/2010/main" val="27161080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ttangolo 83"/>
          <p:cNvSpPr/>
          <p:nvPr/>
        </p:nvSpPr>
        <p:spPr>
          <a:xfrm>
            <a:off x="5889381" y="123825"/>
            <a:ext cx="549519" cy="65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41985"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7415" name="Rettangolo 50"/>
          <p:cNvSpPr>
            <a:spLocks noChangeArrowheads="1"/>
          </p:cNvSpPr>
          <p:nvPr/>
        </p:nvSpPr>
        <p:spPr bwMode="auto">
          <a:xfrm>
            <a:off x="276907" y="178787"/>
            <a:ext cx="6122377" cy="360362"/>
          </a:xfrm>
          <a:prstGeom prst="rect">
            <a:avLst/>
          </a:prstGeom>
          <a:solidFill>
            <a:srgbClr val="C00000">
              <a:alpha val="7999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it-IT" altLang="it-IT" sz="1600" b="1" dirty="0" smtClean="0">
                <a:solidFill>
                  <a:schemeClr val="bg1"/>
                </a:solidFill>
              </a:rPr>
              <a:t>AGENZIA DEL DEMANIO – DIREZIONE REGIONALE</a:t>
            </a:r>
            <a:endParaRPr lang="it-IT" altLang="it-IT" sz="1600" b="1" dirty="0">
              <a:solidFill>
                <a:schemeClr val="bg1"/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507" y="6341746"/>
            <a:ext cx="8675687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93" y="6500813"/>
            <a:ext cx="249237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sellaDiTesto 14"/>
          <p:cNvSpPr txBox="1"/>
          <p:nvPr/>
        </p:nvSpPr>
        <p:spPr>
          <a:xfrm>
            <a:off x="276907" y="660565"/>
            <a:ext cx="7197969" cy="5156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83969" tIns="41985" rIns="83969" bIns="41985">
            <a:spAutoFit/>
          </a:bodyPr>
          <a:lstStyle/>
          <a:p>
            <a:pPr>
              <a:defRPr/>
            </a:pPr>
            <a:r>
              <a:rPr lang="it-IT" sz="2800" spc="-138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Cronoprogramma dell’iniziativa</a:t>
            </a:r>
            <a:r>
              <a:rPr lang="it-IT" sz="2800" spc="-138" smtClean="0">
                <a:solidFill>
                  <a:schemeClr val="bg1">
                    <a:lumMod val="50000"/>
                  </a:schemeClr>
                </a:solidFill>
                <a:latin typeface="+mj-lt"/>
                <a:ea typeface="Dotum" pitchFamily="34" charset="-127"/>
                <a:cs typeface="Arial" pitchFamily="34" charset="0"/>
              </a:rPr>
              <a:t>: realizzazione</a:t>
            </a:r>
            <a:endParaRPr lang="it-IT" sz="2800" dirty="0">
              <a:solidFill>
                <a:schemeClr val="bg1">
                  <a:lumMod val="50000"/>
                </a:schemeClr>
              </a:solidFill>
              <a:latin typeface="+mj-lt"/>
              <a:ea typeface="Dotum" pitchFamily="34" charset="-127"/>
              <a:cs typeface="Arial" pitchFamily="34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7790162" y="332656"/>
            <a:ext cx="1174326" cy="1478730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14" name="Ovale 13"/>
          <p:cNvSpPr/>
          <p:nvPr/>
        </p:nvSpPr>
        <p:spPr>
          <a:xfrm>
            <a:off x="8748464" y="1138133"/>
            <a:ext cx="36000" cy="36000"/>
          </a:xfrm>
          <a:prstGeom prst="ellipse">
            <a:avLst/>
          </a:prstGeom>
          <a:solidFill>
            <a:schemeClr val="bg2">
              <a:lumMod val="1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6993" y="1877834"/>
            <a:ext cx="8786201" cy="3093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51266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5D89B76E1582040866ED375229E947D" ma:contentTypeVersion="9" ma:contentTypeDescription="Creare un nuovo documento." ma:contentTypeScope="" ma:versionID="e908d0073fe195d54af4d70f9be5c86d">
  <xsd:schema xmlns:xsd="http://www.w3.org/2001/XMLSchema" xmlns:xs="http://www.w3.org/2001/XMLSchema" xmlns:p="http://schemas.microsoft.com/office/2006/metadata/properties" xmlns:ns3="20b0bf24-c065-43a6-8c2e-5609e153bca1" xmlns:ns4="efe709e7-d0d5-4230-9267-9ba4d6d7bc5b" targetNamespace="http://schemas.microsoft.com/office/2006/metadata/properties" ma:root="true" ma:fieldsID="7d15125c15dfe7bc432c02513f43580a" ns3:_="" ns4:_="">
    <xsd:import namespace="20b0bf24-c065-43a6-8c2e-5609e153bca1"/>
    <xsd:import namespace="efe709e7-d0d5-4230-9267-9ba4d6d7bc5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b0bf24-c065-43a6-8c2e-5609e153bca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e709e7-d0d5-4230-9267-9ba4d6d7bc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2FFDA16-2BC0-43B8-AB2E-E4776A0165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0b0bf24-c065-43a6-8c2e-5609e153bca1"/>
    <ds:schemaRef ds:uri="efe709e7-d0d5-4230-9267-9ba4d6d7bc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600F2B2-3382-4F2C-A5B0-A17CAE781F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94252E-81F0-4436-B086-133DCEB0ADE2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efe709e7-d0d5-4230-9267-9ba4d6d7bc5b"/>
    <ds:schemaRef ds:uri="20b0bf24-c065-43a6-8c2e-5609e153bca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905</TotalTime>
  <Words>171</Words>
  <Application>Microsoft Office PowerPoint</Application>
  <PresentationFormat>Presentazione su schermo (4:3)</PresentationFormat>
  <Paragraphs>22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Dotum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CARDU MARIO</dc:creator>
  <cp:lastModifiedBy>ROMANO FRANCESCO</cp:lastModifiedBy>
  <cp:revision>101</cp:revision>
  <cp:lastPrinted>2018-10-24T13:20:37Z</cp:lastPrinted>
  <dcterms:created xsi:type="dcterms:W3CDTF">2018-05-11T09:33:25Z</dcterms:created>
  <dcterms:modified xsi:type="dcterms:W3CDTF">2021-12-17T15:00:19Z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0x01010035D89B76E1582040866ED375229E947D</vt:lpwstr>
  </property>
</Properties>
</file>