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9" r:id="rId2"/>
    <p:sldId id="265" r:id="rId3"/>
    <p:sldId id="266" r:id="rId4"/>
    <p:sldId id="267" r:id="rId5"/>
    <p:sldId id="268" r:id="rId6"/>
    <p:sldId id="269" r:id="rId7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7" autoAdjust="0"/>
    <p:restoredTop sz="94643" autoAdjust="0"/>
  </p:normalViewPr>
  <p:slideViewPr>
    <p:cSldViewPr>
      <p:cViewPr varScale="1">
        <p:scale>
          <a:sx n="109" d="100"/>
          <a:sy n="109" d="100"/>
        </p:scale>
        <p:origin x="1758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5F313-6D09-4003-9CA3-D05E9E0F4334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BBEBE9-89E9-4AF8-B96E-DE3EFE2A3A5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5196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/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685817" indent="-263776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055103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477145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1899186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321227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743269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165310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587351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AEE029-3EFE-4214-B592-888A8A0711C3}" type="slidenum">
              <a:rPr lang="it-IT" altLang="it-IT" sz="1000"/>
              <a:pPr eaLnBrk="1" hangingPunct="1">
                <a:spcBef>
                  <a:spcPct val="0"/>
                </a:spcBef>
              </a:pPr>
              <a:t>1</a:t>
            </a:fld>
            <a:endParaRPr lang="it-IT" altLang="it-IT" sz="10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/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685817" indent="-263776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055103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477145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1899186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321227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743269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165310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587351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AEE029-3EFE-4214-B592-888A8A0711C3}" type="slidenum">
              <a:rPr lang="it-IT" altLang="it-IT" sz="1000"/>
              <a:pPr eaLnBrk="1" hangingPunct="1">
                <a:spcBef>
                  <a:spcPct val="0"/>
                </a:spcBef>
              </a:pPr>
              <a:t>2</a:t>
            </a:fld>
            <a:endParaRPr lang="it-IT" altLang="it-IT" sz="1000"/>
          </a:p>
        </p:txBody>
      </p:sp>
    </p:spTree>
    <p:extLst>
      <p:ext uri="{BB962C8B-B14F-4D97-AF65-F5344CB8AC3E}">
        <p14:creationId xmlns:p14="http://schemas.microsoft.com/office/powerpoint/2010/main" val="28648738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/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685817" indent="-263776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055103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477145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1899186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321227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743269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165310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587351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AEE029-3EFE-4214-B592-888A8A0711C3}" type="slidenum">
              <a:rPr lang="it-IT" altLang="it-IT" sz="1000"/>
              <a:pPr eaLnBrk="1" hangingPunct="1">
                <a:spcBef>
                  <a:spcPct val="0"/>
                </a:spcBef>
              </a:pPr>
              <a:t>3</a:t>
            </a:fld>
            <a:endParaRPr lang="it-IT" altLang="it-IT" sz="1000"/>
          </a:p>
        </p:txBody>
      </p:sp>
    </p:spTree>
    <p:extLst>
      <p:ext uri="{BB962C8B-B14F-4D97-AF65-F5344CB8AC3E}">
        <p14:creationId xmlns:p14="http://schemas.microsoft.com/office/powerpoint/2010/main" val="39042344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/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685817" indent="-263776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055103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477145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1899186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321227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743269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165310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587351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AEE029-3EFE-4214-B592-888A8A0711C3}" type="slidenum">
              <a:rPr lang="it-IT" altLang="it-IT" sz="1000"/>
              <a:pPr eaLnBrk="1" hangingPunct="1">
                <a:spcBef>
                  <a:spcPct val="0"/>
                </a:spcBef>
              </a:pPr>
              <a:t>4</a:t>
            </a:fld>
            <a:endParaRPr lang="it-IT" altLang="it-IT" sz="1000"/>
          </a:p>
        </p:txBody>
      </p:sp>
    </p:spTree>
    <p:extLst>
      <p:ext uri="{BB962C8B-B14F-4D97-AF65-F5344CB8AC3E}">
        <p14:creationId xmlns:p14="http://schemas.microsoft.com/office/powerpoint/2010/main" val="9411285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/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685817" indent="-263776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055103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477145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1899186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321227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743269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165310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587351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AEE029-3EFE-4214-B592-888A8A0711C3}" type="slidenum">
              <a:rPr lang="it-IT" altLang="it-IT" sz="1000"/>
              <a:pPr eaLnBrk="1" hangingPunct="1">
                <a:spcBef>
                  <a:spcPct val="0"/>
                </a:spcBef>
              </a:pPr>
              <a:t>5</a:t>
            </a:fld>
            <a:endParaRPr lang="it-IT" altLang="it-IT" sz="1000"/>
          </a:p>
        </p:txBody>
      </p:sp>
    </p:spTree>
    <p:extLst>
      <p:ext uri="{BB962C8B-B14F-4D97-AF65-F5344CB8AC3E}">
        <p14:creationId xmlns:p14="http://schemas.microsoft.com/office/powerpoint/2010/main" val="9134488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/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685817" indent="-263776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055103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477145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1899186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321227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743269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165310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587351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AEE029-3EFE-4214-B592-888A8A0711C3}" type="slidenum">
              <a:rPr lang="it-IT" altLang="it-IT" sz="1000"/>
              <a:pPr eaLnBrk="1" hangingPunct="1">
                <a:spcBef>
                  <a:spcPct val="0"/>
                </a:spcBef>
              </a:pPr>
              <a:t>6</a:t>
            </a:fld>
            <a:endParaRPr lang="it-IT" altLang="it-IT" sz="1000"/>
          </a:p>
        </p:txBody>
      </p:sp>
    </p:spTree>
    <p:extLst>
      <p:ext uri="{BB962C8B-B14F-4D97-AF65-F5344CB8AC3E}">
        <p14:creationId xmlns:p14="http://schemas.microsoft.com/office/powerpoint/2010/main" val="3707635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8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9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0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sellaDiTesto 16"/>
          <p:cNvSpPr txBox="1"/>
          <p:nvPr/>
        </p:nvSpPr>
        <p:spPr>
          <a:xfrm>
            <a:off x="304688" y="5085184"/>
            <a:ext cx="72732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>
              <a:defRPr sz="1400"/>
            </a:lvl1pPr>
          </a:lstStyle>
          <a:p>
            <a:r>
              <a:rPr lang="it-IT" dirty="0" smtClean="0"/>
              <a:t>Fondi necessari pari ad € 50.127.752,27, di cui quota già finanziata pari ad € 38.370.000,00;</a:t>
            </a:r>
            <a:endParaRPr lang="it-IT" dirty="0"/>
          </a:p>
          <a:p>
            <a:r>
              <a:rPr lang="it-IT" dirty="0"/>
              <a:t>Migliore e più efficiente allocazione delle P.A.;</a:t>
            </a:r>
          </a:p>
          <a:p>
            <a:r>
              <a:rPr lang="it-IT" dirty="0"/>
              <a:t>Risparmi di </a:t>
            </a:r>
            <a:r>
              <a:rPr lang="it-IT" dirty="0" smtClean="0"/>
              <a:t>spesa di tutte le locazione passive attualmente in essere, pari ad euro 1.087.346;</a:t>
            </a:r>
            <a:endParaRPr lang="it-IT" dirty="0"/>
          </a:p>
          <a:p>
            <a:r>
              <a:rPr lang="it-IT" dirty="0"/>
              <a:t>Razionalizzazione degli assetti patrimoniali pubblici</a:t>
            </a:r>
            <a:r>
              <a:rPr lang="it-IT" dirty="0" smtClean="0"/>
              <a:t>;</a:t>
            </a:r>
            <a:endParaRPr lang="it-IT" dirty="0"/>
          </a:p>
        </p:txBody>
      </p:sp>
      <p:sp>
        <p:nvSpPr>
          <p:cNvPr id="84" name="Rettangolo 83"/>
          <p:cNvSpPr/>
          <p:nvPr/>
        </p:nvSpPr>
        <p:spPr>
          <a:xfrm>
            <a:off x="5889381" y="123825"/>
            <a:ext cx="549519" cy="6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7415" name="Rettangolo 50"/>
          <p:cNvSpPr>
            <a:spLocks noChangeArrowheads="1"/>
          </p:cNvSpPr>
          <p:nvPr/>
        </p:nvSpPr>
        <p:spPr bwMode="auto">
          <a:xfrm>
            <a:off x="357967" y="222187"/>
            <a:ext cx="7192433" cy="360362"/>
          </a:xfrm>
          <a:prstGeom prst="rect">
            <a:avLst/>
          </a:prstGeom>
          <a:solidFill>
            <a:srgbClr val="C0000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1600" b="1" dirty="0" smtClean="0">
                <a:solidFill>
                  <a:schemeClr val="bg1"/>
                </a:solidFill>
              </a:rPr>
              <a:t>AGENZIA DEL DEMANIO – DIREZIONE REGIONALE ABRUZZO E MOLISE …..</a:t>
            </a:r>
            <a:endParaRPr lang="it-IT" altLang="it-IT" sz="1600" b="1" dirty="0">
              <a:solidFill>
                <a:schemeClr val="bg1"/>
              </a:solidFill>
            </a:endParaRPr>
          </a:p>
        </p:txBody>
      </p:sp>
      <p:sp>
        <p:nvSpPr>
          <p:cNvPr id="31" name="CasellaDiTesto 30"/>
          <p:cNvSpPr txBox="1"/>
          <p:nvPr/>
        </p:nvSpPr>
        <p:spPr>
          <a:xfrm>
            <a:off x="357967" y="620688"/>
            <a:ext cx="7197969" cy="10081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 algn="just"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Iniziativa:    </a:t>
            </a:r>
            <a:r>
              <a:rPr lang="it-IT" sz="2000" b="1" i="1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Accordo </a:t>
            </a:r>
            <a:r>
              <a:rPr lang="it-IT" sz="2000" b="1" i="1" spc="-138" dirty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di Programma per il recupero funzionale degli immobili della Ex Caserma Berardi, comportante modifica urbanistica al PRG, in attuazione del Piano di Razionalizzazione delle sedi delle Amministrazioni dello </a:t>
            </a:r>
            <a:r>
              <a:rPr lang="it-IT" sz="2000" b="1" i="1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Stato</a:t>
            </a:r>
            <a:endParaRPr lang="it-IT" sz="2000" b="1" i="1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12" y="6429201"/>
            <a:ext cx="867568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CasellaDiTesto 13"/>
          <p:cNvSpPr txBox="1"/>
          <p:nvPr/>
        </p:nvSpPr>
        <p:spPr>
          <a:xfrm>
            <a:off x="357966" y="2388361"/>
            <a:ext cx="7192433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Soggetti istituzionali coinvolti nell’ Accordo di Programma: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291612" y="2833772"/>
            <a:ext cx="72587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Agenzia del Demanio; Comune di Chieti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389864" y="4653136"/>
            <a:ext cx="7218145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Obiettivi strategici che si intendono perseguire: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352431" y="1668281"/>
            <a:ext cx="7197969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Immobile demaniale coinvolto: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95348" y="2060848"/>
            <a:ext cx="34022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/>
              <a:t>Ex Caserma Berardi sita in Comune di Chieti</a:t>
            </a:r>
            <a:endParaRPr lang="it-IT" sz="1400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352431" y="3208065"/>
            <a:ext cx="7208415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Descrizione iniziativa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362879" y="3667148"/>
            <a:ext cx="71979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dirty="0"/>
              <a:t>Accordo di Programma per il recupero funzionale degli immobili della Ex Caserma </a:t>
            </a:r>
            <a:r>
              <a:rPr lang="it-IT" sz="1400" dirty="0" smtClean="0"/>
              <a:t>Berardi volto ad una più efficiente allocazione delle PP.AA. con risparmio delle locazioni passive attualmente in essere: INT. 2 Agenzia delle Entrate; INT. 3 Guardia di Finanza; INT. 4 DTL, RTS, MIC, Prefettura (centro coordinamento soccorsi); INT. 5 Nuovo Liceo Masci; INT. 6 Carabinieri. </a:t>
            </a:r>
            <a:endParaRPr lang="it-IT" sz="1400" dirty="0"/>
          </a:p>
        </p:txBody>
      </p:sp>
      <p:grpSp>
        <p:nvGrpSpPr>
          <p:cNvPr id="19" name="Gruppo 18"/>
          <p:cNvGrpSpPr/>
          <p:nvPr/>
        </p:nvGrpSpPr>
        <p:grpSpPr>
          <a:xfrm>
            <a:off x="7607482" y="261709"/>
            <a:ext cx="1506038" cy="3321498"/>
            <a:chOff x="7607482" y="261709"/>
            <a:chExt cx="1506038" cy="3321498"/>
          </a:xfrm>
        </p:grpSpPr>
        <p:pic>
          <p:nvPicPr>
            <p:cNvPr id="20" name="Immagine 1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07482" y="261709"/>
              <a:ext cx="1381182" cy="1381182"/>
            </a:xfrm>
            <a:prstGeom prst="rect">
              <a:avLst/>
            </a:prstGeom>
          </p:spPr>
        </p:pic>
        <p:cxnSp>
          <p:nvCxnSpPr>
            <p:cNvPr id="21" name="Connettore diritto 20"/>
            <p:cNvCxnSpPr/>
            <p:nvPr/>
          </p:nvCxnSpPr>
          <p:spPr>
            <a:xfrm flipH="1">
              <a:off x="7812360" y="831950"/>
              <a:ext cx="533200" cy="1411141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2" name="Connettore diritto 21"/>
            <p:cNvCxnSpPr/>
            <p:nvPr/>
          </p:nvCxnSpPr>
          <p:spPr>
            <a:xfrm>
              <a:off x="8504476" y="899195"/>
              <a:ext cx="557207" cy="1881733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pic>
          <p:nvPicPr>
            <p:cNvPr id="23" name="Immagine 22"/>
            <p:cNvPicPr>
              <a:picLocks noChangeAspect="1"/>
            </p:cNvPicPr>
            <p:nvPr/>
          </p:nvPicPr>
          <p:blipFill>
            <a:blip r:embed="rId5" cstate="print">
              <a:duotone>
                <a:prstClr val="black"/>
                <a:schemeClr val="accent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3420" y="1779012"/>
              <a:ext cx="1490100" cy="1490100"/>
            </a:xfrm>
            <a:prstGeom prst="rect">
              <a:avLst/>
            </a:prstGeom>
          </p:spPr>
        </p:pic>
        <p:sp>
          <p:nvSpPr>
            <p:cNvPr id="24" name="Ovale 23"/>
            <p:cNvSpPr/>
            <p:nvPr/>
          </p:nvSpPr>
          <p:spPr>
            <a:xfrm>
              <a:off x="8569970" y="2418507"/>
              <a:ext cx="72000" cy="720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25" name="Connettore diritto 24"/>
            <p:cNvCxnSpPr/>
            <p:nvPr/>
          </p:nvCxnSpPr>
          <p:spPr>
            <a:xfrm>
              <a:off x="8605970" y="2503207"/>
              <a:ext cx="0" cy="108000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26" name="CasellaDiTesto 25"/>
            <p:cNvSpPr txBox="1"/>
            <p:nvPr/>
          </p:nvSpPr>
          <p:spPr>
            <a:xfrm>
              <a:off x="8101913" y="2337951"/>
              <a:ext cx="51167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dirty="0" smtClean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Chieti</a:t>
              </a:r>
              <a:endParaRPr lang="it-IT" sz="1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3" name="Immagine 2"/>
          <p:cNvPicPr>
            <a:picLocks noChangeAspect="1"/>
          </p:cNvPicPr>
          <p:nvPr/>
        </p:nvPicPr>
        <p:blipFill rotWithShape="1">
          <a:blip r:embed="rId6"/>
          <a:srcRect l="12758" r="2800"/>
          <a:stretch/>
        </p:blipFill>
        <p:spPr>
          <a:xfrm>
            <a:off x="7690070" y="3595407"/>
            <a:ext cx="1411881" cy="940531"/>
          </a:xfrm>
          <a:prstGeom prst="rect">
            <a:avLst/>
          </a:prstGeom>
          <a:ln>
            <a:solidFill>
              <a:srgbClr val="C00000"/>
            </a:solidFill>
          </a:ln>
        </p:spPr>
      </p:pic>
    </p:spTree>
    <p:extLst>
      <p:ext uri="{BB962C8B-B14F-4D97-AF65-F5344CB8AC3E}">
        <p14:creationId xmlns:p14="http://schemas.microsoft.com/office/powerpoint/2010/main" val="271610801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ttangolo 83"/>
          <p:cNvSpPr/>
          <p:nvPr/>
        </p:nvSpPr>
        <p:spPr>
          <a:xfrm>
            <a:off x="5889381" y="123825"/>
            <a:ext cx="549519" cy="6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7415" name="Rettangolo 50"/>
          <p:cNvSpPr>
            <a:spLocks noChangeArrowheads="1"/>
          </p:cNvSpPr>
          <p:nvPr/>
        </p:nvSpPr>
        <p:spPr bwMode="auto">
          <a:xfrm>
            <a:off x="276907" y="178787"/>
            <a:ext cx="7197969" cy="360362"/>
          </a:xfrm>
          <a:prstGeom prst="rect">
            <a:avLst/>
          </a:prstGeom>
          <a:solidFill>
            <a:srgbClr val="C0000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1600" b="1" dirty="0" smtClean="0">
                <a:solidFill>
                  <a:schemeClr val="bg1"/>
                </a:solidFill>
              </a:rPr>
              <a:t>AGENZIA DEL DEMANIO – </a:t>
            </a:r>
            <a:r>
              <a:rPr lang="it-IT" altLang="it-IT" sz="1600" b="1" dirty="0">
                <a:solidFill>
                  <a:schemeClr val="bg1"/>
                </a:solidFill>
              </a:rPr>
              <a:t>DIREZIONE REGIONALE ABRUZZO E MOLISE </a:t>
            </a:r>
            <a:endParaRPr lang="it-IT" altLang="it-IT" sz="1600" b="1" dirty="0">
              <a:solidFill>
                <a:schemeClr val="bg1"/>
              </a:solidFill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507" y="6341746"/>
            <a:ext cx="867568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93" y="6500813"/>
            <a:ext cx="249237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CasellaDiTesto 14"/>
          <p:cNvSpPr txBox="1"/>
          <p:nvPr/>
        </p:nvSpPr>
        <p:spPr>
          <a:xfrm>
            <a:off x="276907" y="660565"/>
            <a:ext cx="7197969" cy="5156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8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Cronoprogramma dell’iniziativa: Intervento 2</a:t>
            </a:r>
            <a:endParaRPr lang="it-IT" sz="28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grpSp>
        <p:nvGrpSpPr>
          <p:cNvPr id="11" name="Gruppo 10"/>
          <p:cNvGrpSpPr>
            <a:grpSpLocks noChangeAspect="1"/>
          </p:cNvGrpSpPr>
          <p:nvPr/>
        </p:nvGrpSpPr>
        <p:grpSpPr>
          <a:xfrm>
            <a:off x="7965906" y="123825"/>
            <a:ext cx="987288" cy="1971513"/>
            <a:chOff x="7607482" y="261709"/>
            <a:chExt cx="1506038" cy="3007403"/>
          </a:xfrm>
        </p:grpSpPr>
        <p:pic>
          <p:nvPicPr>
            <p:cNvPr id="12" name="Immagine 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07482" y="261709"/>
              <a:ext cx="1381182" cy="1381182"/>
            </a:xfrm>
            <a:prstGeom prst="rect">
              <a:avLst/>
            </a:prstGeom>
          </p:spPr>
        </p:pic>
        <p:cxnSp>
          <p:nvCxnSpPr>
            <p:cNvPr id="14" name="Connettore diritto 13"/>
            <p:cNvCxnSpPr/>
            <p:nvPr/>
          </p:nvCxnSpPr>
          <p:spPr>
            <a:xfrm flipH="1">
              <a:off x="7812360" y="831950"/>
              <a:ext cx="533200" cy="1411141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Connettore diritto 15"/>
            <p:cNvCxnSpPr/>
            <p:nvPr/>
          </p:nvCxnSpPr>
          <p:spPr>
            <a:xfrm>
              <a:off x="8504476" y="899195"/>
              <a:ext cx="557207" cy="1881733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pic>
          <p:nvPicPr>
            <p:cNvPr id="17" name="Immagine 16"/>
            <p:cNvPicPr>
              <a:picLocks noChangeAspect="1"/>
            </p:cNvPicPr>
            <p:nvPr/>
          </p:nvPicPr>
          <p:blipFill>
            <a:blip r:embed="rId6" cstate="print">
              <a:duotone>
                <a:prstClr val="black"/>
                <a:schemeClr val="accent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3420" y="1779012"/>
              <a:ext cx="1490100" cy="1490100"/>
            </a:xfrm>
            <a:prstGeom prst="rect">
              <a:avLst/>
            </a:prstGeom>
          </p:spPr>
        </p:pic>
        <p:sp>
          <p:nvSpPr>
            <p:cNvPr id="18" name="Ovale 17"/>
            <p:cNvSpPr/>
            <p:nvPr/>
          </p:nvSpPr>
          <p:spPr>
            <a:xfrm>
              <a:off x="8569970" y="2418507"/>
              <a:ext cx="72000" cy="720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6" name="Immagine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6993" y="2184573"/>
            <a:ext cx="8820000" cy="1866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1266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ttangolo 83"/>
          <p:cNvSpPr/>
          <p:nvPr/>
        </p:nvSpPr>
        <p:spPr>
          <a:xfrm>
            <a:off x="5889381" y="123825"/>
            <a:ext cx="549519" cy="6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7415" name="Rettangolo 50"/>
          <p:cNvSpPr>
            <a:spLocks noChangeArrowheads="1"/>
          </p:cNvSpPr>
          <p:nvPr/>
        </p:nvSpPr>
        <p:spPr bwMode="auto">
          <a:xfrm>
            <a:off x="276907" y="178787"/>
            <a:ext cx="7197969" cy="360362"/>
          </a:xfrm>
          <a:prstGeom prst="rect">
            <a:avLst/>
          </a:prstGeom>
          <a:solidFill>
            <a:srgbClr val="C0000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1600" b="1" dirty="0" smtClean="0">
                <a:solidFill>
                  <a:schemeClr val="bg1"/>
                </a:solidFill>
              </a:rPr>
              <a:t>AGENZIA DEL DEMANIO – </a:t>
            </a:r>
            <a:r>
              <a:rPr lang="it-IT" altLang="it-IT" sz="1600" b="1" dirty="0">
                <a:solidFill>
                  <a:schemeClr val="bg1"/>
                </a:solidFill>
              </a:rPr>
              <a:t>DIREZIONE REGIONALE ABRUZZO E MOLISE </a:t>
            </a:r>
            <a:endParaRPr lang="it-IT" altLang="it-IT" sz="1600" b="1" dirty="0">
              <a:solidFill>
                <a:schemeClr val="bg1"/>
              </a:solidFill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507" y="6341746"/>
            <a:ext cx="867568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93" y="6500813"/>
            <a:ext cx="249237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CasellaDiTesto 14"/>
          <p:cNvSpPr txBox="1"/>
          <p:nvPr/>
        </p:nvSpPr>
        <p:spPr>
          <a:xfrm>
            <a:off x="276907" y="660565"/>
            <a:ext cx="7197969" cy="5156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8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Cronoprogramma dell’iniziativa: Intervento 3</a:t>
            </a:r>
            <a:endParaRPr lang="it-IT" sz="28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grpSp>
        <p:nvGrpSpPr>
          <p:cNvPr id="11" name="Gruppo 10"/>
          <p:cNvGrpSpPr>
            <a:grpSpLocks noChangeAspect="1"/>
          </p:cNvGrpSpPr>
          <p:nvPr/>
        </p:nvGrpSpPr>
        <p:grpSpPr>
          <a:xfrm>
            <a:off x="7965906" y="123825"/>
            <a:ext cx="987288" cy="1971513"/>
            <a:chOff x="7607482" y="261709"/>
            <a:chExt cx="1506038" cy="3007403"/>
          </a:xfrm>
        </p:grpSpPr>
        <p:pic>
          <p:nvPicPr>
            <p:cNvPr id="12" name="Immagine 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07482" y="261709"/>
              <a:ext cx="1381182" cy="1381182"/>
            </a:xfrm>
            <a:prstGeom prst="rect">
              <a:avLst/>
            </a:prstGeom>
          </p:spPr>
        </p:pic>
        <p:cxnSp>
          <p:nvCxnSpPr>
            <p:cNvPr id="14" name="Connettore diritto 13"/>
            <p:cNvCxnSpPr/>
            <p:nvPr/>
          </p:nvCxnSpPr>
          <p:spPr>
            <a:xfrm flipH="1">
              <a:off x="7812360" y="831950"/>
              <a:ext cx="533200" cy="1411141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Connettore diritto 15"/>
            <p:cNvCxnSpPr/>
            <p:nvPr/>
          </p:nvCxnSpPr>
          <p:spPr>
            <a:xfrm>
              <a:off x="8504476" y="899195"/>
              <a:ext cx="557207" cy="1881733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pic>
          <p:nvPicPr>
            <p:cNvPr id="17" name="Immagine 16"/>
            <p:cNvPicPr>
              <a:picLocks noChangeAspect="1"/>
            </p:cNvPicPr>
            <p:nvPr/>
          </p:nvPicPr>
          <p:blipFill>
            <a:blip r:embed="rId6" cstate="print">
              <a:duotone>
                <a:prstClr val="black"/>
                <a:schemeClr val="accent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3420" y="1779012"/>
              <a:ext cx="1490100" cy="1490100"/>
            </a:xfrm>
            <a:prstGeom prst="rect">
              <a:avLst/>
            </a:prstGeom>
          </p:spPr>
        </p:pic>
        <p:sp>
          <p:nvSpPr>
            <p:cNvPr id="18" name="Ovale 17"/>
            <p:cNvSpPr/>
            <p:nvPr/>
          </p:nvSpPr>
          <p:spPr>
            <a:xfrm>
              <a:off x="8569970" y="2418507"/>
              <a:ext cx="72000" cy="720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3" name="Immagin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8663" y="2179857"/>
            <a:ext cx="8820000" cy="1866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63825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ttangolo 83"/>
          <p:cNvSpPr/>
          <p:nvPr/>
        </p:nvSpPr>
        <p:spPr>
          <a:xfrm>
            <a:off x="5889381" y="123825"/>
            <a:ext cx="549519" cy="6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7415" name="Rettangolo 50"/>
          <p:cNvSpPr>
            <a:spLocks noChangeArrowheads="1"/>
          </p:cNvSpPr>
          <p:nvPr/>
        </p:nvSpPr>
        <p:spPr bwMode="auto">
          <a:xfrm>
            <a:off x="276907" y="178787"/>
            <a:ext cx="7197969" cy="360362"/>
          </a:xfrm>
          <a:prstGeom prst="rect">
            <a:avLst/>
          </a:prstGeom>
          <a:solidFill>
            <a:srgbClr val="C0000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1600" b="1" dirty="0" smtClean="0">
                <a:solidFill>
                  <a:schemeClr val="bg1"/>
                </a:solidFill>
              </a:rPr>
              <a:t>AGENZIA DEL DEMANIO – </a:t>
            </a:r>
            <a:r>
              <a:rPr lang="it-IT" altLang="it-IT" sz="1600" b="1" dirty="0">
                <a:solidFill>
                  <a:schemeClr val="bg1"/>
                </a:solidFill>
              </a:rPr>
              <a:t>DIREZIONE REGIONALE ABRUZZO E MOLISE </a:t>
            </a:r>
            <a:endParaRPr lang="it-IT" altLang="it-IT" sz="1600" b="1" dirty="0">
              <a:solidFill>
                <a:schemeClr val="bg1"/>
              </a:solidFill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507" y="6341746"/>
            <a:ext cx="867568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93" y="6500813"/>
            <a:ext cx="249237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CasellaDiTesto 14"/>
          <p:cNvSpPr txBox="1"/>
          <p:nvPr/>
        </p:nvSpPr>
        <p:spPr>
          <a:xfrm>
            <a:off x="276907" y="660565"/>
            <a:ext cx="7197969" cy="5156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8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Cronoprogramma dell’iniziativa: Intervento 4</a:t>
            </a:r>
            <a:endParaRPr lang="it-IT" sz="28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grpSp>
        <p:nvGrpSpPr>
          <p:cNvPr id="11" name="Gruppo 10"/>
          <p:cNvGrpSpPr>
            <a:grpSpLocks noChangeAspect="1"/>
          </p:cNvGrpSpPr>
          <p:nvPr/>
        </p:nvGrpSpPr>
        <p:grpSpPr>
          <a:xfrm>
            <a:off x="7965906" y="123825"/>
            <a:ext cx="987288" cy="1971513"/>
            <a:chOff x="7607482" y="261709"/>
            <a:chExt cx="1506038" cy="3007403"/>
          </a:xfrm>
        </p:grpSpPr>
        <p:pic>
          <p:nvPicPr>
            <p:cNvPr id="12" name="Immagine 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07482" y="261709"/>
              <a:ext cx="1381182" cy="1381182"/>
            </a:xfrm>
            <a:prstGeom prst="rect">
              <a:avLst/>
            </a:prstGeom>
          </p:spPr>
        </p:pic>
        <p:cxnSp>
          <p:nvCxnSpPr>
            <p:cNvPr id="14" name="Connettore diritto 13"/>
            <p:cNvCxnSpPr/>
            <p:nvPr/>
          </p:nvCxnSpPr>
          <p:spPr>
            <a:xfrm flipH="1">
              <a:off x="7812360" y="831950"/>
              <a:ext cx="533200" cy="1411141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Connettore diritto 15"/>
            <p:cNvCxnSpPr/>
            <p:nvPr/>
          </p:nvCxnSpPr>
          <p:spPr>
            <a:xfrm>
              <a:off x="8504476" y="899195"/>
              <a:ext cx="557207" cy="1881733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pic>
          <p:nvPicPr>
            <p:cNvPr id="17" name="Immagine 16"/>
            <p:cNvPicPr>
              <a:picLocks noChangeAspect="1"/>
            </p:cNvPicPr>
            <p:nvPr/>
          </p:nvPicPr>
          <p:blipFill>
            <a:blip r:embed="rId6" cstate="print">
              <a:duotone>
                <a:prstClr val="black"/>
                <a:schemeClr val="accent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3420" y="1779012"/>
              <a:ext cx="1490100" cy="1490100"/>
            </a:xfrm>
            <a:prstGeom prst="rect">
              <a:avLst/>
            </a:prstGeom>
          </p:spPr>
        </p:pic>
        <p:sp>
          <p:nvSpPr>
            <p:cNvPr id="18" name="Ovale 17"/>
            <p:cNvSpPr/>
            <p:nvPr/>
          </p:nvSpPr>
          <p:spPr>
            <a:xfrm>
              <a:off x="8569970" y="2418507"/>
              <a:ext cx="72000" cy="720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4" name="Immagin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6993" y="2184573"/>
            <a:ext cx="8820000" cy="1821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92420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ttangolo 83"/>
          <p:cNvSpPr/>
          <p:nvPr/>
        </p:nvSpPr>
        <p:spPr>
          <a:xfrm>
            <a:off x="5889381" y="123825"/>
            <a:ext cx="549519" cy="6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7415" name="Rettangolo 50"/>
          <p:cNvSpPr>
            <a:spLocks noChangeArrowheads="1"/>
          </p:cNvSpPr>
          <p:nvPr/>
        </p:nvSpPr>
        <p:spPr bwMode="auto">
          <a:xfrm>
            <a:off x="276907" y="178787"/>
            <a:ext cx="7197969" cy="360362"/>
          </a:xfrm>
          <a:prstGeom prst="rect">
            <a:avLst/>
          </a:prstGeom>
          <a:solidFill>
            <a:srgbClr val="C0000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1600" b="1" dirty="0" smtClean="0">
                <a:solidFill>
                  <a:schemeClr val="bg1"/>
                </a:solidFill>
              </a:rPr>
              <a:t>AGENZIA DEL DEMANIO – </a:t>
            </a:r>
            <a:r>
              <a:rPr lang="it-IT" altLang="it-IT" sz="1600" b="1" dirty="0">
                <a:solidFill>
                  <a:schemeClr val="bg1"/>
                </a:solidFill>
              </a:rPr>
              <a:t>DIREZIONE REGIONALE ABRUZZO E MOLISE </a:t>
            </a:r>
            <a:endParaRPr lang="it-IT" altLang="it-IT" sz="1600" b="1" dirty="0">
              <a:solidFill>
                <a:schemeClr val="bg1"/>
              </a:solidFill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507" y="6341746"/>
            <a:ext cx="867568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93" y="6500813"/>
            <a:ext cx="249237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CasellaDiTesto 14"/>
          <p:cNvSpPr txBox="1"/>
          <p:nvPr/>
        </p:nvSpPr>
        <p:spPr>
          <a:xfrm>
            <a:off x="276907" y="660565"/>
            <a:ext cx="7197969" cy="5156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8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Cronoprogramma dell’iniziativa: Intervento 5</a:t>
            </a:r>
            <a:endParaRPr lang="it-IT" sz="28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grpSp>
        <p:nvGrpSpPr>
          <p:cNvPr id="11" name="Gruppo 10"/>
          <p:cNvGrpSpPr>
            <a:grpSpLocks noChangeAspect="1"/>
          </p:cNvGrpSpPr>
          <p:nvPr/>
        </p:nvGrpSpPr>
        <p:grpSpPr>
          <a:xfrm>
            <a:off x="7965906" y="123825"/>
            <a:ext cx="987288" cy="1971513"/>
            <a:chOff x="7607482" y="261709"/>
            <a:chExt cx="1506038" cy="3007403"/>
          </a:xfrm>
        </p:grpSpPr>
        <p:pic>
          <p:nvPicPr>
            <p:cNvPr id="12" name="Immagine 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07482" y="261709"/>
              <a:ext cx="1381182" cy="1381182"/>
            </a:xfrm>
            <a:prstGeom prst="rect">
              <a:avLst/>
            </a:prstGeom>
          </p:spPr>
        </p:pic>
        <p:cxnSp>
          <p:nvCxnSpPr>
            <p:cNvPr id="14" name="Connettore diritto 13"/>
            <p:cNvCxnSpPr/>
            <p:nvPr/>
          </p:nvCxnSpPr>
          <p:spPr>
            <a:xfrm flipH="1">
              <a:off x="7812360" y="831950"/>
              <a:ext cx="533200" cy="1411141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Connettore diritto 15"/>
            <p:cNvCxnSpPr/>
            <p:nvPr/>
          </p:nvCxnSpPr>
          <p:spPr>
            <a:xfrm>
              <a:off x="8504476" y="899195"/>
              <a:ext cx="557207" cy="1881733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pic>
          <p:nvPicPr>
            <p:cNvPr id="17" name="Immagine 16"/>
            <p:cNvPicPr>
              <a:picLocks noChangeAspect="1"/>
            </p:cNvPicPr>
            <p:nvPr/>
          </p:nvPicPr>
          <p:blipFill>
            <a:blip r:embed="rId6" cstate="print">
              <a:duotone>
                <a:prstClr val="black"/>
                <a:schemeClr val="accent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3420" y="1779012"/>
              <a:ext cx="1490100" cy="1490100"/>
            </a:xfrm>
            <a:prstGeom prst="rect">
              <a:avLst/>
            </a:prstGeom>
          </p:spPr>
        </p:pic>
        <p:sp>
          <p:nvSpPr>
            <p:cNvPr id="18" name="Ovale 17"/>
            <p:cNvSpPr/>
            <p:nvPr/>
          </p:nvSpPr>
          <p:spPr>
            <a:xfrm>
              <a:off x="8569970" y="2418507"/>
              <a:ext cx="72000" cy="720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3" name="Immagin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6993" y="2182903"/>
            <a:ext cx="8820000" cy="1866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73710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ttangolo 83"/>
          <p:cNvSpPr/>
          <p:nvPr/>
        </p:nvSpPr>
        <p:spPr>
          <a:xfrm>
            <a:off x="5889381" y="123825"/>
            <a:ext cx="549519" cy="6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7415" name="Rettangolo 50"/>
          <p:cNvSpPr>
            <a:spLocks noChangeArrowheads="1"/>
          </p:cNvSpPr>
          <p:nvPr/>
        </p:nvSpPr>
        <p:spPr bwMode="auto">
          <a:xfrm>
            <a:off x="276907" y="178787"/>
            <a:ext cx="7197969" cy="360362"/>
          </a:xfrm>
          <a:prstGeom prst="rect">
            <a:avLst/>
          </a:prstGeom>
          <a:solidFill>
            <a:srgbClr val="C0000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1600" b="1" dirty="0" smtClean="0">
                <a:solidFill>
                  <a:schemeClr val="bg1"/>
                </a:solidFill>
              </a:rPr>
              <a:t>AGENZIA DEL DEMANIO – </a:t>
            </a:r>
            <a:r>
              <a:rPr lang="it-IT" altLang="it-IT" sz="1600" b="1" dirty="0">
                <a:solidFill>
                  <a:schemeClr val="bg1"/>
                </a:solidFill>
              </a:rPr>
              <a:t>DIREZIONE REGIONALE ABRUZZO E MOLISE </a:t>
            </a:r>
            <a:endParaRPr lang="it-IT" altLang="it-IT" sz="1600" b="1" dirty="0">
              <a:solidFill>
                <a:schemeClr val="bg1"/>
              </a:solidFill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507" y="6341746"/>
            <a:ext cx="867568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93" y="6500813"/>
            <a:ext cx="249237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CasellaDiTesto 14"/>
          <p:cNvSpPr txBox="1"/>
          <p:nvPr/>
        </p:nvSpPr>
        <p:spPr>
          <a:xfrm>
            <a:off x="276907" y="660565"/>
            <a:ext cx="7197969" cy="5156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8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Cronoprogramma dell’iniziativa: Intervento 6</a:t>
            </a:r>
            <a:endParaRPr lang="it-IT" sz="28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grpSp>
        <p:nvGrpSpPr>
          <p:cNvPr id="11" name="Gruppo 10"/>
          <p:cNvGrpSpPr>
            <a:grpSpLocks noChangeAspect="1"/>
          </p:cNvGrpSpPr>
          <p:nvPr/>
        </p:nvGrpSpPr>
        <p:grpSpPr>
          <a:xfrm>
            <a:off x="7965906" y="123825"/>
            <a:ext cx="987288" cy="1971513"/>
            <a:chOff x="7607482" y="261709"/>
            <a:chExt cx="1506038" cy="3007403"/>
          </a:xfrm>
        </p:grpSpPr>
        <p:pic>
          <p:nvPicPr>
            <p:cNvPr id="12" name="Immagine 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07482" y="261709"/>
              <a:ext cx="1381182" cy="1381182"/>
            </a:xfrm>
            <a:prstGeom prst="rect">
              <a:avLst/>
            </a:prstGeom>
          </p:spPr>
        </p:pic>
        <p:cxnSp>
          <p:nvCxnSpPr>
            <p:cNvPr id="14" name="Connettore diritto 13"/>
            <p:cNvCxnSpPr/>
            <p:nvPr/>
          </p:nvCxnSpPr>
          <p:spPr>
            <a:xfrm flipH="1">
              <a:off x="7812360" y="831950"/>
              <a:ext cx="533200" cy="1411141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Connettore diritto 15"/>
            <p:cNvCxnSpPr/>
            <p:nvPr/>
          </p:nvCxnSpPr>
          <p:spPr>
            <a:xfrm>
              <a:off x="8504476" y="899195"/>
              <a:ext cx="557207" cy="1881733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pic>
          <p:nvPicPr>
            <p:cNvPr id="17" name="Immagine 16"/>
            <p:cNvPicPr>
              <a:picLocks noChangeAspect="1"/>
            </p:cNvPicPr>
            <p:nvPr/>
          </p:nvPicPr>
          <p:blipFill>
            <a:blip r:embed="rId6" cstate="print">
              <a:duotone>
                <a:prstClr val="black"/>
                <a:schemeClr val="accent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3420" y="1779012"/>
              <a:ext cx="1490100" cy="1490100"/>
            </a:xfrm>
            <a:prstGeom prst="rect">
              <a:avLst/>
            </a:prstGeom>
          </p:spPr>
        </p:pic>
        <p:sp>
          <p:nvSpPr>
            <p:cNvPr id="18" name="Ovale 17"/>
            <p:cNvSpPr/>
            <p:nvPr/>
          </p:nvSpPr>
          <p:spPr>
            <a:xfrm>
              <a:off x="8569970" y="2418507"/>
              <a:ext cx="72000" cy="720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4" name="Immagin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6993" y="2184573"/>
            <a:ext cx="8820000" cy="1866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02157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</TotalTime>
  <Words>278</Words>
  <Application>Microsoft Office PowerPoint</Application>
  <PresentationFormat>Presentazione su schermo (4:3)</PresentationFormat>
  <Paragraphs>30</Paragraphs>
  <Slides>6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0" baseType="lpstr">
      <vt:lpstr>Arial</vt:lpstr>
      <vt:lpstr>Calibri</vt:lpstr>
      <vt:lpstr>Dotum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CARDU MARIO</dc:creator>
  <cp:lastModifiedBy>ADDIS MARTA</cp:lastModifiedBy>
  <cp:revision>86</cp:revision>
  <cp:lastPrinted>2018-10-24T13:20:37Z</cp:lastPrinted>
  <dcterms:created xsi:type="dcterms:W3CDTF">2018-05-11T09:33:25Z</dcterms:created>
  <dcterms:modified xsi:type="dcterms:W3CDTF">2021-12-16T11:53:13Z</dcterms:modified>
</cp:coreProperties>
</file>