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175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16/12/2021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341320" y="5445804"/>
            <a:ext cx="7273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Fondi necessari per la porzione Archivio di Stato € 4.000.000,00 già finanziati dall’Agenzia;</a:t>
            </a:r>
            <a:endParaRPr lang="it-IT" dirty="0"/>
          </a:p>
          <a:p>
            <a:r>
              <a:rPr lang="it-IT" dirty="0"/>
              <a:t>Migliore e più efficiente allocazione delle P.A</a:t>
            </a:r>
            <a:r>
              <a:rPr lang="it-IT" dirty="0" smtClean="0"/>
              <a:t>. con </a:t>
            </a:r>
            <a:r>
              <a:rPr lang="it-IT" dirty="0" err="1" smtClean="0"/>
              <a:t>rifunzionalizzazione</a:t>
            </a:r>
            <a:r>
              <a:rPr lang="it-IT" dirty="0" smtClean="0"/>
              <a:t> della Caserma Bucciante;</a:t>
            </a:r>
            <a:endParaRPr lang="it-IT" dirty="0"/>
          </a:p>
          <a:p>
            <a:r>
              <a:rPr lang="it-IT" dirty="0" smtClean="0"/>
              <a:t>Risparmio </a:t>
            </a:r>
            <a:r>
              <a:rPr lang="it-IT" dirty="0"/>
              <a:t>di </a:t>
            </a:r>
            <a:r>
              <a:rPr lang="it-IT" dirty="0" smtClean="0"/>
              <a:t>spesa della locazione passiva per Archivio di Stato pari a € 50.600,41;</a:t>
            </a:r>
            <a:endParaRPr lang="it-IT" dirty="0"/>
          </a:p>
          <a:p>
            <a:r>
              <a:rPr lang="it-IT" dirty="0"/>
              <a:t>Razionalizzazione degli assetti patrimoniali pubblici</a:t>
            </a:r>
            <a:r>
              <a:rPr lang="it-IT" dirty="0" smtClean="0"/>
              <a:t>;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19242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620688"/>
            <a:ext cx="7197969" cy="1008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 algn="just"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  </a:t>
            </a:r>
            <a:r>
              <a:rPr lang="it-IT" sz="2000" b="1" i="1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Accordo </a:t>
            </a:r>
            <a:r>
              <a:rPr lang="it-IT" sz="2000" b="1" i="1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di Programma in attuazione del Piano di Razionalizzazione delle sedi delle Amministrazioni Statali di Chieti condiviso e accettato dalle P.A. coinvolte con Verbale d'intesa del 03.11.2014 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276872"/>
            <a:ext cx="7192433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1" y="2636912"/>
            <a:ext cx="72587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Agenzia del Demanio;</a:t>
            </a:r>
          </a:p>
          <a:p>
            <a:r>
              <a:rPr lang="it-IT" sz="1400" dirty="0" smtClean="0"/>
              <a:t>Regione Abruzzo;</a:t>
            </a:r>
          </a:p>
          <a:p>
            <a:r>
              <a:rPr lang="it-IT" sz="1400" dirty="0" smtClean="0"/>
              <a:t>Università G. D’Annunzio Chieti-Pescara;</a:t>
            </a:r>
          </a:p>
          <a:p>
            <a:r>
              <a:rPr lang="it-IT" sz="1400" dirty="0" smtClean="0"/>
              <a:t>Provincia di Chieti</a:t>
            </a:r>
          </a:p>
          <a:p>
            <a:r>
              <a:rPr lang="it-IT" sz="1400" dirty="0" smtClean="0"/>
              <a:t>Comune di Chieti</a:t>
            </a:r>
            <a:endParaRPr lang="it-IT" sz="1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32251" y="5085184"/>
            <a:ext cx="721814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2431" y="1596273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Immobile demaniale coinvolto: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8" y="1988840"/>
            <a:ext cx="7255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Ex Ospedale Militare – Caserma Bucciante sita in Comune di Chieti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1982" y="3789040"/>
            <a:ext cx="720841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23528" y="4149080"/>
            <a:ext cx="7226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Recupero e valorizzazione della Caserma Bucciante, di cui porzione sarà destinata all'Archivio </a:t>
            </a:r>
            <a:r>
              <a:rPr lang="it-IT" sz="1400" dirty="0"/>
              <a:t>di </a:t>
            </a:r>
            <a:r>
              <a:rPr lang="it-IT" sz="1400" dirty="0" smtClean="0"/>
              <a:t>Stato; porzione all’Università </a:t>
            </a:r>
            <a:r>
              <a:rPr lang="it-IT" sz="1400" dirty="0"/>
              <a:t>G. D'Annunzio </a:t>
            </a:r>
            <a:r>
              <a:rPr lang="it-IT" sz="1400" dirty="0" smtClean="0"/>
              <a:t>che non ha ancora definito l’esatta destinazione d’uso che verrà data per la </a:t>
            </a:r>
            <a:r>
              <a:rPr lang="it-IT" sz="1400" dirty="0"/>
              <a:t>concessione di </a:t>
            </a:r>
            <a:r>
              <a:rPr lang="it-IT" sz="1400" dirty="0" smtClean="0"/>
              <a:t>valorizzazione; porzione </a:t>
            </a:r>
            <a:r>
              <a:rPr lang="it-IT" sz="1400" dirty="0"/>
              <a:t>destinata alla N</a:t>
            </a:r>
            <a:r>
              <a:rPr lang="it-IT" sz="1400" dirty="0" smtClean="0"/>
              <a:t>uova Biblioteca </a:t>
            </a:r>
            <a:r>
              <a:rPr lang="it-IT" sz="1400" dirty="0"/>
              <a:t>Provinciale De </a:t>
            </a:r>
            <a:r>
              <a:rPr lang="it-IT" sz="1400" dirty="0" err="1" smtClean="0"/>
              <a:t>Meis</a:t>
            </a:r>
            <a:r>
              <a:rPr lang="it-IT" sz="1400" dirty="0" smtClean="0"/>
              <a:t>, ora di competenza della Regione Abruzzo.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9209" y="3595907"/>
            <a:ext cx="1512701" cy="1163616"/>
          </a:xfrm>
          <a:prstGeom prst="rect">
            <a:avLst/>
          </a:prstGeom>
          <a:ln>
            <a:solidFill>
              <a:srgbClr val="C00000"/>
            </a:solidFill>
          </a:ln>
        </p:spPr>
      </p:pic>
      <p:grpSp>
        <p:nvGrpSpPr>
          <p:cNvPr id="19" name="Gruppo 18"/>
          <p:cNvGrpSpPr/>
          <p:nvPr/>
        </p:nvGrpSpPr>
        <p:grpSpPr>
          <a:xfrm>
            <a:off x="7607482" y="261709"/>
            <a:ext cx="1506038" cy="3321498"/>
            <a:chOff x="7607482" y="261709"/>
            <a:chExt cx="1506038" cy="3321498"/>
          </a:xfrm>
        </p:grpSpPr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21" name="Connettore diritto 20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Connettore diritto 21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23" name="Immagine 22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24" name="Ovale 23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5" name="Connettore diritto 24"/>
            <p:cNvCxnSpPr/>
            <p:nvPr/>
          </p:nvCxnSpPr>
          <p:spPr>
            <a:xfrm>
              <a:off x="8605970" y="2503207"/>
              <a:ext cx="0" cy="10800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CasellaDiTesto 25"/>
            <p:cNvSpPr txBox="1"/>
            <p:nvPr/>
          </p:nvSpPr>
          <p:spPr>
            <a:xfrm>
              <a:off x="8101913" y="2337951"/>
              <a:ext cx="5116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Chieti</a:t>
              </a:r>
              <a:endParaRPr lang="it-IT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</a:t>
            </a:r>
            <a:r>
              <a:rPr lang="it-IT" altLang="it-IT" sz="1600" b="1" dirty="0">
                <a:solidFill>
                  <a:schemeClr val="bg1"/>
                </a:solidFill>
              </a:rPr>
              <a:t>DIREZIONE REGIONALE ABRUZZO E MOLISE 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</a:t>
            </a:r>
            <a:r>
              <a:rPr lang="it-IT" sz="2800" spc="-138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rifunzionalizzazione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grpSp>
        <p:nvGrpSpPr>
          <p:cNvPr id="11" name="Gruppo 10"/>
          <p:cNvGrpSpPr>
            <a:grpSpLocks noChangeAspect="1"/>
          </p:cNvGrpSpPr>
          <p:nvPr/>
        </p:nvGrpSpPr>
        <p:grpSpPr>
          <a:xfrm>
            <a:off x="7965906" y="123825"/>
            <a:ext cx="987288" cy="1971513"/>
            <a:chOff x="7607482" y="261709"/>
            <a:chExt cx="1506038" cy="3007403"/>
          </a:xfrm>
        </p:grpSpPr>
        <p:pic>
          <p:nvPicPr>
            <p:cNvPr id="12" name="Immagin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7482" y="261709"/>
              <a:ext cx="1381182" cy="1381182"/>
            </a:xfrm>
            <a:prstGeom prst="rect">
              <a:avLst/>
            </a:prstGeom>
          </p:spPr>
        </p:pic>
        <p:cxnSp>
          <p:nvCxnSpPr>
            <p:cNvPr id="14" name="Connettore diritto 13"/>
            <p:cNvCxnSpPr/>
            <p:nvPr/>
          </p:nvCxnSpPr>
          <p:spPr>
            <a:xfrm flipH="1">
              <a:off x="7812360" y="831950"/>
              <a:ext cx="533200" cy="1411141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Connettore diritto 15"/>
            <p:cNvCxnSpPr/>
            <p:nvPr/>
          </p:nvCxnSpPr>
          <p:spPr>
            <a:xfrm>
              <a:off x="8504476" y="899195"/>
              <a:ext cx="557207" cy="1881733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6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420" y="1779012"/>
              <a:ext cx="1490100" cy="1490100"/>
            </a:xfrm>
            <a:prstGeom prst="rect">
              <a:avLst/>
            </a:prstGeom>
          </p:spPr>
        </p:pic>
        <p:sp>
          <p:nvSpPr>
            <p:cNvPr id="18" name="Ovale 17"/>
            <p:cNvSpPr/>
            <p:nvPr/>
          </p:nvSpPr>
          <p:spPr>
            <a:xfrm>
              <a:off x="8569970" y="2418507"/>
              <a:ext cx="72000" cy="72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4" name="Immagin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993" y="2184573"/>
            <a:ext cx="8820000" cy="205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205</Words>
  <Application>Microsoft Office PowerPoint</Application>
  <PresentationFormat>Presentazione su schermo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ADDIS MARTA</cp:lastModifiedBy>
  <cp:revision>83</cp:revision>
  <cp:lastPrinted>2018-10-24T13:20:37Z</cp:lastPrinted>
  <dcterms:created xsi:type="dcterms:W3CDTF">2018-05-11T09:33:25Z</dcterms:created>
  <dcterms:modified xsi:type="dcterms:W3CDTF">2021-12-16T11:52:37Z</dcterms:modified>
</cp:coreProperties>
</file>