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7" autoAdjust="0"/>
    <p:restoredTop sz="94643" autoAdjust="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13/12/2021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291612" y="6012859"/>
            <a:ext cx="27907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Attivazione </a:t>
            </a:r>
            <a:r>
              <a:rPr lang="it-IT" dirty="0"/>
              <a:t>di Investimenti pubblici</a:t>
            </a:r>
            <a:r>
              <a:rPr lang="it-IT" dirty="0" smtClean="0"/>
              <a:t>;</a:t>
            </a:r>
            <a:endParaRPr lang="it-IT" dirty="0"/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7192433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TOSCANA E UMBRIA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745566"/>
            <a:ext cx="719796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Protocollo di Intesa tra </a:t>
            </a:r>
            <a:r>
              <a:rPr lang="it-IT" sz="2000" spc="-138" dirty="0" err="1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AdD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, MAECI e E.U.I.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62518" y="2702888"/>
            <a:ext cx="7187881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96164" y="3062259"/>
            <a:ext cx="48293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Agenzia del Demanio;</a:t>
            </a:r>
          </a:p>
          <a:p>
            <a:r>
              <a:rPr lang="it-IT" sz="1400" dirty="0" smtClean="0"/>
              <a:t>Ministero degli Affari Esteri e della </a:t>
            </a:r>
            <a:r>
              <a:rPr lang="it-IT" sz="1400" dirty="0"/>
              <a:t>Cooperazione Internazionale</a:t>
            </a:r>
            <a:endParaRPr lang="it-IT" sz="1400" dirty="0" smtClean="0"/>
          </a:p>
          <a:p>
            <a:pPr algn="just"/>
            <a:r>
              <a:rPr lang="it-IT" sz="1400" dirty="0" err="1"/>
              <a:t>European</a:t>
            </a:r>
            <a:r>
              <a:rPr lang="it-IT" sz="1400" dirty="0"/>
              <a:t> </a:t>
            </a:r>
            <a:r>
              <a:rPr lang="it-IT" sz="1400" dirty="0" err="1"/>
              <a:t>University</a:t>
            </a:r>
            <a:r>
              <a:rPr lang="it-IT" sz="1400" dirty="0"/>
              <a:t> </a:t>
            </a:r>
            <a:r>
              <a:rPr lang="it-IT" sz="1400" dirty="0" err="1"/>
              <a:t>Institute</a:t>
            </a:r>
            <a:r>
              <a:rPr lang="it-IT" sz="1400" dirty="0"/>
              <a:t> (E.U.I.).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357966" y="5596276"/>
            <a:ext cx="7192431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73983" y="2039959"/>
            <a:ext cx="7197969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Immobile/i demaniale/i coinvolto/i: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96164" y="2404310"/>
            <a:ext cx="36708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/>
              <a:t>FID0143 - Palazzo </a:t>
            </a:r>
            <a:r>
              <a:rPr lang="it-IT" sz="1400" dirty="0" err="1" smtClean="0"/>
              <a:t>Buontalenti</a:t>
            </a:r>
            <a:r>
              <a:rPr lang="it-IT" sz="1400" dirty="0" smtClean="0"/>
              <a:t>, via Cavour 63/65</a:t>
            </a:r>
            <a:endParaRPr lang="it-IT" sz="14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63687" y="3868609"/>
            <a:ext cx="7186712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96163" y="4261176"/>
            <a:ext cx="72542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/>
              <a:t>Operazione voluta dal Governo italiano. I </a:t>
            </a:r>
            <a:r>
              <a:rPr lang="it-IT" sz="1400" dirty="0"/>
              <a:t>fondi di finanziamento sono stanziati dal Ministero e trasferiti all’Agenzia per annualità</a:t>
            </a:r>
            <a:r>
              <a:rPr lang="it-IT" sz="1400" dirty="0" smtClean="0"/>
              <a:t>.</a:t>
            </a:r>
          </a:p>
          <a:p>
            <a:pPr algn="just"/>
            <a:r>
              <a:rPr lang="it-IT" sz="1400" dirty="0" smtClean="0"/>
              <a:t>Il complesso accoglierà le attività della </a:t>
            </a:r>
            <a:r>
              <a:rPr lang="it-IT" sz="1400" dirty="0"/>
              <a:t>School of </a:t>
            </a:r>
            <a:r>
              <a:rPr lang="it-IT" sz="1400" dirty="0" err="1"/>
              <a:t>Transnational</a:t>
            </a:r>
            <a:r>
              <a:rPr lang="it-IT" sz="1400" dirty="0"/>
              <a:t> </a:t>
            </a:r>
            <a:r>
              <a:rPr lang="it-IT" sz="1400" dirty="0" err="1"/>
              <a:t>Governance</a:t>
            </a:r>
            <a:r>
              <a:rPr lang="it-IT" sz="1400" dirty="0"/>
              <a:t> dell’E.U.I</a:t>
            </a:r>
            <a:r>
              <a:rPr lang="it-IT" sz="1400" dirty="0" smtClean="0"/>
              <a:t>., che </a:t>
            </a:r>
            <a:r>
              <a:rPr lang="it-IT" sz="1400" dirty="0"/>
              <a:t>offre formazione di alto livello sui concetti, i metodi e le pratiche di </a:t>
            </a:r>
            <a:r>
              <a:rPr lang="it-IT" sz="1400" dirty="0" err="1"/>
              <a:t>governance</a:t>
            </a:r>
            <a:r>
              <a:rPr lang="it-IT" sz="1400" dirty="0"/>
              <a:t> transnazionale.</a:t>
            </a:r>
          </a:p>
          <a:p>
            <a:pPr algn="just"/>
            <a:r>
              <a:rPr lang="it-IT" sz="1400" dirty="0" smtClean="0"/>
              <a:t>Per </a:t>
            </a:r>
            <a:r>
              <a:rPr lang="it-IT" sz="1400" dirty="0"/>
              <a:t>avviare le attività della School in tempi brevi, è stato deciso di intervenire per lotti. Il primo lotto è stato denominato «Lotto zero</a:t>
            </a:r>
            <a:r>
              <a:rPr lang="it-IT" sz="1400" dirty="0" smtClean="0"/>
              <a:t>» e la progettazione è stata eseguita dall’E.U.I..</a:t>
            </a:r>
            <a:endParaRPr lang="it-IT" sz="1400" dirty="0"/>
          </a:p>
        </p:txBody>
      </p:sp>
      <p:pic>
        <p:nvPicPr>
          <p:cNvPr id="19" name="Picture 2" descr="U:\DOSSIER DIMORE\DOSSIER NUOVO FORMAT febbraio 2014\materiale di lavoro_schede\Toscana.jpg"/>
          <p:cNvPicPr>
            <a:picLocks noChangeAspect="1" noChangeArrowheads="1"/>
          </p:cNvPicPr>
          <p:nvPr/>
        </p:nvPicPr>
        <p:blipFill>
          <a:blip r:embed="rId4" cstate="screen">
            <a:grayscl/>
          </a:blip>
          <a:srcRect/>
          <a:stretch>
            <a:fillRect/>
          </a:stretch>
        </p:blipFill>
        <p:spPr bwMode="auto">
          <a:xfrm>
            <a:off x="7708332" y="456397"/>
            <a:ext cx="1262343" cy="1466241"/>
          </a:xfrm>
          <a:prstGeom prst="rect">
            <a:avLst/>
          </a:prstGeom>
          <a:noFill/>
        </p:spPr>
      </p:pic>
      <p:sp>
        <p:nvSpPr>
          <p:cNvPr id="20" name="CasellaDiTesto 19"/>
          <p:cNvSpPr txBox="1"/>
          <p:nvPr/>
        </p:nvSpPr>
        <p:spPr>
          <a:xfrm>
            <a:off x="291612" y="1076716"/>
            <a:ext cx="72587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/>
              <a:t>In </a:t>
            </a:r>
            <a:r>
              <a:rPr lang="it-IT" sz="1400" dirty="0"/>
              <a:t>data 07/01/2019 è stato sottoscritto l’accordo di collaborazione tra </a:t>
            </a:r>
            <a:r>
              <a:rPr lang="it-IT" sz="1400" dirty="0" smtClean="0"/>
              <a:t>l’Agenzia ed il MAECI </a:t>
            </a:r>
            <a:r>
              <a:rPr lang="it-IT" sz="1400" dirty="0"/>
              <a:t>per le attività di </a:t>
            </a:r>
            <a:r>
              <a:rPr lang="it-IT" sz="1400" dirty="0" err="1"/>
              <a:t>rifunzionalizzazione</a:t>
            </a:r>
            <a:r>
              <a:rPr lang="it-IT" sz="1400" dirty="0"/>
              <a:t> </a:t>
            </a:r>
            <a:r>
              <a:rPr lang="it-IT" sz="1400" dirty="0" smtClean="0"/>
              <a:t>del complesso </a:t>
            </a:r>
            <a:r>
              <a:rPr lang="it-IT" sz="1400" dirty="0"/>
              <a:t>da destinare a nuova sede della School of </a:t>
            </a:r>
            <a:r>
              <a:rPr lang="it-IT" sz="1400" dirty="0" err="1"/>
              <a:t>Transnational</a:t>
            </a:r>
            <a:r>
              <a:rPr lang="it-IT" sz="1400" dirty="0"/>
              <a:t> </a:t>
            </a:r>
            <a:r>
              <a:rPr lang="it-IT" sz="1400" dirty="0" err="1"/>
              <a:t>Governance</a:t>
            </a:r>
            <a:r>
              <a:rPr lang="it-IT" sz="1400" dirty="0"/>
              <a:t> dell’E.U.I.. </a:t>
            </a:r>
            <a:r>
              <a:rPr lang="it-IT" sz="1400" dirty="0" smtClean="0"/>
              <a:t>A tale accordo ha seguito una intesa tecnica tra i due predetti soggetti e l’E.U.I. per la </a:t>
            </a:r>
            <a:r>
              <a:rPr lang="it-IT" sz="1400" dirty="0" err="1" smtClean="0"/>
              <a:t>rifunzionalizzazione</a:t>
            </a:r>
            <a:r>
              <a:rPr lang="it-IT" sz="1400" dirty="0" smtClean="0"/>
              <a:t> del primo lotto.</a:t>
            </a:r>
            <a:endParaRPr lang="it-IT" sz="1400" dirty="0"/>
          </a:p>
        </p:txBody>
      </p:sp>
      <p:sp>
        <p:nvSpPr>
          <p:cNvPr id="3" name="Ovale 2"/>
          <p:cNvSpPr/>
          <p:nvPr/>
        </p:nvSpPr>
        <p:spPr>
          <a:xfrm>
            <a:off x="8172400" y="908720"/>
            <a:ext cx="45719" cy="4571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7197969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</a:t>
            </a:r>
            <a:r>
              <a:rPr lang="it-IT" altLang="it-IT" sz="1600" b="1" dirty="0">
                <a:solidFill>
                  <a:schemeClr val="bg1"/>
                </a:solidFill>
              </a:rPr>
              <a:t>REGIONALE TOSCANA E UMBRIA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</a:t>
            </a:r>
            <a:r>
              <a:rPr lang="it-IT" sz="2800" spc="-138" dirty="0" err="1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rifunzionalizzazione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11" name="Picture 2" descr="U:\DOSSIER DIMORE\DOSSIER NUOVO FORMAT febbraio 2014\materiale di lavoro_schede\Toscana.jpg"/>
          <p:cNvPicPr>
            <a:picLocks noChangeAspect="1" noChangeArrowheads="1"/>
          </p:cNvPicPr>
          <p:nvPr/>
        </p:nvPicPr>
        <p:blipFill>
          <a:blip r:embed="rId5" cstate="screen">
            <a:grayscl/>
          </a:blip>
          <a:srcRect/>
          <a:stretch>
            <a:fillRect/>
          </a:stretch>
        </p:blipFill>
        <p:spPr bwMode="auto">
          <a:xfrm>
            <a:off x="7708332" y="456397"/>
            <a:ext cx="1262343" cy="1466241"/>
          </a:xfrm>
          <a:prstGeom prst="rect">
            <a:avLst/>
          </a:prstGeom>
          <a:noFill/>
        </p:spPr>
      </p:pic>
      <p:sp>
        <p:nvSpPr>
          <p:cNvPr id="9" name="Ovale 8"/>
          <p:cNvSpPr/>
          <p:nvPr/>
        </p:nvSpPr>
        <p:spPr>
          <a:xfrm>
            <a:off x="8172400" y="908720"/>
            <a:ext cx="45719" cy="4571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1"/>
          <p:cNvSpPr/>
          <p:nvPr/>
        </p:nvSpPr>
        <p:spPr>
          <a:xfrm>
            <a:off x="413229" y="5927359"/>
            <a:ext cx="45631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t-IT" sz="1400" dirty="0" smtClean="0"/>
              <a:t>* La progettazione dell’intervento è stata </a:t>
            </a:r>
            <a:r>
              <a:rPr lang="it-IT" sz="1400" dirty="0"/>
              <a:t>eseguita dall’E.U.I..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349320"/>
              </p:ext>
            </p:extLst>
          </p:nvPr>
        </p:nvGraphicFramePr>
        <p:xfrm>
          <a:off x="413229" y="2217453"/>
          <a:ext cx="7988294" cy="3064510"/>
        </p:xfrm>
        <a:graphic>
          <a:graphicData uri="http://schemas.openxmlformats.org/drawingml/2006/table">
            <a:tbl>
              <a:tblPr/>
              <a:tblGrid>
                <a:gridCol w="1567622">
                  <a:extLst>
                    <a:ext uri="{9D8B030D-6E8A-4147-A177-3AD203B41FA5}">
                      <a16:colId xmlns:a16="http://schemas.microsoft.com/office/drawing/2014/main" val="171708553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2410164440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1495183624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282755436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3017670562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1438961895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1057787209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2166714962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3848874505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1982984344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1162586471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2239969895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3001613907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3024441798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615244083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1653897285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3508014357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4241714890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559063632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3857112842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1647762597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162962427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4157270875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692171539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3600118160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2025415624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933971110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3812083009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4190967479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1162022888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2092431611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1451056062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117120559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2690788506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3179112248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2324705391"/>
                    </a:ext>
                  </a:extLst>
                </a:gridCol>
                <a:gridCol w="178352">
                  <a:extLst>
                    <a:ext uri="{9D8B030D-6E8A-4147-A177-3AD203B41FA5}">
                      <a16:colId xmlns:a16="http://schemas.microsoft.com/office/drawing/2014/main" val="3829326447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AZIONI DEL PIANO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 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 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 2021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444598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311491"/>
                  </a:ext>
                </a:extLst>
              </a:tr>
              <a:tr h="39306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SOTTOSCRIZIONE INTESE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933934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274728"/>
                  </a:ext>
                </a:extLst>
              </a:tr>
              <a:tr h="39306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PROGETTAZIONE*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246070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55564"/>
                  </a:ext>
                </a:extLst>
              </a:tr>
              <a:tr h="39306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LAVORI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525048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843241"/>
                  </a:ext>
                </a:extLst>
              </a:tr>
              <a:tr h="39306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CONSEGNA DELL'IMMOBILE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4085145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782382"/>
                  </a:ext>
                </a:extLst>
              </a:tr>
              <a:tr h="39306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TRASFERIMENTO AMMINISTRAZIONE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A6A6A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9242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615</Words>
  <Application>Microsoft Office PowerPoint</Application>
  <PresentationFormat>Presentazione su schermo (4:3)</PresentationFormat>
  <Paragraphs>391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Dotum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FRANCINI MARCO</cp:lastModifiedBy>
  <cp:revision>89</cp:revision>
  <cp:lastPrinted>2021-12-13T09:40:51Z</cp:lastPrinted>
  <dcterms:created xsi:type="dcterms:W3CDTF">2018-05-11T09:33:25Z</dcterms:created>
  <dcterms:modified xsi:type="dcterms:W3CDTF">2021-12-13T14:53:30Z</dcterms:modified>
</cp:coreProperties>
</file>