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9" r:id="rId2"/>
    <p:sldId id="265" r:id="rId3"/>
  </p:sldIdLst>
  <p:sldSz cx="9144000" cy="6858000" type="screen4x3"/>
  <p:notesSz cx="6797675" cy="9926638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217" autoAdjust="0"/>
    <p:restoredTop sz="94643" autoAdjust="0"/>
  </p:normalViewPr>
  <p:slideViewPr>
    <p:cSldViewPr>
      <p:cViewPr varScale="1">
        <p:scale>
          <a:sx n="76" d="100"/>
          <a:sy n="76" d="100"/>
        </p:scale>
        <p:origin x="1326" y="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305F313-6D09-4003-9CA3-D05E9E0F4334}" type="datetimeFigureOut">
              <a:rPr lang="it-IT" smtClean="0"/>
              <a:pPr/>
              <a:t>15/12/2021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CBBEBE9-89E9-4AF8-B96E-DE3EFE2A3A5C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951965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egnaposto immagine diapositiva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919163" y="744538"/>
            <a:ext cx="4960937" cy="3721100"/>
          </a:xfrm>
          <a:ln/>
        </p:spPr>
      </p:sp>
      <p:sp>
        <p:nvSpPr>
          <p:cNvPr id="26627" name="Segnaposto note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it-IT" altLang="it-IT" dirty="0" smtClean="0"/>
          </a:p>
        </p:txBody>
      </p:sp>
      <p:sp>
        <p:nvSpPr>
          <p:cNvPr id="26628" name="Segnaposto numero diapositiva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871926" eaLnBrk="0" hangingPunct="0">
              <a:spcBef>
                <a:spcPct val="30000"/>
              </a:spcBef>
              <a:defRPr sz="1100">
                <a:solidFill>
                  <a:schemeClr val="tx1"/>
                </a:solidFill>
                <a:latin typeface="Calibri" pitchFamily="34" charset="0"/>
              </a:defRPr>
            </a:lvl1pPr>
            <a:lvl2pPr marL="685817" indent="-263776" defTabSz="871926" eaLnBrk="0" hangingPunct="0">
              <a:spcBef>
                <a:spcPct val="30000"/>
              </a:spcBef>
              <a:defRPr sz="1100">
                <a:solidFill>
                  <a:schemeClr val="tx1"/>
                </a:solidFill>
                <a:latin typeface="Calibri" pitchFamily="34" charset="0"/>
              </a:defRPr>
            </a:lvl2pPr>
            <a:lvl3pPr marL="1055103" indent="-211021" defTabSz="871926" eaLnBrk="0" hangingPunct="0">
              <a:spcBef>
                <a:spcPct val="30000"/>
              </a:spcBef>
              <a:defRPr sz="1100">
                <a:solidFill>
                  <a:schemeClr val="tx1"/>
                </a:solidFill>
                <a:latin typeface="Calibri" pitchFamily="34" charset="0"/>
              </a:defRPr>
            </a:lvl3pPr>
            <a:lvl4pPr marL="1477145" indent="-211021" defTabSz="871926" eaLnBrk="0" hangingPunct="0">
              <a:spcBef>
                <a:spcPct val="30000"/>
              </a:spcBef>
              <a:defRPr sz="1100">
                <a:solidFill>
                  <a:schemeClr val="tx1"/>
                </a:solidFill>
                <a:latin typeface="Calibri" pitchFamily="34" charset="0"/>
              </a:defRPr>
            </a:lvl4pPr>
            <a:lvl5pPr marL="1899186" indent="-211021" defTabSz="871926" eaLnBrk="0" hangingPunct="0">
              <a:spcBef>
                <a:spcPct val="30000"/>
              </a:spcBef>
              <a:defRPr sz="1100">
                <a:solidFill>
                  <a:schemeClr val="tx1"/>
                </a:solidFill>
                <a:latin typeface="Calibri" pitchFamily="34" charset="0"/>
              </a:defRPr>
            </a:lvl5pPr>
            <a:lvl6pPr marL="2321227" indent="-211021" defTabSz="871926" eaLnBrk="0" fontAlgn="base" hangingPunct="0">
              <a:spcBef>
                <a:spcPct val="3000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Calibri" pitchFamily="34" charset="0"/>
              </a:defRPr>
            </a:lvl6pPr>
            <a:lvl7pPr marL="2743269" indent="-211021" defTabSz="871926" eaLnBrk="0" fontAlgn="base" hangingPunct="0">
              <a:spcBef>
                <a:spcPct val="3000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Calibri" pitchFamily="34" charset="0"/>
              </a:defRPr>
            </a:lvl7pPr>
            <a:lvl8pPr marL="3165310" indent="-211021" defTabSz="871926" eaLnBrk="0" fontAlgn="base" hangingPunct="0">
              <a:spcBef>
                <a:spcPct val="3000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Calibri" pitchFamily="34" charset="0"/>
              </a:defRPr>
            </a:lvl8pPr>
            <a:lvl9pPr marL="3587351" indent="-211021" defTabSz="871926" eaLnBrk="0" fontAlgn="base" hangingPunct="0">
              <a:spcBef>
                <a:spcPct val="3000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81AEE029-3EFE-4214-B592-888A8A0711C3}" type="slidenum">
              <a:rPr lang="it-IT" altLang="it-IT" sz="1000"/>
              <a:pPr eaLnBrk="1" hangingPunct="1">
                <a:spcBef>
                  <a:spcPct val="0"/>
                </a:spcBef>
              </a:pPr>
              <a:t>1</a:t>
            </a:fld>
            <a:endParaRPr lang="it-IT" altLang="it-IT" sz="100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egnaposto immagine diapositiva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919163" y="744538"/>
            <a:ext cx="4960937" cy="3721100"/>
          </a:xfrm>
          <a:ln/>
        </p:spPr>
      </p:sp>
      <p:sp>
        <p:nvSpPr>
          <p:cNvPr id="26627" name="Segnaposto note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it-IT" altLang="it-IT" dirty="0" smtClean="0"/>
          </a:p>
        </p:txBody>
      </p:sp>
      <p:sp>
        <p:nvSpPr>
          <p:cNvPr id="26628" name="Segnaposto numero diapositiva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871926" eaLnBrk="0" hangingPunct="0">
              <a:spcBef>
                <a:spcPct val="30000"/>
              </a:spcBef>
              <a:defRPr sz="1100">
                <a:solidFill>
                  <a:schemeClr val="tx1"/>
                </a:solidFill>
                <a:latin typeface="Calibri" pitchFamily="34" charset="0"/>
              </a:defRPr>
            </a:lvl1pPr>
            <a:lvl2pPr marL="685817" indent="-263776" defTabSz="871926" eaLnBrk="0" hangingPunct="0">
              <a:spcBef>
                <a:spcPct val="30000"/>
              </a:spcBef>
              <a:defRPr sz="1100">
                <a:solidFill>
                  <a:schemeClr val="tx1"/>
                </a:solidFill>
                <a:latin typeface="Calibri" pitchFamily="34" charset="0"/>
              </a:defRPr>
            </a:lvl2pPr>
            <a:lvl3pPr marL="1055103" indent="-211021" defTabSz="871926" eaLnBrk="0" hangingPunct="0">
              <a:spcBef>
                <a:spcPct val="30000"/>
              </a:spcBef>
              <a:defRPr sz="1100">
                <a:solidFill>
                  <a:schemeClr val="tx1"/>
                </a:solidFill>
                <a:latin typeface="Calibri" pitchFamily="34" charset="0"/>
              </a:defRPr>
            </a:lvl3pPr>
            <a:lvl4pPr marL="1477145" indent="-211021" defTabSz="871926" eaLnBrk="0" hangingPunct="0">
              <a:spcBef>
                <a:spcPct val="30000"/>
              </a:spcBef>
              <a:defRPr sz="1100">
                <a:solidFill>
                  <a:schemeClr val="tx1"/>
                </a:solidFill>
                <a:latin typeface="Calibri" pitchFamily="34" charset="0"/>
              </a:defRPr>
            </a:lvl4pPr>
            <a:lvl5pPr marL="1899186" indent="-211021" defTabSz="871926" eaLnBrk="0" hangingPunct="0">
              <a:spcBef>
                <a:spcPct val="30000"/>
              </a:spcBef>
              <a:defRPr sz="1100">
                <a:solidFill>
                  <a:schemeClr val="tx1"/>
                </a:solidFill>
                <a:latin typeface="Calibri" pitchFamily="34" charset="0"/>
              </a:defRPr>
            </a:lvl5pPr>
            <a:lvl6pPr marL="2321227" indent="-211021" defTabSz="871926" eaLnBrk="0" fontAlgn="base" hangingPunct="0">
              <a:spcBef>
                <a:spcPct val="3000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Calibri" pitchFamily="34" charset="0"/>
              </a:defRPr>
            </a:lvl6pPr>
            <a:lvl7pPr marL="2743269" indent="-211021" defTabSz="871926" eaLnBrk="0" fontAlgn="base" hangingPunct="0">
              <a:spcBef>
                <a:spcPct val="3000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Calibri" pitchFamily="34" charset="0"/>
              </a:defRPr>
            </a:lvl7pPr>
            <a:lvl8pPr marL="3165310" indent="-211021" defTabSz="871926" eaLnBrk="0" fontAlgn="base" hangingPunct="0">
              <a:spcBef>
                <a:spcPct val="3000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Calibri" pitchFamily="34" charset="0"/>
              </a:defRPr>
            </a:lvl8pPr>
            <a:lvl9pPr marL="3587351" indent="-211021" defTabSz="871926" eaLnBrk="0" fontAlgn="base" hangingPunct="0">
              <a:spcBef>
                <a:spcPct val="3000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81AEE029-3EFE-4214-B592-888A8A0711C3}" type="slidenum">
              <a:rPr lang="it-IT" altLang="it-IT" sz="1000"/>
              <a:pPr eaLnBrk="1" hangingPunct="1">
                <a:spcBef>
                  <a:spcPct val="0"/>
                </a:spcBef>
              </a:pPr>
              <a:t>2</a:t>
            </a:fld>
            <a:endParaRPr lang="it-IT" altLang="it-IT" sz="1000"/>
          </a:p>
        </p:txBody>
      </p:sp>
    </p:spTree>
    <p:extLst>
      <p:ext uri="{BB962C8B-B14F-4D97-AF65-F5344CB8AC3E}">
        <p14:creationId xmlns:p14="http://schemas.microsoft.com/office/powerpoint/2010/main" val="28648738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pPr/>
              <a:t>15/12/2021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pPr/>
              <a:t>15/12/2021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pPr/>
              <a:t>15/12/2021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pPr/>
              <a:t>15/12/2021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pPr/>
              <a:t>15/12/2021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pPr/>
              <a:t>15/12/2021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pPr/>
              <a:t>15/12/2021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pPr/>
              <a:t>15/12/2021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pPr/>
              <a:t>15/12/2021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pPr/>
              <a:t>15/12/2021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pPr/>
              <a:t>15/12/2021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49D355-16BD-4E45-BD9A-5EA878CF7CBD}" type="datetimeFigureOut">
              <a:rPr lang="it-IT" smtClean="0"/>
              <a:pPr/>
              <a:t>15/12/2021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A41E1B-4F70-4964-A407-84C68BE8251C}" type="slidenum">
              <a:rPr lang="it-IT" smtClean="0"/>
              <a:pPr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CasellaDiTesto 16"/>
          <p:cNvSpPr txBox="1"/>
          <p:nvPr/>
        </p:nvSpPr>
        <p:spPr>
          <a:xfrm>
            <a:off x="274844" y="5448660"/>
            <a:ext cx="3961213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it-IT"/>
            </a:defPPr>
            <a:lvl1pPr>
              <a:defRPr sz="1400"/>
            </a:lvl1pPr>
          </a:lstStyle>
          <a:p>
            <a:r>
              <a:rPr lang="it-IT" dirty="0" smtClean="0"/>
              <a:t>Attivazione di Investimenti pubblici;</a:t>
            </a:r>
          </a:p>
          <a:p>
            <a:r>
              <a:rPr lang="it-IT" dirty="0" smtClean="0"/>
              <a:t>Migliore e più efficiente allocazione delle P.A.;</a:t>
            </a:r>
          </a:p>
          <a:p>
            <a:r>
              <a:rPr lang="it-IT" dirty="0" smtClean="0"/>
              <a:t>Risparmi di spesa;</a:t>
            </a:r>
          </a:p>
          <a:p>
            <a:r>
              <a:rPr lang="it-IT" dirty="0" smtClean="0"/>
              <a:t>Razionalizzazione degli assetti patrimoniali pubblici;</a:t>
            </a:r>
            <a:endParaRPr lang="it-IT" dirty="0"/>
          </a:p>
        </p:txBody>
      </p:sp>
      <p:sp>
        <p:nvSpPr>
          <p:cNvPr id="84" name="Rettangolo 83"/>
          <p:cNvSpPr/>
          <p:nvPr/>
        </p:nvSpPr>
        <p:spPr>
          <a:xfrm>
            <a:off x="5889381" y="123825"/>
            <a:ext cx="549519" cy="650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3969" tIns="41985" rIns="83969" bIns="41985" anchor="ctr"/>
          <a:lstStyle/>
          <a:p>
            <a:pPr algn="ctr">
              <a:defRPr/>
            </a:pPr>
            <a:endParaRPr lang="it-IT"/>
          </a:p>
        </p:txBody>
      </p:sp>
      <p:sp>
        <p:nvSpPr>
          <p:cNvPr id="17415" name="Rettangolo 50"/>
          <p:cNvSpPr>
            <a:spLocks noChangeArrowheads="1"/>
          </p:cNvSpPr>
          <p:nvPr/>
        </p:nvSpPr>
        <p:spPr bwMode="auto">
          <a:xfrm>
            <a:off x="357967" y="222187"/>
            <a:ext cx="6302265" cy="360362"/>
          </a:xfrm>
          <a:prstGeom prst="rect">
            <a:avLst/>
          </a:prstGeom>
          <a:solidFill>
            <a:srgbClr val="C00000">
              <a:alpha val="79999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1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it-IT" altLang="it-IT" sz="1600" b="1" dirty="0" smtClean="0">
                <a:solidFill>
                  <a:schemeClr val="bg1"/>
                </a:solidFill>
              </a:rPr>
              <a:t>AGENZIA DEL DEMANIO – DIREZIONE REGIONALE SARDEGNA</a:t>
            </a:r>
            <a:endParaRPr lang="it-IT" altLang="it-IT" sz="1600" b="1" dirty="0">
              <a:solidFill>
                <a:schemeClr val="bg1"/>
              </a:solidFill>
            </a:endParaRPr>
          </a:p>
        </p:txBody>
      </p:sp>
      <p:sp>
        <p:nvSpPr>
          <p:cNvPr id="31" name="CasellaDiTesto 30"/>
          <p:cNvSpPr txBox="1"/>
          <p:nvPr/>
        </p:nvSpPr>
        <p:spPr>
          <a:xfrm>
            <a:off x="357967" y="745566"/>
            <a:ext cx="7197969" cy="70034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lIns="83969" tIns="41985" rIns="83969" bIns="41985">
            <a:spAutoFit/>
          </a:bodyPr>
          <a:lstStyle/>
          <a:p>
            <a:pPr>
              <a:defRPr/>
            </a:pPr>
            <a:r>
              <a:rPr lang="it-IT" sz="2000" spc="-138" dirty="0">
                <a:solidFill>
                  <a:schemeClr val="bg1">
                    <a:lumMod val="50000"/>
                  </a:schemeClr>
                </a:solidFill>
                <a:latin typeface="+mj-lt"/>
                <a:ea typeface="Dotum" pitchFamily="34" charset="-127"/>
                <a:cs typeface="Arial" pitchFamily="34" charset="0"/>
              </a:rPr>
              <a:t>Iniziativa: </a:t>
            </a:r>
            <a:r>
              <a:rPr lang="it-IT" sz="2000" spc="-138" dirty="0" smtClean="0">
                <a:solidFill>
                  <a:schemeClr val="bg1">
                    <a:lumMod val="50000"/>
                  </a:schemeClr>
                </a:solidFill>
                <a:latin typeface="+mj-lt"/>
                <a:ea typeface="Dotum" pitchFamily="34" charset="-127"/>
                <a:cs typeface="Arial" pitchFamily="34" charset="0"/>
              </a:rPr>
              <a:t>Convenzione per ottimizzare </a:t>
            </a:r>
            <a:r>
              <a:rPr lang="it-IT" sz="2000" spc="-138" dirty="0">
                <a:solidFill>
                  <a:schemeClr val="bg1">
                    <a:lumMod val="50000"/>
                  </a:schemeClr>
                </a:solidFill>
                <a:latin typeface="+mj-lt"/>
                <a:ea typeface="Dotum" pitchFamily="34" charset="-127"/>
                <a:cs typeface="Arial" pitchFamily="34" charset="0"/>
              </a:rPr>
              <a:t>l’organizzazione logistica </a:t>
            </a:r>
            <a:r>
              <a:rPr lang="it-IT" sz="2000" spc="-138" dirty="0" smtClean="0">
                <a:solidFill>
                  <a:schemeClr val="bg1">
                    <a:lumMod val="50000"/>
                  </a:schemeClr>
                </a:solidFill>
                <a:latin typeface="+mj-lt"/>
                <a:ea typeface="Dotum" pitchFamily="34" charset="-127"/>
                <a:cs typeface="Arial" pitchFamily="34" charset="0"/>
              </a:rPr>
              <a:t>dell'ufficio </a:t>
            </a:r>
            <a:r>
              <a:rPr lang="it-IT" sz="2000" spc="-138" dirty="0">
                <a:solidFill>
                  <a:schemeClr val="bg1">
                    <a:lumMod val="50000"/>
                  </a:schemeClr>
                </a:solidFill>
                <a:latin typeface="+mj-lt"/>
                <a:ea typeface="Dotum" pitchFamily="34" charset="-127"/>
                <a:cs typeface="Arial" pitchFamily="34" charset="0"/>
              </a:rPr>
              <a:t>Circondariale marittimo di </a:t>
            </a:r>
            <a:r>
              <a:rPr lang="it-IT" sz="2000" spc="-138" dirty="0" smtClean="0">
                <a:solidFill>
                  <a:schemeClr val="bg1">
                    <a:lumMod val="50000"/>
                  </a:schemeClr>
                </a:solidFill>
                <a:latin typeface="+mj-lt"/>
                <a:ea typeface="Dotum" pitchFamily="34" charset="-127"/>
                <a:cs typeface="Arial" pitchFamily="34" charset="0"/>
              </a:rPr>
              <a:t>Carloforte</a:t>
            </a:r>
            <a:endParaRPr lang="it-IT" sz="2000" dirty="0">
              <a:solidFill>
                <a:schemeClr val="bg1">
                  <a:lumMod val="50000"/>
                </a:schemeClr>
              </a:solidFill>
              <a:latin typeface="+mj-lt"/>
              <a:ea typeface="Dotum" pitchFamily="34" charset="-127"/>
              <a:cs typeface="Arial" pitchFamily="34" charset="0"/>
            </a:endParaRPr>
          </a:p>
        </p:txBody>
      </p:sp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612" y="6429201"/>
            <a:ext cx="8675687" cy="384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4" name="CasellaDiTesto 13"/>
          <p:cNvSpPr txBox="1"/>
          <p:nvPr/>
        </p:nvSpPr>
        <p:spPr>
          <a:xfrm>
            <a:off x="357967" y="2613607"/>
            <a:ext cx="6543608" cy="39256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lIns="83969" tIns="41985" rIns="83969" bIns="41985">
            <a:spAutoFit/>
          </a:bodyPr>
          <a:lstStyle/>
          <a:p>
            <a:pPr>
              <a:defRPr/>
            </a:pPr>
            <a:r>
              <a:rPr lang="it-IT" sz="2000" spc="-138" dirty="0" smtClean="0">
                <a:solidFill>
                  <a:schemeClr val="bg1">
                    <a:lumMod val="50000"/>
                  </a:schemeClr>
                </a:solidFill>
                <a:latin typeface="+mj-lt"/>
                <a:ea typeface="Dotum" pitchFamily="34" charset="-127"/>
                <a:cs typeface="Arial" pitchFamily="34" charset="0"/>
              </a:rPr>
              <a:t>Soggetti istituzionali coinvolti:</a:t>
            </a:r>
            <a:endParaRPr lang="it-IT" sz="2000" dirty="0">
              <a:solidFill>
                <a:schemeClr val="bg1">
                  <a:lumMod val="50000"/>
                </a:schemeClr>
              </a:solidFill>
              <a:latin typeface="+mj-lt"/>
              <a:ea typeface="Dotum" pitchFamily="34" charset="-127"/>
              <a:cs typeface="Arial" pitchFamily="34" charset="0"/>
            </a:endParaRPr>
          </a:p>
        </p:txBody>
      </p:sp>
      <p:sp>
        <p:nvSpPr>
          <p:cNvPr id="5" name="CasellaDiTesto 4"/>
          <p:cNvSpPr txBox="1"/>
          <p:nvPr/>
        </p:nvSpPr>
        <p:spPr>
          <a:xfrm>
            <a:off x="291612" y="3075013"/>
            <a:ext cx="423872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400" dirty="0" smtClean="0"/>
              <a:t>Agenzia del Demanio;</a:t>
            </a:r>
          </a:p>
          <a:p>
            <a:r>
              <a:rPr lang="it-IT" sz="1400" dirty="0"/>
              <a:t>Comando Generale del Corpo delle Capitanerie di Porto</a:t>
            </a:r>
          </a:p>
        </p:txBody>
      </p:sp>
      <p:sp>
        <p:nvSpPr>
          <p:cNvPr id="16" name="CasellaDiTesto 15"/>
          <p:cNvSpPr txBox="1"/>
          <p:nvPr/>
        </p:nvSpPr>
        <p:spPr>
          <a:xfrm>
            <a:off x="332252" y="5029659"/>
            <a:ext cx="6543608" cy="39256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lIns="83969" tIns="41985" rIns="83969" bIns="41985">
            <a:spAutoFit/>
          </a:bodyPr>
          <a:lstStyle/>
          <a:p>
            <a:pPr>
              <a:defRPr/>
            </a:pPr>
            <a:r>
              <a:rPr lang="it-IT" sz="2000" spc="-138" dirty="0" smtClean="0">
                <a:solidFill>
                  <a:schemeClr val="bg1">
                    <a:lumMod val="50000"/>
                  </a:schemeClr>
                </a:solidFill>
                <a:latin typeface="+mj-lt"/>
                <a:ea typeface="Dotum" pitchFamily="34" charset="-127"/>
                <a:cs typeface="Arial" pitchFamily="34" charset="0"/>
              </a:rPr>
              <a:t>Obiettivi strategici che si intendono perseguire:</a:t>
            </a:r>
            <a:endParaRPr lang="it-IT" sz="2000" dirty="0">
              <a:solidFill>
                <a:schemeClr val="bg1">
                  <a:lumMod val="50000"/>
                </a:schemeClr>
              </a:solidFill>
              <a:latin typeface="+mj-lt"/>
              <a:ea typeface="Dotum" pitchFamily="34" charset="-127"/>
              <a:cs typeface="Arial" pitchFamily="34" charset="0"/>
            </a:endParaRPr>
          </a:p>
        </p:txBody>
      </p:sp>
      <p:sp>
        <p:nvSpPr>
          <p:cNvPr id="18" name="CasellaDiTesto 17"/>
          <p:cNvSpPr txBox="1"/>
          <p:nvPr/>
        </p:nvSpPr>
        <p:spPr>
          <a:xfrm>
            <a:off x="352431" y="1740289"/>
            <a:ext cx="7197969" cy="39256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lIns="83969" tIns="41985" rIns="83969" bIns="41985">
            <a:spAutoFit/>
          </a:bodyPr>
          <a:lstStyle/>
          <a:p>
            <a:pPr>
              <a:defRPr/>
            </a:pPr>
            <a:r>
              <a:rPr lang="it-IT" sz="2000" spc="-138" dirty="0" smtClean="0">
                <a:solidFill>
                  <a:schemeClr val="bg1">
                    <a:lumMod val="50000"/>
                  </a:schemeClr>
                </a:solidFill>
                <a:latin typeface="+mj-lt"/>
                <a:ea typeface="Dotum" pitchFamily="34" charset="-127"/>
                <a:cs typeface="Arial" pitchFamily="34" charset="0"/>
              </a:rPr>
              <a:t>Immobile demaniale </a:t>
            </a:r>
            <a:r>
              <a:rPr lang="it-IT" sz="2000" spc="-138" dirty="0">
                <a:solidFill>
                  <a:schemeClr val="bg1">
                    <a:lumMod val="50000"/>
                  </a:schemeClr>
                </a:solidFill>
                <a:latin typeface="+mj-lt"/>
                <a:ea typeface="Dotum" pitchFamily="34" charset="-127"/>
                <a:cs typeface="Arial" pitchFamily="34" charset="0"/>
              </a:rPr>
              <a:t>coinvolto: </a:t>
            </a:r>
            <a:r>
              <a:rPr lang="it-IT" sz="2000" spc="-138" dirty="0" smtClean="0">
                <a:solidFill>
                  <a:schemeClr val="bg1">
                    <a:lumMod val="50000"/>
                  </a:schemeClr>
                </a:solidFill>
                <a:latin typeface="+mj-lt"/>
                <a:ea typeface="Dotum" pitchFamily="34" charset="-127"/>
                <a:cs typeface="Arial" pitchFamily="34" charset="0"/>
              </a:rPr>
              <a:t>CAD0062 – Forte San Vittorio</a:t>
            </a:r>
            <a:endParaRPr lang="it-IT" sz="2000" dirty="0">
              <a:solidFill>
                <a:schemeClr val="bg1">
                  <a:lumMod val="50000"/>
                </a:schemeClr>
              </a:solidFill>
              <a:latin typeface="+mj-lt"/>
              <a:ea typeface="Dotum" pitchFamily="34" charset="-127"/>
              <a:cs typeface="Arial" pitchFamily="34" charset="0"/>
            </a:endParaRPr>
          </a:p>
        </p:txBody>
      </p:sp>
      <p:sp>
        <p:nvSpPr>
          <p:cNvPr id="6" name="CasellaDiTesto 5"/>
          <p:cNvSpPr txBox="1"/>
          <p:nvPr/>
        </p:nvSpPr>
        <p:spPr>
          <a:xfrm>
            <a:off x="309152" y="2235481"/>
            <a:ext cx="682391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400" dirty="0" smtClean="0"/>
              <a:t>Porzione di fabbricato da adibire a alloggi sito in Carloforte, viale Osservatorio Astronomico</a:t>
            </a:r>
            <a:endParaRPr lang="it-IT" sz="1400" dirty="0"/>
          </a:p>
        </p:txBody>
      </p:sp>
      <p:sp>
        <p:nvSpPr>
          <p:cNvPr id="15" name="CasellaDiTesto 14"/>
          <p:cNvSpPr txBox="1"/>
          <p:nvPr/>
        </p:nvSpPr>
        <p:spPr>
          <a:xfrm>
            <a:off x="341983" y="3611415"/>
            <a:ext cx="6543608" cy="39256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lIns="83969" tIns="41985" rIns="83969" bIns="41985">
            <a:spAutoFit/>
          </a:bodyPr>
          <a:lstStyle/>
          <a:p>
            <a:pPr>
              <a:defRPr/>
            </a:pPr>
            <a:r>
              <a:rPr lang="it-IT" sz="2000" spc="-138" dirty="0" smtClean="0">
                <a:solidFill>
                  <a:schemeClr val="bg1">
                    <a:lumMod val="50000"/>
                  </a:schemeClr>
                </a:solidFill>
                <a:latin typeface="+mj-lt"/>
                <a:ea typeface="Dotum" pitchFamily="34" charset="-127"/>
                <a:cs typeface="Arial" pitchFamily="34" charset="0"/>
              </a:rPr>
              <a:t>Descrizione iniziativa</a:t>
            </a:r>
            <a:endParaRPr lang="it-IT" sz="2000" dirty="0">
              <a:solidFill>
                <a:schemeClr val="bg1">
                  <a:lumMod val="50000"/>
                </a:schemeClr>
              </a:solidFill>
              <a:latin typeface="+mj-lt"/>
              <a:ea typeface="Dotum" pitchFamily="34" charset="-127"/>
              <a:cs typeface="Arial" pitchFamily="34" charset="0"/>
            </a:endParaRPr>
          </a:p>
        </p:txBody>
      </p:sp>
      <p:sp>
        <p:nvSpPr>
          <p:cNvPr id="2" name="CasellaDiTesto 1"/>
          <p:cNvSpPr txBox="1"/>
          <p:nvPr/>
        </p:nvSpPr>
        <p:spPr>
          <a:xfrm>
            <a:off x="387040" y="4005189"/>
            <a:ext cx="6434031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400" dirty="0"/>
              <a:t>E</a:t>
            </a:r>
            <a:r>
              <a:rPr lang="it-IT" sz="1400" dirty="0" smtClean="0"/>
              <a:t>secuzione </a:t>
            </a:r>
            <a:r>
              <a:rPr lang="it-IT" sz="1400" dirty="0" smtClean="0"/>
              <a:t>da parte dell’Agenzia del Demanio, quale stazione appaltante, di tutte le attività tecnico amministrative per l’esecuzione dei lavori necessari alla riallocazione degli alloggi del personale dell’ufficio Circondariale marittimo di Carloforte</a:t>
            </a:r>
            <a:endParaRPr lang="it-IT" sz="1400" dirty="0"/>
          </a:p>
        </p:txBody>
      </p:sp>
      <p:grpSp>
        <p:nvGrpSpPr>
          <p:cNvPr id="10" name="Gruppo 9"/>
          <p:cNvGrpSpPr/>
          <p:nvPr/>
        </p:nvGrpSpPr>
        <p:grpSpPr>
          <a:xfrm>
            <a:off x="7740352" y="231148"/>
            <a:ext cx="1067833" cy="1253636"/>
            <a:chOff x="7892146" y="1876098"/>
            <a:chExt cx="916039" cy="1085354"/>
          </a:xfrm>
        </p:grpSpPr>
        <p:pic>
          <p:nvPicPr>
            <p:cNvPr id="8" name="Immagine 7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7892146" y="1876098"/>
              <a:ext cx="916039" cy="1085354"/>
            </a:xfrm>
            <a:prstGeom prst="rect">
              <a:avLst/>
            </a:prstGeom>
          </p:spPr>
        </p:pic>
        <p:sp>
          <p:nvSpPr>
            <p:cNvPr id="9" name="Ovale 8"/>
            <p:cNvSpPr/>
            <p:nvPr/>
          </p:nvSpPr>
          <p:spPr>
            <a:xfrm flipV="1">
              <a:off x="8028384" y="2636912"/>
              <a:ext cx="47255" cy="45719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</p:grpSp>
    </p:spTree>
    <p:extLst>
      <p:ext uri="{BB962C8B-B14F-4D97-AF65-F5344CB8AC3E}">
        <p14:creationId xmlns:p14="http://schemas.microsoft.com/office/powerpoint/2010/main" val="2716108019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Rettangolo 83"/>
          <p:cNvSpPr/>
          <p:nvPr/>
        </p:nvSpPr>
        <p:spPr>
          <a:xfrm>
            <a:off x="5889381" y="123825"/>
            <a:ext cx="549519" cy="650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3969" tIns="41985" rIns="83969" bIns="41985" anchor="ctr"/>
          <a:lstStyle/>
          <a:p>
            <a:pPr algn="ctr">
              <a:defRPr/>
            </a:pPr>
            <a:endParaRPr lang="it-IT"/>
          </a:p>
        </p:txBody>
      </p:sp>
      <p:sp>
        <p:nvSpPr>
          <p:cNvPr id="17415" name="Rettangolo 50"/>
          <p:cNvSpPr>
            <a:spLocks noChangeArrowheads="1"/>
          </p:cNvSpPr>
          <p:nvPr/>
        </p:nvSpPr>
        <p:spPr bwMode="auto">
          <a:xfrm>
            <a:off x="276907" y="178787"/>
            <a:ext cx="6455333" cy="360362"/>
          </a:xfrm>
          <a:prstGeom prst="rect">
            <a:avLst/>
          </a:prstGeom>
          <a:solidFill>
            <a:srgbClr val="C00000">
              <a:alpha val="79999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1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it-IT" altLang="it-IT" sz="1600" b="1" dirty="0" smtClean="0">
                <a:solidFill>
                  <a:schemeClr val="bg1"/>
                </a:solidFill>
              </a:rPr>
              <a:t>AGENZIA DEL DEMANIO – DIREZIONE </a:t>
            </a:r>
            <a:r>
              <a:rPr lang="it-IT" altLang="it-IT" sz="1600" b="1" dirty="0" smtClean="0">
                <a:solidFill>
                  <a:schemeClr val="bg1"/>
                </a:solidFill>
              </a:rPr>
              <a:t>REGIONALE SARDEGNA</a:t>
            </a:r>
            <a:endParaRPr lang="it-IT" altLang="it-IT" sz="1600" b="1" dirty="0">
              <a:solidFill>
                <a:schemeClr val="bg1"/>
              </a:solidFill>
            </a:endParaRPr>
          </a:p>
        </p:txBody>
      </p:sp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507" y="6341746"/>
            <a:ext cx="8675687" cy="384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8" name="Picture 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6993" y="6500813"/>
            <a:ext cx="249237" cy="311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5" name="CasellaDiTesto 14"/>
          <p:cNvSpPr txBox="1"/>
          <p:nvPr/>
        </p:nvSpPr>
        <p:spPr>
          <a:xfrm>
            <a:off x="276907" y="660565"/>
            <a:ext cx="7197969" cy="51567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lIns="83969" tIns="41985" rIns="83969" bIns="41985">
            <a:spAutoFit/>
          </a:bodyPr>
          <a:lstStyle/>
          <a:p>
            <a:pPr>
              <a:defRPr/>
            </a:pPr>
            <a:r>
              <a:rPr lang="it-IT" sz="2800" spc="-138" dirty="0" smtClean="0">
                <a:solidFill>
                  <a:schemeClr val="bg1">
                    <a:lumMod val="50000"/>
                  </a:schemeClr>
                </a:solidFill>
                <a:latin typeface="+mj-lt"/>
                <a:ea typeface="Dotum" pitchFamily="34" charset="-127"/>
                <a:cs typeface="Arial" pitchFamily="34" charset="0"/>
              </a:rPr>
              <a:t>Cronoprogramma dell’iniziativa: </a:t>
            </a:r>
            <a:r>
              <a:rPr lang="it-IT" sz="2800" spc="-138" dirty="0" err="1" smtClean="0">
                <a:solidFill>
                  <a:schemeClr val="bg1">
                    <a:lumMod val="50000"/>
                  </a:schemeClr>
                </a:solidFill>
                <a:latin typeface="+mj-lt"/>
                <a:ea typeface="Dotum" pitchFamily="34" charset="-127"/>
                <a:cs typeface="Arial" pitchFamily="34" charset="0"/>
              </a:rPr>
              <a:t>rifunzionalizzazione</a:t>
            </a:r>
            <a:endParaRPr lang="it-IT" sz="2800" dirty="0">
              <a:solidFill>
                <a:schemeClr val="bg1">
                  <a:lumMod val="50000"/>
                </a:schemeClr>
              </a:solidFill>
              <a:latin typeface="+mj-lt"/>
              <a:ea typeface="Dotum" pitchFamily="34" charset="-127"/>
              <a:cs typeface="Arial" pitchFamily="34" charset="0"/>
            </a:endParaRPr>
          </a:p>
        </p:txBody>
      </p:sp>
      <p:grpSp>
        <p:nvGrpSpPr>
          <p:cNvPr id="11" name="Gruppo 10"/>
          <p:cNvGrpSpPr/>
          <p:nvPr/>
        </p:nvGrpSpPr>
        <p:grpSpPr>
          <a:xfrm>
            <a:off x="7740352" y="231148"/>
            <a:ext cx="1067833" cy="1253636"/>
            <a:chOff x="7892146" y="1876098"/>
            <a:chExt cx="916039" cy="1085354"/>
          </a:xfrm>
        </p:grpSpPr>
        <p:pic>
          <p:nvPicPr>
            <p:cNvPr id="12" name="Immagine 11"/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7892146" y="1876098"/>
              <a:ext cx="916039" cy="1085354"/>
            </a:xfrm>
            <a:prstGeom prst="rect">
              <a:avLst/>
            </a:prstGeom>
          </p:spPr>
        </p:pic>
        <p:sp>
          <p:nvSpPr>
            <p:cNvPr id="14" name="Ovale 13"/>
            <p:cNvSpPr/>
            <p:nvPr/>
          </p:nvSpPr>
          <p:spPr>
            <a:xfrm flipV="1">
              <a:off x="8028384" y="2636912"/>
              <a:ext cx="47255" cy="45719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</p:grpSp>
      <p:graphicFrame>
        <p:nvGraphicFramePr>
          <p:cNvPr id="6" name="Tabel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36121436"/>
              </p:ext>
            </p:extLst>
          </p:nvPr>
        </p:nvGraphicFramePr>
        <p:xfrm>
          <a:off x="323528" y="1983294"/>
          <a:ext cx="8229579" cy="3759774"/>
        </p:xfrm>
        <a:graphic>
          <a:graphicData uri="http://schemas.openxmlformats.org/drawingml/2006/table">
            <a:tbl>
              <a:tblPr/>
              <a:tblGrid>
                <a:gridCol w="1696731">
                  <a:extLst>
                    <a:ext uri="{9D8B030D-6E8A-4147-A177-3AD203B41FA5}">
                      <a16:colId xmlns:a16="http://schemas.microsoft.com/office/drawing/2014/main" val="378771023"/>
                    </a:ext>
                  </a:extLst>
                </a:gridCol>
                <a:gridCol w="136101">
                  <a:extLst>
                    <a:ext uri="{9D8B030D-6E8A-4147-A177-3AD203B41FA5}">
                      <a16:colId xmlns:a16="http://schemas.microsoft.com/office/drawing/2014/main" val="1036733828"/>
                    </a:ext>
                  </a:extLst>
                </a:gridCol>
                <a:gridCol w="136101">
                  <a:extLst>
                    <a:ext uri="{9D8B030D-6E8A-4147-A177-3AD203B41FA5}">
                      <a16:colId xmlns:a16="http://schemas.microsoft.com/office/drawing/2014/main" val="25010235"/>
                    </a:ext>
                  </a:extLst>
                </a:gridCol>
                <a:gridCol w="136101">
                  <a:extLst>
                    <a:ext uri="{9D8B030D-6E8A-4147-A177-3AD203B41FA5}">
                      <a16:colId xmlns:a16="http://schemas.microsoft.com/office/drawing/2014/main" val="1390132885"/>
                    </a:ext>
                  </a:extLst>
                </a:gridCol>
                <a:gridCol w="136101">
                  <a:extLst>
                    <a:ext uri="{9D8B030D-6E8A-4147-A177-3AD203B41FA5}">
                      <a16:colId xmlns:a16="http://schemas.microsoft.com/office/drawing/2014/main" val="453263914"/>
                    </a:ext>
                  </a:extLst>
                </a:gridCol>
                <a:gridCol w="136101">
                  <a:extLst>
                    <a:ext uri="{9D8B030D-6E8A-4147-A177-3AD203B41FA5}">
                      <a16:colId xmlns:a16="http://schemas.microsoft.com/office/drawing/2014/main" val="4041770438"/>
                    </a:ext>
                  </a:extLst>
                </a:gridCol>
                <a:gridCol w="136101">
                  <a:extLst>
                    <a:ext uri="{9D8B030D-6E8A-4147-A177-3AD203B41FA5}">
                      <a16:colId xmlns:a16="http://schemas.microsoft.com/office/drawing/2014/main" val="247401301"/>
                    </a:ext>
                  </a:extLst>
                </a:gridCol>
                <a:gridCol w="136101">
                  <a:extLst>
                    <a:ext uri="{9D8B030D-6E8A-4147-A177-3AD203B41FA5}">
                      <a16:colId xmlns:a16="http://schemas.microsoft.com/office/drawing/2014/main" val="2527447733"/>
                    </a:ext>
                  </a:extLst>
                </a:gridCol>
                <a:gridCol w="136101">
                  <a:extLst>
                    <a:ext uri="{9D8B030D-6E8A-4147-A177-3AD203B41FA5}">
                      <a16:colId xmlns:a16="http://schemas.microsoft.com/office/drawing/2014/main" val="3573402380"/>
                    </a:ext>
                  </a:extLst>
                </a:gridCol>
                <a:gridCol w="136101">
                  <a:extLst>
                    <a:ext uri="{9D8B030D-6E8A-4147-A177-3AD203B41FA5}">
                      <a16:colId xmlns:a16="http://schemas.microsoft.com/office/drawing/2014/main" val="1461134372"/>
                    </a:ext>
                  </a:extLst>
                </a:gridCol>
                <a:gridCol w="136101">
                  <a:extLst>
                    <a:ext uri="{9D8B030D-6E8A-4147-A177-3AD203B41FA5}">
                      <a16:colId xmlns:a16="http://schemas.microsoft.com/office/drawing/2014/main" val="84926759"/>
                    </a:ext>
                  </a:extLst>
                </a:gridCol>
                <a:gridCol w="136101">
                  <a:extLst>
                    <a:ext uri="{9D8B030D-6E8A-4147-A177-3AD203B41FA5}">
                      <a16:colId xmlns:a16="http://schemas.microsoft.com/office/drawing/2014/main" val="565478493"/>
                    </a:ext>
                  </a:extLst>
                </a:gridCol>
                <a:gridCol w="136101">
                  <a:extLst>
                    <a:ext uri="{9D8B030D-6E8A-4147-A177-3AD203B41FA5}">
                      <a16:colId xmlns:a16="http://schemas.microsoft.com/office/drawing/2014/main" val="2016195946"/>
                    </a:ext>
                  </a:extLst>
                </a:gridCol>
                <a:gridCol w="136101">
                  <a:extLst>
                    <a:ext uri="{9D8B030D-6E8A-4147-A177-3AD203B41FA5}">
                      <a16:colId xmlns:a16="http://schemas.microsoft.com/office/drawing/2014/main" val="861739496"/>
                    </a:ext>
                  </a:extLst>
                </a:gridCol>
                <a:gridCol w="136101">
                  <a:extLst>
                    <a:ext uri="{9D8B030D-6E8A-4147-A177-3AD203B41FA5}">
                      <a16:colId xmlns:a16="http://schemas.microsoft.com/office/drawing/2014/main" val="2675745659"/>
                    </a:ext>
                  </a:extLst>
                </a:gridCol>
                <a:gridCol w="136101">
                  <a:extLst>
                    <a:ext uri="{9D8B030D-6E8A-4147-A177-3AD203B41FA5}">
                      <a16:colId xmlns:a16="http://schemas.microsoft.com/office/drawing/2014/main" val="3429763141"/>
                    </a:ext>
                  </a:extLst>
                </a:gridCol>
                <a:gridCol w="136101">
                  <a:extLst>
                    <a:ext uri="{9D8B030D-6E8A-4147-A177-3AD203B41FA5}">
                      <a16:colId xmlns:a16="http://schemas.microsoft.com/office/drawing/2014/main" val="4059949504"/>
                    </a:ext>
                  </a:extLst>
                </a:gridCol>
                <a:gridCol w="136101">
                  <a:extLst>
                    <a:ext uri="{9D8B030D-6E8A-4147-A177-3AD203B41FA5}">
                      <a16:colId xmlns:a16="http://schemas.microsoft.com/office/drawing/2014/main" val="4005163672"/>
                    </a:ext>
                  </a:extLst>
                </a:gridCol>
                <a:gridCol w="136101">
                  <a:extLst>
                    <a:ext uri="{9D8B030D-6E8A-4147-A177-3AD203B41FA5}">
                      <a16:colId xmlns:a16="http://schemas.microsoft.com/office/drawing/2014/main" val="1857898789"/>
                    </a:ext>
                  </a:extLst>
                </a:gridCol>
                <a:gridCol w="136101">
                  <a:extLst>
                    <a:ext uri="{9D8B030D-6E8A-4147-A177-3AD203B41FA5}">
                      <a16:colId xmlns:a16="http://schemas.microsoft.com/office/drawing/2014/main" val="3237912562"/>
                    </a:ext>
                  </a:extLst>
                </a:gridCol>
                <a:gridCol w="136101">
                  <a:extLst>
                    <a:ext uri="{9D8B030D-6E8A-4147-A177-3AD203B41FA5}">
                      <a16:colId xmlns:a16="http://schemas.microsoft.com/office/drawing/2014/main" val="1235027234"/>
                    </a:ext>
                  </a:extLst>
                </a:gridCol>
                <a:gridCol w="136101">
                  <a:extLst>
                    <a:ext uri="{9D8B030D-6E8A-4147-A177-3AD203B41FA5}">
                      <a16:colId xmlns:a16="http://schemas.microsoft.com/office/drawing/2014/main" val="2560020685"/>
                    </a:ext>
                  </a:extLst>
                </a:gridCol>
                <a:gridCol w="136101">
                  <a:extLst>
                    <a:ext uri="{9D8B030D-6E8A-4147-A177-3AD203B41FA5}">
                      <a16:colId xmlns:a16="http://schemas.microsoft.com/office/drawing/2014/main" val="199555202"/>
                    </a:ext>
                  </a:extLst>
                </a:gridCol>
                <a:gridCol w="136101">
                  <a:extLst>
                    <a:ext uri="{9D8B030D-6E8A-4147-A177-3AD203B41FA5}">
                      <a16:colId xmlns:a16="http://schemas.microsoft.com/office/drawing/2014/main" val="2342440134"/>
                    </a:ext>
                  </a:extLst>
                </a:gridCol>
                <a:gridCol w="136101">
                  <a:extLst>
                    <a:ext uri="{9D8B030D-6E8A-4147-A177-3AD203B41FA5}">
                      <a16:colId xmlns:a16="http://schemas.microsoft.com/office/drawing/2014/main" val="1329237261"/>
                    </a:ext>
                  </a:extLst>
                </a:gridCol>
                <a:gridCol w="136101">
                  <a:extLst>
                    <a:ext uri="{9D8B030D-6E8A-4147-A177-3AD203B41FA5}">
                      <a16:colId xmlns:a16="http://schemas.microsoft.com/office/drawing/2014/main" val="2512122820"/>
                    </a:ext>
                  </a:extLst>
                </a:gridCol>
                <a:gridCol w="136101">
                  <a:extLst>
                    <a:ext uri="{9D8B030D-6E8A-4147-A177-3AD203B41FA5}">
                      <a16:colId xmlns:a16="http://schemas.microsoft.com/office/drawing/2014/main" val="1281772830"/>
                    </a:ext>
                  </a:extLst>
                </a:gridCol>
                <a:gridCol w="136101">
                  <a:extLst>
                    <a:ext uri="{9D8B030D-6E8A-4147-A177-3AD203B41FA5}">
                      <a16:colId xmlns:a16="http://schemas.microsoft.com/office/drawing/2014/main" val="1754839363"/>
                    </a:ext>
                  </a:extLst>
                </a:gridCol>
                <a:gridCol w="136101">
                  <a:extLst>
                    <a:ext uri="{9D8B030D-6E8A-4147-A177-3AD203B41FA5}">
                      <a16:colId xmlns:a16="http://schemas.microsoft.com/office/drawing/2014/main" val="1032275105"/>
                    </a:ext>
                  </a:extLst>
                </a:gridCol>
                <a:gridCol w="136101">
                  <a:extLst>
                    <a:ext uri="{9D8B030D-6E8A-4147-A177-3AD203B41FA5}">
                      <a16:colId xmlns:a16="http://schemas.microsoft.com/office/drawing/2014/main" val="1259598490"/>
                    </a:ext>
                  </a:extLst>
                </a:gridCol>
                <a:gridCol w="136101">
                  <a:extLst>
                    <a:ext uri="{9D8B030D-6E8A-4147-A177-3AD203B41FA5}">
                      <a16:colId xmlns:a16="http://schemas.microsoft.com/office/drawing/2014/main" val="4117155995"/>
                    </a:ext>
                  </a:extLst>
                </a:gridCol>
                <a:gridCol w="136101">
                  <a:extLst>
                    <a:ext uri="{9D8B030D-6E8A-4147-A177-3AD203B41FA5}">
                      <a16:colId xmlns:a16="http://schemas.microsoft.com/office/drawing/2014/main" val="3449174488"/>
                    </a:ext>
                  </a:extLst>
                </a:gridCol>
                <a:gridCol w="136101">
                  <a:extLst>
                    <a:ext uri="{9D8B030D-6E8A-4147-A177-3AD203B41FA5}">
                      <a16:colId xmlns:a16="http://schemas.microsoft.com/office/drawing/2014/main" val="1358428401"/>
                    </a:ext>
                  </a:extLst>
                </a:gridCol>
                <a:gridCol w="136101">
                  <a:extLst>
                    <a:ext uri="{9D8B030D-6E8A-4147-A177-3AD203B41FA5}">
                      <a16:colId xmlns:a16="http://schemas.microsoft.com/office/drawing/2014/main" val="3437522383"/>
                    </a:ext>
                  </a:extLst>
                </a:gridCol>
                <a:gridCol w="136101">
                  <a:extLst>
                    <a:ext uri="{9D8B030D-6E8A-4147-A177-3AD203B41FA5}">
                      <a16:colId xmlns:a16="http://schemas.microsoft.com/office/drawing/2014/main" val="2114698408"/>
                    </a:ext>
                  </a:extLst>
                </a:gridCol>
                <a:gridCol w="136101">
                  <a:extLst>
                    <a:ext uri="{9D8B030D-6E8A-4147-A177-3AD203B41FA5}">
                      <a16:colId xmlns:a16="http://schemas.microsoft.com/office/drawing/2014/main" val="1020813742"/>
                    </a:ext>
                  </a:extLst>
                </a:gridCol>
                <a:gridCol w="136101">
                  <a:extLst>
                    <a:ext uri="{9D8B030D-6E8A-4147-A177-3AD203B41FA5}">
                      <a16:colId xmlns:a16="http://schemas.microsoft.com/office/drawing/2014/main" val="1474377093"/>
                    </a:ext>
                  </a:extLst>
                </a:gridCol>
                <a:gridCol w="136101">
                  <a:extLst>
                    <a:ext uri="{9D8B030D-6E8A-4147-A177-3AD203B41FA5}">
                      <a16:colId xmlns:a16="http://schemas.microsoft.com/office/drawing/2014/main" val="260851930"/>
                    </a:ext>
                  </a:extLst>
                </a:gridCol>
                <a:gridCol w="136101">
                  <a:extLst>
                    <a:ext uri="{9D8B030D-6E8A-4147-A177-3AD203B41FA5}">
                      <a16:colId xmlns:a16="http://schemas.microsoft.com/office/drawing/2014/main" val="1688505869"/>
                    </a:ext>
                  </a:extLst>
                </a:gridCol>
                <a:gridCol w="136101">
                  <a:extLst>
                    <a:ext uri="{9D8B030D-6E8A-4147-A177-3AD203B41FA5}">
                      <a16:colId xmlns:a16="http://schemas.microsoft.com/office/drawing/2014/main" val="1946880094"/>
                    </a:ext>
                  </a:extLst>
                </a:gridCol>
                <a:gridCol w="136101">
                  <a:extLst>
                    <a:ext uri="{9D8B030D-6E8A-4147-A177-3AD203B41FA5}">
                      <a16:colId xmlns:a16="http://schemas.microsoft.com/office/drawing/2014/main" val="555527682"/>
                    </a:ext>
                  </a:extLst>
                </a:gridCol>
                <a:gridCol w="136101">
                  <a:extLst>
                    <a:ext uri="{9D8B030D-6E8A-4147-A177-3AD203B41FA5}">
                      <a16:colId xmlns:a16="http://schemas.microsoft.com/office/drawing/2014/main" val="2772887189"/>
                    </a:ext>
                  </a:extLst>
                </a:gridCol>
                <a:gridCol w="136101">
                  <a:extLst>
                    <a:ext uri="{9D8B030D-6E8A-4147-A177-3AD203B41FA5}">
                      <a16:colId xmlns:a16="http://schemas.microsoft.com/office/drawing/2014/main" val="3496909259"/>
                    </a:ext>
                  </a:extLst>
                </a:gridCol>
                <a:gridCol w="136101">
                  <a:extLst>
                    <a:ext uri="{9D8B030D-6E8A-4147-A177-3AD203B41FA5}">
                      <a16:colId xmlns:a16="http://schemas.microsoft.com/office/drawing/2014/main" val="4099023139"/>
                    </a:ext>
                  </a:extLst>
                </a:gridCol>
                <a:gridCol w="136101">
                  <a:extLst>
                    <a:ext uri="{9D8B030D-6E8A-4147-A177-3AD203B41FA5}">
                      <a16:colId xmlns:a16="http://schemas.microsoft.com/office/drawing/2014/main" val="561931142"/>
                    </a:ext>
                  </a:extLst>
                </a:gridCol>
                <a:gridCol w="136101">
                  <a:extLst>
                    <a:ext uri="{9D8B030D-6E8A-4147-A177-3AD203B41FA5}">
                      <a16:colId xmlns:a16="http://schemas.microsoft.com/office/drawing/2014/main" val="1357461058"/>
                    </a:ext>
                  </a:extLst>
                </a:gridCol>
                <a:gridCol w="136101">
                  <a:extLst>
                    <a:ext uri="{9D8B030D-6E8A-4147-A177-3AD203B41FA5}">
                      <a16:colId xmlns:a16="http://schemas.microsoft.com/office/drawing/2014/main" val="3768078750"/>
                    </a:ext>
                  </a:extLst>
                </a:gridCol>
                <a:gridCol w="136101">
                  <a:extLst>
                    <a:ext uri="{9D8B030D-6E8A-4147-A177-3AD203B41FA5}">
                      <a16:colId xmlns:a16="http://schemas.microsoft.com/office/drawing/2014/main" val="1860584241"/>
                    </a:ext>
                  </a:extLst>
                </a:gridCol>
                <a:gridCol w="136101">
                  <a:extLst>
                    <a:ext uri="{9D8B030D-6E8A-4147-A177-3AD203B41FA5}">
                      <a16:colId xmlns:a16="http://schemas.microsoft.com/office/drawing/2014/main" val="543762121"/>
                    </a:ext>
                  </a:extLst>
                </a:gridCol>
              </a:tblGrid>
              <a:tr h="136101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AZIONI DEL PIANO</a:t>
                      </a:r>
                    </a:p>
                  </a:txBody>
                  <a:tcPr marL="6805" marR="6805" marT="68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 gridSpan="12">
                  <a:txBody>
                    <a:bodyPr/>
                    <a:lstStyle/>
                    <a:p>
                      <a:pPr algn="ctr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Anno 2021</a:t>
                      </a:r>
                    </a:p>
                  </a:txBody>
                  <a:tcPr marL="6805" marR="6805" marT="68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gridSpan="12">
                  <a:txBody>
                    <a:bodyPr/>
                    <a:lstStyle/>
                    <a:p>
                      <a:pPr algn="ctr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Anno 2022</a:t>
                      </a:r>
                    </a:p>
                  </a:txBody>
                  <a:tcPr marL="6805" marR="6805" marT="68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gridSpan="12">
                  <a:txBody>
                    <a:bodyPr/>
                    <a:lstStyle/>
                    <a:p>
                      <a:pPr algn="ctr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Anno 2022</a:t>
                      </a:r>
                    </a:p>
                  </a:txBody>
                  <a:tcPr marL="6805" marR="6805" marT="68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gridSpan="12">
                  <a:txBody>
                    <a:bodyPr/>
                    <a:lstStyle/>
                    <a:p>
                      <a:pPr algn="ctr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Anno 2022</a:t>
                      </a:r>
                    </a:p>
                  </a:txBody>
                  <a:tcPr marL="6805" marR="6805" marT="68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7783707"/>
                  </a:ext>
                </a:extLst>
              </a:tr>
              <a:tr h="360669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G</a:t>
                      </a:r>
                    </a:p>
                  </a:txBody>
                  <a:tcPr marL="6805" marR="6805" marT="68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</a:t>
                      </a:r>
                    </a:p>
                  </a:txBody>
                  <a:tcPr marL="6805" marR="6805" marT="68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</a:t>
                      </a:r>
                    </a:p>
                  </a:txBody>
                  <a:tcPr marL="6805" marR="6805" marT="68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</a:t>
                      </a:r>
                    </a:p>
                  </a:txBody>
                  <a:tcPr marL="6805" marR="6805" marT="68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</a:t>
                      </a:r>
                    </a:p>
                  </a:txBody>
                  <a:tcPr marL="6805" marR="6805" marT="68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G</a:t>
                      </a:r>
                    </a:p>
                  </a:txBody>
                  <a:tcPr marL="6805" marR="6805" marT="68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</a:t>
                      </a:r>
                    </a:p>
                  </a:txBody>
                  <a:tcPr marL="6805" marR="6805" marT="68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</a:t>
                      </a:r>
                    </a:p>
                  </a:txBody>
                  <a:tcPr marL="6805" marR="6805" marT="68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</a:t>
                      </a:r>
                    </a:p>
                  </a:txBody>
                  <a:tcPr marL="6805" marR="6805" marT="68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O</a:t>
                      </a:r>
                    </a:p>
                  </a:txBody>
                  <a:tcPr marL="6805" marR="6805" marT="68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</a:t>
                      </a:r>
                    </a:p>
                  </a:txBody>
                  <a:tcPr marL="6805" marR="6805" marT="68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</a:t>
                      </a:r>
                    </a:p>
                  </a:txBody>
                  <a:tcPr marL="6805" marR="6805" marT="68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G</a:t>
                      </a:r>
                    </a:p>
                  </a:txBody>
                  <a:tcPr marL="6805" marR="6805" marT="68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</a:t>
                      </a:r>
                    </a:p>
                  </a:txBody>
                  <a:tcPr marL="6805" marR="6805" marT="68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</a:t>
                      </a:r>
                    </a:p>
                  </a:txBody>
                  <a:tcPr marL="6805" marR="6805" marT="68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</a:t>
                      </a:r>
                    </a:p>
                  </a:txBody>
                  <a:tcPr marL="6805" marR="6805" marT="68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</a:t>
                      </a:r>
                    </a:p>
                  </a:txBody>
                  <a:tcPr marL="6805" marR="6805" marT="68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G</a:t>
                      </a:r>
                    </a:p>
                  </a:txBody>
                  <a:tcPr marL="6805" marR="6805" marT="68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</a:t>
                      </a:r>
                    </a:p>
                  </a:txBody>
                  <a:tcPr marL="6805" marR="6805" marT="68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</a:t>
                      </a:r>
                    </a:p>
                  </a:txBody>
                  <a:tcPr marL="6805" marR="6805" marT="68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</a:t>
                      </a:r>
                    </a:p>
                  </a:txBody>
                  <a:tcPr marL="6805" marR="6805" marT="68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O</a:t>
                      </a:r>
                    </a:p>
                  </a:txBody>
                  <a:tcPr marL="6805" marR="6805" marT="68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</a:t>
                      </a:r>
                    </a:p>
                  </a:txBody>
                  <a:tcPr marL="6805" marR="6805" marT="68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</a:t>
                      </a:r>
                    </a:p>
                  </a:txBody>
                  <a:tcPr marL="6805" marR="6805" marT="68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G</a:t>
                      </a:r>
                    </a:p>
                  </a:txBody>
                  <a:tcPr marL="6805" marR="6805" marT="68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</a:t>
                      </a:r>
                    </a:p>
                  </a:txBody>
                  <a:tcPr marL="6805" marR="6805" marT="68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</a:t>
                      </a:r>
                    </a:p>
                  </a:txBody>
                  <a:tcPr marL="6805" marR="6805" marT="68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</a:t>
                      </a:r>
                    </a:p>
                  </a:txBody>
                  <a:tcPr marL="6805" marR="6805" marT="68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</a:t>
                      </a:r>
                    </a:p>
                  </a:txBody>
                  <a:tcPr marL="6805" marR="6805" marT="68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G</a:t>
                      </a:r>
                    </a:p>
                  </a:txBody>
                  <a:tcPr marL="6805" marR="6805" marT="68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</a:t>
                      </a:r>
                    </a:p>
                  </a:txBody>
                  <a:tcPr marL="6805" marR="6805" marT="68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</a:t>
                      </a:r>
                    </a:p>
                  </a:txBody>
                  <a:tcPr marL="6805" marR="6805" marT="68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</a:t>
                      </a:r>
                    </a:p>
                  </a:txBody>
                  <a:tcPr marL="6805" marR="6805" marT="68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O</a:t>
                      </a:r>
                    </a:p>
                  </a:txBody>
                  <a:tcPr marL="6805" marR="6805" marT="68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</a:t>
                      </a:r>
                    </a:p>
                  </a:txBody>
                  <a:tcPr marL="6805" marR="6805" marT="68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</a:t>
                      </a:r>
                    </a:p>
                  </a:txBody>
                  <a:tcPr marL="6805" marR="6805" marT="68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G</a:t>
                      </a:r>
                    </a:p>
                  </a:txBody>
                  <a:tcPr marL="6805" marR="6805" marT="68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</a:t>
                      </a:r>
                    </a:p>
                  </a:txBody>
                  <a:tcPr marL="6805" marR="6805" marT="68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</a:t>
                      </a:r>
                    </a:p>
                  </a:txBody>
                  <a:tcPr marL="6805" marR="6805" marT="68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</a:t>
                      </a:r>
                    </a:p>
                  </a:txBody>
                  <a:tcPr marL="6805" marR="6805" marT="68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</a:t>
                      </a:r>
                    </a:p>
                  </a:txBody>
                  <a:tcPr marL="6805" marR="6805" marT="68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G</a:t>
                      </a:r>
                    </a:p>
                  </a:txBody>
                  <a:tcPr marL="6805" marR="6805" marT="68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</a:t>
                      </a:r>
                    </a:p>
                  </a:txBody>
                  <a:tcPr marL="6805" marR="6805" marT="68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</a:t>
                      </a:r>
                    </a:p>
                  </a:txBody>
                  <a:tcPr marL="6805" marR="6805" marT="68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</a:t>
                      </a:r>
                    </a:p>
                  </a:txBody>
                  <a:tcPr marL="6805" marR="6805" marT="68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O</a:t>
                      </a:r>
                    </a:p>
                  </a:txBody>
                  <a:tcPr marL="6805" marR="6805" marT="68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</a:t>
                      </a:r>
                    </a:p>
                  </a:txBody>
                  <a:tcPr marL="6805" marR="6805" marT="68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</a:t>
                      </a:r>
                    </a:p>
                  </a:txBody>
                  <a:tcPr marL="6805" marR="6805" marT="68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56161960"/>
                  </a:ext>
                </a:extLst>
              </a:tr>
              <a:tr h="415109">
                <a:tc>
                  <a:txBody>
                    <a:bodyPr/>
                    <a:lstStyle/>
                    <a:p>
                      <a:pPr algn="ctr" fontAlgn="ctr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SOTTOSCRIZIONE INTESE</a:t>
                      </a:r>
                    </a:p>
                  </a:txBody>
                  <a:tcPr marL="6805" marR="6805" marT="68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10536201"/>
                  </a:ext>
                </a:extLst>
              </a:tr>
              <a:tr h="126574">
                <a:tc>
                  <a:txBody>
                    <a:bodyPr/>
                    <a:lstStyle/>
                    <a:p>
                      <a:pPr algn="ctr" fontAlgn="ctr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31305027"/>
                  </a:ext>
                </a:extLst>
              </a:tr>
              <a:tr h="415109">
                <a:tc>
                  <a:txBody>
                    <a:bodyPr/>
                    <a:lstStyle/>
                    <a:p>
                      <a:pPr algn="ctr" fontAlgn="ctr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PROGETTAZIONE </a:t>
                      </a:r>
                    </a:p>
                  </a:txBody>
                  <a:tcPr marL="6805" marR="6805" marT="68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62727609"/>
                  </a:ext>
                </a:extLst>
              </a:tr>
              <a:tr h="126574">
                <a:tc>
                  <a:txBody>
                    <a:bodyPr/>
                    <a:lstStyle/>
                    <a:p>
                      <a:pPr algn="ctr" fontAlgn="ctr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23348687"/>
                  </a:ext>
                </a:extLst>
              </a:tr>
              <a:tr h="415109">
                <a:tc>
                  <a:txBody>
                    <a:bodyPr/>
                    <a:lstStyle/>
                    <a:p>
                      <a:pPr algn="ctr" fontAlgn="ctr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LAVORI </a:t>
                      </a:r>
                    </a:p>
                  </a:txBody>
                  <a:tcPr marL="6805" marR="6805" marT="68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55127943"/>
                  </a:ext>
                </a:extLst>
              </a:tr>
              <a:tr h="126574">
                <a:tc>
                  <a:txBody>
                    <a:bodyPr/>
                    <a:lstStyle/>
                    <a:p>
                      <a:pPr algn="ctr" fontAlgn="ctr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0257394"/>
                  </a:ext>
                </a:extLst>
              </a:tr>
              <a:tr h="415109">
                <a:tc>
                  <a:txBody>
                    <a:bodyPr/>
                    <a:lstStyle/>
                    <a:p>
                      <a:pPr algn="ctr" fontAlgn="ctr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CONSEGNA DELL'IMMOBILE </a:t>
                      </a:r>
                    </a:p>
                  </a:txBody>
                  <a:tcPr marL="6805" marR="6805" marT="68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39891888"/>
                  </a:ext>
                </a:extLst>
              </a:tr>
              <a:tr h="126574">
                <a:tc>
                  <a:txBody>
                    <a:bodyPr/>
                    <a:lstStyle/>
                    <a:p>
                      <a:pPr algn="ctr" fontAlgn="ctr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0381899"/>
                  </a:ext>
                </a:extLst>
              </a:tr>
              <a:tr h="415109">
                <a:tc>
                  <a:txBody>
                    <a:bodyPr/>
                    <a:lstStyle/>
                    <a:p>
                      <a:pPr algn="ctr" fontAlgn="ctr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CHIUSURA COMODATO </a:t>
                      </a:r>
                    </a:p>
                  </a:txBody>
                  <a:tcPr marL="6805" marR="6805" marT="68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10423980"/>
                  </a:ext>
                </a:extLst>
              </a:tr>
              <a:tr h="126574">
                <a:tc>
                  <a:txBody>
                    <a:bodyPr/>
                    <a:lstStyle/>
                    <a:p>
                      <a:pPr algn="ctr" fontAlgn="ctr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52894141"/>
                  </a:ext>
                </a:extLst>
              </a:tr>
              <a:tr h="415109">
                <a:tc>
                  <a:txBody>
                    <a:bodyPr/>
                    <a:lstStyle/>
                    <a:p>
                      <a:pPr algn="ctr" fontAlgn="ctr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TRASFERIMENTO</a:t>
                      </a:r>
                      <a:b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AMMINISTRAZIONE </a:t>
                      </a:r>
                    </a:p>
                  </a:txBody>
                  <a:tcPr marL="6805" marR="6805" marT="68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85856082"/>
                  </a:ext>
                </a:extLst>
              </a:tr>
              <a:tr h="126574">
                <a:tc>
                  <a:txBody>
                    <a:bodyPr/>
                    <a:lstStyle/>
                    <a:p>
                      <a:pPr algn="ctr" fontAlgn="ctr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805" marR="6805" marT="680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7020289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35126624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727</TotalTime>
  <Words>793</Words>
  <Application>Microsoft Office PowerPoint</Application>
  <PresentationFormat>Presentazione su schermo (4:3)</PresentationFormat>
  <Paragraphs>659</Paragraphs>
  <Slides>2</Slides>
  <Notes>2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2</vt:i4>
      </vt:variant>
    </vt:vector>
  </HeadingPairs>
  <TitlesOfParts>
    <vt:vector size="6" baseType="lpstr">
      <vt:lpstr>Arial</vt:lpstr>
      <vt:lpstr>Calibri</vt:lpstr>
      <vt:lpstr>Dotum</vt:lpstr>
      <vt:lpstr>Tema di Office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CARDU MARIO</dc:creator>
  <cp:lastModifiedBy>MANCA MICHELA</cp:lastModifiedBy>
  <cp:revision>83</cp:revision>
  <cp:lastPrinted>2018-10-24T13:20:37Z</cp:lastPrinted>
  <dcterms:created xsi:type="dcterms:W3CDTF">2018-05-11T09:33:25Z</dcterms:created>
  <dcterms:modified xsi:type="dcterms:W3CDTF">2021-12-15T09:10:53Z</dcterms:modified>
</cp:coreProperties>
</file>