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5" r:id="rId3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7" autoAdjust="0"/>
    <p:restoredTop sz="94643" autoAdjust="0"/>
  </p:normalViewPr>
  <p:slideViewPr>
    <p:cSldViewPr>
      <p:cViewPr varScale="1">
        <p:scale>
          <a:sx n="105" d="100"/>
          <a:sy n="105" d="100"/>
        </p:scale>
        <p:origin x="12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5F313-6D09-4003-9CA3-D05E9E0F4334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EBE9-89E9-4AF8-B96E-DE3EFE2A3A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19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 smtClean="0"/>
          </a:p>
        </p:txBody>
      </p:sp>
      <p:sp>
        <p:nvSpPr>
          <p:cNvPr id="2662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1pPr>
            <a:lvl2pPr marL="685817" indent="-263776"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2pPr>
            <a:lvl3pPr marL="1055103" indent="-211021"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3pPr>
            <a:lvl4pPr marL="1477145" indent="-211021"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4pPr>
            <a:lvl5pPr marL="1899186" indent="-211021"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5pPr>
            <a:lvl6pPr marL="2321227" indent="-211021" defTabSz="871926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6pPr>
            <a:lvl7pPr marL="2743269" indent="-211021" defTabSz="871926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7pPr>
            <a:lvl8pPr marL="3165310" indent="-211021" defTabSz="871926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8pPr>
            <a:lvl9pPr marL="3587351" indent="-211021" defTabSz="871926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AEE029-3EFE-4214-B592-888A8A0711C3}" type="slidenum">
              <a:rPr lang="it-IT" altLang="it-IT" sz="1000"/>
              <a:pPr eaLnBrk="1" hangingPunct="1">
                <a:spcBef>
                  <a:spcPct val="0"/>
                </a:spcBef>
              </a:pPr>
              <a:t>1</a:t>
            </a:fld>
            <a:endParaRPr lang="it-IT" altLang="it-IT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 smtClean="0"/>
          </a:p>
        </p:txBody>
      </p:sp>
      <p:sp>
        <p:nvSpPr>
          <p:cNvPr id="2662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1pPr>
            <a:lvl2pPr marL="685817" indent="-263776"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2pPr>
            <a:lvl3pPr marL="1055103" indent="-211021"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3pPr>
            <a:lvl4pPr marL="1477145" indent="-211021"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4pPr>
            <a:lvl5pPr marL="1899186" indent="-211021"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5pPr>
            <a:lvl6pPr marL="2321227" indent="-211021" defTabSz="871926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6pPr>
            <a:lvl7pPr marL="2743269" indent="-211021" defTabSz="871926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7pPr>
            <a:lvl8pPr marL="3165310" indent="-211021" defTabSz="871926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8pPr>
            <a:lvl9pPr marL="3587351" indent="-211021" defTabSz="871926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AEE029-3EFE-4214-B592-888A8A0711C3}" type="slidenum">
              <a:rPr lang="it-IT" altLang="it-IT" sz="1000"/>
              <a:pPr eaLnBrk="1" hangingPunct="1">
                <a:spcBef>
                  <a:spcPct val="0"/>
                </a:spcBef>
              </a:pPr>
              <a:t>2</a:t>
            </a:fld>
            <a:endParaRPr lang="it-IT" altLang="it-IT" sz="1000"/>
          </a:p>
        </p:txBody>
      </p:sp>
    </p:spTree>
    <p:extLst>
      <p:ext uri="{BB962C8B-B14F-4D97-AF65-F5344CB8AC3E}">
        <p14:creationId xmlns:p14="http://schemas.microsoft.com/office/powerpoint/2010/main" val="2864873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sellaDiTesto 16"/>
          <p:cNvSpPr txBox="1"/>
          <p:nvPr/>
        </p:nvSpPr>
        <p:spPr>
          <a:xfrm>
            <a:off x="296596" y="5557155"/>
            <a:ext cx="72732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1400"/>
            </a:lvl1pPr>
          </a:lstStyle>
          <a:p>
            <a:endParaRPr lang="it-IT" dirty="0" smtClean="0"/>
          </a:p>
          <a:p>
            <a:r>
              <a:rPr lang="it-IT" dirty="0" smtClean="0"/>
              <a:t>Migliore </a:t>
            </a:r>
            <a:r>
              <a:rPr lang="it-IT" dirty="0"/>
              <a:t>e più efficiente allocazione delle P.A</a:t>
            </a:r>
            <a:r>
              <a:rPr lang="it-IT" dirty="0" smtClean="0"/>
              <a:t>. coinvolte;</a:t>
            </a:r>
            <a:endParaRPr lang="it-IT" dirty="0"/>
          </a:p>
          <a:p>
            <a:r>
              <a:rPr lang="it-IT" dirty="0" smtClean="0"/>
              <a:t>Aumento di valore del </a:t>
            </a:r>
            <a:r>
              <a:rPr lang="it-IT" smtClean="0"/>
              <a:t>compendio </a:t>
            </a:r>
            <a:r>
              <a:rPr lang="it-IT" smtClean="0"/>
              <a:t>demaniale.</a:t>
            </a:r>
            <a:endParaRPr lang="it-IT" dirty="0"/>
          </a:p>
        </p:txBody>
      </p:sp>
      <p:sp>
        <p:nvSpPr>
          <p:cNvPr id="84" name="Rettangolo 83"/>
          <p:cNvSpPr/>
          <p:nvPr/>
        </p:nvSpPr>
        <p:spPr>
          <a:xfrm>
            <a:off x="5889381" y="123825"/>
            <a:ext cx="549519" cy="65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9" tIns="41985" rIns="83969" bIns="41985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7415" name="Rettangolo 50"/>
          <p:cNvSpPr>
            <a:spLocks noChangeArrowheads="1"/>
          </p:cNvSpPr>
          <p:nvPr/>
        </p:nvSpPr>
        <p:spPr bwMode="auto">
          <a:xfrm>
            <a:off x="357967" y="222187"/>
            <a:ext cx="7192431" cy="360362"/>
          </a:xfrm>
          <a:prstGeom prst="rect">
            <a:avLst/>
          </a:prstGeom>
          <a:solidFill>
            <a:srgbClr val="C00000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it-IT" altLang="it-IT" sz="1600" b="1" dirty="0" smtClean="0">
                <a:solidFill>
                  <a:schemeClr val="bg1"/>
                </a:solidFill>
              </a:rPr>
              <a:t>AGENZIA DEL DEMANIO – DIREZIONE REGIONALE TOSCANA E UMBRIA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349223" y="692497"/>
            <a:ext cx="7197969" cy="392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83969" tIns="41985" rIns="83969" bIns="41985">
            <a:spAutoFit/>
          </a:bodyPr>
          <a:lstStyle/>
          <a:p>
            <a:pPr>
              <a:defRPr/>
            </a:pPr>
            <a:r>
              <a:rPr lang="it-IT" sz="2000" spc="-138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Dotum" pitchFamily="34" charset="-127"/>
                <a:cs typeface="Arial" pitchFamily="34" charset="0"/>
              </a:rPr>
              <a:t>Iniziativa: Protocollo di Intesa per ridefinire assetto proprietario</a:t>
            </a:r>
            <a:endParaRPr lang="it-IT" sz="2000" dirty="0">
              <a:solidFill>
                <a:schemeClr val="bg1">
                  <a:lumMod val="50000"/>
                </a:schemeClr>
              </a:solidFill>
              <a:latin typeface="+mj-lt"/>
              <a:ea typeface="Dotum" pitchFamily="34" charset="-127"/>
              <a:cs typeface="Arial" pitchFamily="34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12" y="6429201"/>
            <a:ext cx="86756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CasellaDiTesto 13"/>
          <p:cNvSpPr txBox="1"/>
          <p:nvPr/>
        </p:nvSpPr>
        <p:spPr>
          <a:xfrm>
            <a:off x="357965" y="2230725"/>
            <a:ext cx="7192433" cy="392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3969" tIns="41985" rIns="83969" bIns="41985">
            <a:spAutoFit/>
          </a:bodyPr>
          <a:lstStyle/>
          <a:p>
            <a:pPr>
              <a:defRPr/>
            </a:pPr>
            <a:r>
              <a:rPr lang="it-IT" sz="2000" spc="-138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Dotum" pitchFamily="34" charset="-127"/>
                <a:cs typeface="Arial" pitchFamily="34" charset="0"/>
              </a:rPr>
              <a:t>Soggetti istituzionali coinvolti:</a:t>
            </a:r>
            <a:endParaRPr lang="it-IT" sz="2000" dirty="0">
              <a:solidFill>
                <a:schemeClr val="bg1">
                  <a:lumMod val="50000"/>
                </a:schemeClr>
              </a:solidFill>
              <a:latin typeface="+mj-lt"/>
              <a:ea typeface="Dotum" pitchFamily="34" charset="-127"/>
              <a:cs typeface="Arial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05817" y="2596277"/>
            <a:ext cx="7169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Agenzia del Demanio </a:t>
            </a:r>
            <a:endParaRPr lang="it-IT" sz="1400" dirty="0" smtClean="0"/>
          </a:p>
          <a:p>
            <a:r>
              <a:rPr lang="it-IT" sz="1400" dirty="0" smtClean="0"/>
              <a:t>Ente </a:t>
            </a:r>
            <a:r>
              <a:rPr lang="it-IT" sz="1400" dirty="0"/>
              <a:t>Parrocchia di San Lorenzo a Firenze</a:t>
            </a:r>
          </a:p>
          <a:p>
            <a:r>
              <a:rPr lang="it-IT" sz="1400" dirty="0" smtClean="0"/>
              <a:t>Ministero </a:t>
            </a:r>
            <a:r>
              <a:rPr lang="it-IT" sz="1400" dirty="0"/>
              <a:t>per i beni e le attività culturali e per il turismo – Direzione </a:t>
            </a:r>
            <a:r>
              <a:rPr lang="it-IT" sz="1400" dirty="0" smtClean="0"/>
              <a:t>Generale Biblioteche </a:t>
            </a:r>
            <a:r>
              <a:rPr lang="it-IT" sz="1400" dirty="0"/>
              <a:t>e Istituti </a:t>
            </a:r>
            <a:r>
              <a:rPr lang="it-IT" sz="1400" dirty="0" smtClean="0"/>
              <a:t>Culturali  e  Direzione Musei del Bargello</a:t>
            </a:r>
            <a:endParaRPr lang="it-IT" sz="14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39135" y="5329981"/>
            <a:ext cx="7218147" cy="392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3969" tIns="41985" rIns="83969" bIns="41985">
            <a:spAutoFit/>
          </a:bodyPr>
          <a:lstStyle/>
          <a:p>
            <a:pPr>
              <a:defRPr/>
            </a:pPr>
            <a:r>
              <a:rPr lang="it-IT" sz="2000" spc="-138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Dotum" pitchFamily="34" charset="-127"/>
                <a:cs typeface="Arial" pitchFamily="34" charset="0"/>
              </a:rPr>
              <a:t>Obiettivi strategici che si intendono perseguire:</a:t>
            </a:r>
            <a:endParaRPr lang="it-IT" sz="2000" dirty="0">
              <a:solidFill>
                <a:schemeClr val="bg1">
                  <a:lumMod val="50000"/>
                </a:schemeClr>
              </a:solidFill>
              <a:latin typeface="+mj-lt"/>
              <a:ea typeface="Dotum" pitchFamily="34" charset="-127"/>
              <a:cs typeface="Arial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352429" y="1221924"/>
            <a:ext cx="7197969" cy="392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83969" tIns="41985" rIns="83969" bIns="41985">
            <a:spAutoFit/>
          </a:bodyPr>
          <a:lstStyle/>
          <a:p>
            <a:pPr>
              <a:defRPr/>
            </a:pPr>
            <a:r>
              <a:rPr lang="it-IT" sz="2000" spc="-138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Dotum" pitchFamily="34" charset="-127"/>
                <a:cs typeface="Arial" pitchFamily="34" charset="0"/>
              </a:rPr>
              <a:t>Immobile coinvolto: </a:t>
            </a:r>
            <a:r>
              <a:rPr lang="it-IT" sz="2000" b="1" spc="-138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Dotum" pitchFamily="34" charset="-127"/>
                <a:cs typeface="Arial" pitchFamily="34" charset="0"/>
              </a:rPr>
              <a:t>Biblioteca Laurenziana e Cappelle Medicee</a:t>
            </a:r>
            <a:endParaRPr lang="it-IT" sz="2000" b="1" dirty="0">
              <a:solidFill>
                <a:schemeClr val="bg1">
                  <a:lumMod val="50000"/>
                </a:schemeClr>
              </a:solidFill>
              <a:latin typeface="+mj-lt"/>
              <a:ea typeface="Dotum" pitchFamily="34" charset="-127"/>
              <a:cs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6062" y="1644602"/>
            <a:ext cx="7197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Trattasi del complesso della Basilica di San Lorenzo, Biblioteca Laurenziana e Cappelle Medicee, ubicato nel centro storico della città di Firenze,  p.zza San Lorenzo n° 9.</a:t>
            </a:r>
            <a:endParaRPr lang="it-IT" sz="1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77160" y="4005055"/>
            <a:ext cx="722686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Il </a:t>
            </a:r>
            <a:r>
              <a:rPr lang="it-IT" sz="1400" dirty="0"/>
              <a:t>presente Protocollo d’Intesa </a:t>
            </a:r>
            <a:r>
              <a:rPr lang="it-IT" sz="1400" dirty="0" smtClean="0"/>
              <a:t>è finalizzato </a:t>
            </a:r>
            <a:r>
              <a:rPr lang="it-IT" sz="1400" dirty="0"/>
              <a:t>a definire l'assetto proprietario del Complesso Laurenziano consolidando le reciproche proprietà ossia quella della Parrocchia di San Lorenzo e </a:t>
            </a:r>
            <a:r>
              <a:rPr lang="it-IT" sz="1400" dirty="0" smtClean="0"/>
              <a:t>quella Demaniale. Nello specifico il protocollo stabilisce le porzioni che, attraverso un atto di permuta in perfetto equilibrio economico, ciascun soggetto, rispettivamente, cede e acquisisce al fine di soddisfare </a:t>
            </a:r>
            <a:r>
              <a:rPr lang="it-IT" sz="1400" dirty="0"/>
              <a:t>le esigenze funzionali di entrambi i soggetti coinvolti. </a:t>
            </a:r>
          </a:p>
        </p:txBody>
      </p:sp>
      <p:pic>
        <p:nvPicPr>
          <p:cNvPr id="19" name="Picture 2" descr="U:\DOSSIER DIMORE\DOSSIER NUOVO FORMAT febbraio 2014\materiale di lavoro_schede\Toscana.jpg"/>
          <p:cNvPicPr>
            <a:picLocks noChangeAspect="1" noChangeArrowheads="1"/>
          </p:cNvPicPr>
          <p:nvPr/>
        </p:nvPicPr>
        <p:blipFill>
          <a:blip r:embed="rId4" cstate="screen">
            <a:grayscl/>
          </a:blip>
          <a:srcRect/>
          <a:stretch>
            <a:fillRect/>
          </a:stretch>
        </p:blipFill>
        <p:spPr bwMode="auto">
          <a:xfrm>
            <a:off x="7667872" y="342132"/>
            <a:ext cx="1262343" cy="1466241"/>
          </a:xfrm>
          <a:prstGeom prst="rect">
            <a:avLst/>
          </a:prstGeom>
          <a:noFill/>
        </p:spPr>
      </p:pic>
      <p:sp>
        <p:nvSpPr>
          <p:cNvPr id="20" name="Ovale 19"/>
          <p:cNvSpPr/>
          <p:nvPr/>
        </p:nvSpPr>
        <p:spPr>
          <a:xfrm>
            <a:off x="8130832" y="764704"/>
            <a:ext cx="45719" cy="4647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267" tIns="39134" rIns="78267" bIns="39134" anchor="ctr"/>
          <a:lstStyle/>
          <a:p>
            <a:pPr algn="ctr" defTabSz="902207"/>
            <a:endParaRPr lang="it-IT" sz="1758"/>
          </a:p>
        </p:txBody>
      </p:sp>
      <p:sp>
        <p:nvSpPr>
          <p:cNvPr id="21" name="CasellaDiTesto 20"/>
          <p:cNvSpPr txBox="1"/>
          <p:nvPr/>
        </p:nvSpPr>
        <p:spPr>
          <a:xfrm>
            <a:off x="352743" y="3604975"/>
            <a:ext cx="7208416" cy="392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3969" tIns="41985" rIns="83969" bIns="41985">
            <a:spAutoFit/>
          </a:bodyPr>
          <a:lstStyle/>
          <a:p>
            <a:pPr>
              <a:defRPr/>
            </a:pPr>
            <a:r>
              <a:rPr lang="it-IT" sz="2000" spc="-138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Dotum" pitchFamily="34" charset="-127"/>
                <a:cs typeface="Arial" pitchFamily="34" charset="0"/>
              </a:rPr>
              <a:t>Descrizione iniziativa</a:t>
            </a:r>
            <a:endParaRPr lang="it-IT" sz="2000" dirty="0">
              <a:solidFill>
                <a:schemeClr val="bg1">
                  <a:lumMod val="50000"/>
                </a:schemeClr>
              </a:solidFill>
              <a:latin typeface="+mj-lt"/>
              <a:ea typeface="Dotum" pitchFamily="34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1080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ttangolo 83"/>
          <p:cNvSpPr/>
          <p:nvPr/>
        </p:nvSpPr>
        <p:spPr>
          <a:xfrm>
            <a:off x="5889381" y="123825"/>
            <a:ext cx="549519" cy="65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9" tIns="41985" rIns="83969" bIns="41985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7415" name="Rettangolo 50"/>
          <p:cNvSpPr>
            <a:spLocks noChangeArrowheads="1"/>
          </p:cNvSpPr>
          <p:nvPr/>
        </p:nvSpPr>
        <p:spPr bwMode="auto">
          <a:xfrm>
            <a:off x="276907" y="178787"/>
            <a:ext cx="7319429" cy="360362"/>
          </a:xfrm>
          <a:prstGeom prst="rect">
            <a:avLst/>
          </a:prstGeom>
          <a:solidFill>
            <a:srgbClr val="C00000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600" b="1" dirty="0" smtClean="0">
                <a:solidFill>
                  <a:schemeClr val="bg1"/>
                </a:solidFill>
              </a:rPr>
              <a:t>AGENZIA DEL DEMANIO – DIREZIONE REGIONALE TOSCANA E UMBRIA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07" y="6341746"/>
            <a:ext cx="86756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93" y="6500813"/>
            <a:ext cx="249237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CasellaDiTesto 14"/>
          <p:cNvSpPr txBox="1"/>
          <p:nvPr/>
        </p:nvSpPr>
        <p:spPr>
          <a:xfrm>
            <a:off x="251520" y="817413"/>
            <a:ext cx="7272808" cy="5156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3969" tIns="41985" rIns="83969" bIns="41985">
            <a:spAutoFit/>
          </a:bodyPr>
          <a:lstStyle/>
          <a:p>
            <a:pPr>
              <a:defRPr/>
            </a:pPr>
            <a:r>
              <a:rPr lang="it-IT" sz="2800" spc="-138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Dotum" pitchFamily="34" charset="-127"/>
                <a:cs typeface="Arial" pitchFamily="34" charset="0"/>
              </a:rPr>
              <a:t>Cronoprogramma dell’iniziativa di riassetto proprietario</a:t>
            </a:r>
            <a:endParaRPr lang="it-IT" sz="2800" dirty="0">
              <a:solidFill>
                <a:srgbClr val="FF0000"/>
              </a:solidFill>
              <a:latin typeface="+mj-lt"/>
              <a:ea typeface="Dotum" pitchFamily="34" charset="-127"/>
              <a:cs typeface="Arial" pitchFamily="34" charset="0"/>
            </a:endParaRPr>
          </a:p>
        </p:txBody>
      </p:sp>
      <p:pic>
        <p:nvPicPr>
          <p:cNvPr id="11" name="Picture 2" descr="U:\DOSSIER DIMORE\DOSSIER NUOVO FORMAT febbraio 2014\materiale di lavoro_schede\Toscana.jpg"/>
          <p:cNvPicPr>
            <a:picLocks noChangeAspect="1" noChangeArrowheads="1"/>
          </p:cNvPicPr>
          <p:nvPr/>
        </p:nvPicPr>
        <p:blipFill>
          <a:blip r:embed="rId6" cstate="screen">
            <a:grayscl/>
          </a:blip>
          <a:srcRect/>
          <a:stretch>
            <a:fillRect/>
          </a:stretch>
        </p:blipFill>
        <p:spPr bwMode="auto">
          <a:xfrm>
            <a:off x="7667872" y="342132"/>
            <a:ext cx="1262343" cy="1466241"/>
          </a:xfrm>
          <a:prstGeom prst="rect">
            <a:avLst/>
          </a:prstGeom>
          <a:noFill/>
        </p:spPr>
      </p:pic>
      <p:sp>
        <p:nvSpPr>
          <p:cNvPr id="12" name="Ovale 11"/>
          <p:cNvSpPr/>
          <p:nvPr/>
        </p:nvSpPr>
        <p:spPr>
          <a:xfrm>
            <a:off x="8130832" y="764704"/>
            <a:ext cx="45719" cy="4647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267" tIns="39134" rIns="78267" bIns="39134" anchor="ctr"/>
          <a:lstStyle/>
          <a:p>
            <a:pPr algn="ctr" defTabSz="902207"/>
            <a:endParaRPr lang="it-IT" sz="1758"/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787445"/>
              </p:ext>
            </p:extLst>
          </p:nvPr>
        </p:nvGraphicFramePr>
        <p:xfrm>
          <a:off x="1475656" y="1927316"/>
          <a:ext cx="5327873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Foglio di lavoro" r:id="rId7" imgW="5343585" imgH="1419096" progId="Excel.Sheet.12">
                  <p:embed/>
                </p:oleObj>
              </mc:Choice>
              <mc:Fallback>
                <p:oleObj name="Foglio di lavoro" r:id="rId7" imgW="5343585" imgH="14190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75656" y="1927316"/>
                        <a:ext cx="5327873" cy="1419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1266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205</Words>
  <Application>Microsoft Office PowerPoint</Application>
  <PresentationFormat>Presentazione su schermo (4:3)</PresentationFormat>
  <Paragraphs>18</Paragraphs>
  <Slides>2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Dotum</vt:lpstr>
      <vt:lpstr>Tema di Office</vt:lpstr>
      <vt:lpstr>Foglio di lavoro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CARDU MARIO</dc:creator>
  <cp:lastModifiedBy>SIMONETTI MONIA</cp:lastModifiedBy>
  <cp:revision>109</cp:revision>
  <cp:lastPrinted>2018-10-24T13:20:37Z</cp:lastPrinted>
  <dcterms:created xsi:type="dcterms:W3CDTF">2018-05-11T09:33:25Z</dcterms:created>
  <dcterms:modified xsi:type="dcterms:W3CDTF">2021-12-15T09:46:29Z</dcterms:modified>
</cp:coreProperties>
</file>