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9" r:id="rId2"/>
    <p:sldId id="260" r:id="rId3"/>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17" autoAdjust="0"/>
    <p:restoredTop sz="94643" autoAdjust="0"/>
  </p:normalViewPr>
  <p:slideViewPr>
    <p:cSldViewPr>
      <p:cViewPr varScale="1">
        <p:scale>
          <a:sx n="83" d="100"/>
          <a:sy n="83" d="100"/>
        </p:scale>
        <p:origin x="1517"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305F313-6D09-4003-9CA3-D05E9E0F4334}" type="datetimeFigureOut">
              <a:rPr lang="it-IT" smtClean="0"/>
              <a:pPr/>
              <a:t>15/12/2021</a:t>
            </a:fld>
            <a:endParaRPr lang="it-IT"/>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CBBEBE9-89E9-4AF8-B96E-DE3EFE2A3A5C}" type="slidenum">
              <a:rPr lang="it-IT" smtClean="0"/>
              <a:pPr/>
              <a:t>‹N›</a:t>
            </a:fld>
            <a:endParaRPr lang="it-IT"/>
          </a:p>
        </p:txBody>
      </p:sp>
    </p:spTree>
    <p:extLst>
      <p:ext uri="{BB962C8B-B14F-4D97-AF65-F5344CB8AC3E}">
        <p14:creationId xmlns:p14="http://schemas.microsoft.com/office/powerpoint/2010/main" val="1495196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egnaposto immagine diapositiva 1"/>
          <p:cNvSpPr>
            <a:spLocks noGrp="1" noRot="1" noChangeAspect="1" noTextEdit="1"/>
          </p:cNvSpPr>
          <p:nvPr>
            <p:ph type="sldImg"/>
          </p:nvPr>
        </p:nvSpPr>
        <p:spPr>
          <a:xfrm>
            <a:off x="919163" y="744538"/>
            <a:ext cx="4960937" cy="3721100"/>
          </a:xfrm>
          <a:ln/>
        </p:spPr>
      </p:sp>
      <p:sp>
        <p:nvSpPr>
          <p:cNvPr id="26627"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smtClean="0"/>
          </a:p>
        </p:txBody>
      </p:sp>
      <p:sp>
        <p:nvSpPr>
          <p:cNvPr id="26628"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1926" eaLnBrk="0" hangingPunct="0">
              <a:spcBef>
                <a:spcPct val="30000"/>
              </a:spcBef>
              <a:defRPr sz="1100">
                <a:solidFill>
                  <a:schemeClr val="tx1"/>
                </a:solidFill>
                <a:latin typeface="Calibri" pitchFamily="34" charset="0"/>
              </a:defRPr>
            </a:lvl1pPr>
            <a:lvl2pPr marL="685817" indent="-263776" defTabSz="871926" eaLnBrk="0" hangingPunct="0">
              <a:spcBef>
                <a:spcPct val="30000"/>
              </a:spcBef>
              <a:defRPr sz="1100">
                <a:solidFill>
                  <a:schemeClr val="tx1"/>
                </a:solidFill>
                <a:latin typeface="Calibri" pitchFamily="34" charset="0"/>
              </a:defRPr>
            </a:lvl2pPr>
            <a:lvl3pPr marL="1055103" indent="-211021" defTabSz="871926" eaLnBrk="0" hangingPunct="0">
              <a:spcBef>
                <a:spcPct val="30000"/>
              </a:spcBef>
              <a:defRPr sz="1100">
                <a:solidFill>
                  <a:schemeClr val="tx1"/>
                </a:solidFill>
                <a:latin typeface="Calibri" pitchFamily="34" charset="0"/>
              </a:defRPr>
            </a:lvl3pPr>
            <a:lvl4pPr marL="1477145" indent="-211021" defTabSz="871926" eaLnBrk="0" hangingPunct="0">
              <a:spcBef>
                <a:spcPct val="30000"/>
              </a:spcBef>
              <a:defRPr sz="1100">
                <a:solidFill>
                  <a:schemeClr val="tx1"/>
                </a:solidFill>
                <a:latin typeface="Calibri" pitchFamily="34" charset="0"/>
              </a:defRPr>
            </a:lvl4pPr>
            <a:lvl5pPr marL="1899186" indent="-211021" defTabSz="871926" eaLnBrk="0" hangingPunct="0">
              <a:spcBef>
                <a:spcPct val="30000"/>
              </a:spcBef>
              <a:defRPr sz="1100">
                <a:solidFill>
                  <a:schemeClr val="tx1"/>
                </a:solidFill>
                <a:latin typeface="Calibri" pitchFamily="34" charset="0"/>
              </a:defRPr>
            </a:lvl5pPr>
            <a:lvl6pPr marL="2321227" indent="-211021" defTabSz="871926" eaLnBrk="0" fontAlgn="base" hangingPunct="0">
              <a:spcBef>
                <a:spcPct val="30000"/>
              </a:spcBef>
              <a:spcAft>
                <a:spcPct val="0"/>
              </a:spcAft>
              <a:defRPr sz="1100">
                <a:solidFill>
                  <a:schemeClr val="tx1"/>
                </a:solidFill>
                <a:latin typeface="Calibri" pitchFamily="34" charset="0"/>
              </a:defRPr>
            </a:lvl6pPr>
            <a:lvl7pPr marL="2743269" indent="-211021" defTabSz="871926" eaLnBrk="0" fontAlgn="base" hangingPunct="0">
              <a:spcBef>
                <a:spcPct val="30000"/>
              </a:spcBef>
              <a:spcAft>
                <a:spcPct val="0"/>
              </a:spcAft>
              <a:defRPr sz="1100">
                <a:solidFill>
                  <a:schemeClr val="tx1"/>
                </a:solidFill>
                <a:latin typeface="Calibri" pitchFamily="34" charset="0"/>
              </a:defRPr>
            </a:lvl7pPr>
            <a:lvl8pPr marL="3165310" indent="-211021" defTabSz="871926" eaLnBrk="0" fontAlgn="base" hangingPunct="0">
              <a:spcBef>
                <a:spcPct val="30000"/>
              </a:spcBef>
              <a:spcAft>
                <a:spcPct val="0"/>
              </a:spcAft>
              <a:defRPr sz="1100">
                <a:solidFill>
                  <a:schemeClr val="tx1"/>
                </a:solidFill>
                <a:latin typeface="Calibri" pitchFamily="34" charset="0"/>
              </a:defRPr>
            </a:lvl8pPr>
            <a:lvl9pPr marL="3587351" indent="-211021" defTabSz="871926" eaLnBrk="0" fontAlgn="base" hangingPunct="0">
              <a:spcBef>
                <a:spcPct val="30000"/>
              </a:spcBef>
              <a:spcAft>
                <a:spcPct val="0"/>
              </a:spcAft>
              <a:defRPr sz="1100">
                <a:solidFill>
                  <a:schemeClr val="tx1"/>
                </a:solidFill>
                <a:latin typeface="Calibri" pitchFamily="34" charset="0"/>
              </a:defRPr>
            </a:lvl9pPr>
          </a:lstStyle>
          <a:p>
            <a:pPr eaLnBrk="1" hangingPunct="1">
              <a:spcBef>
                <a:spcPct val="0"/>
              </a:spcBef>
            </a:pPr>
            <a:fld id="{81AEE029-3EFE-4214-B592-888A8A0711C3}" type="slidenum">
              <a:rPr lang="it-IT" altLang="it-IT" sz="1000"/>
              <a:pPr eaLnBrk="1" hangingPunct="1">
                <a:spcBef>
                  <a:spcPct val="0"/>
                </a:spcBef>
              </a:pPr>
              <a:t>1</a:t>
            </a:fld>
            <a:endParaRPr lang="it-IT" altLang="it-IT"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egnaposto immagine diapositiva 1"/>
          <p:cNvSpPr>
            <a:spLocks noGrp="1" noRot="1" noChangeAspect="1" noTextEdit="1"/>
          </p:cNvSpPr>
          <p:nvPr>
            <p:ph type="sldImg"/>
          </p:nvPr>
        </p:nvSpPr>
        <p:spPr>
          <a:xfrm>
            <a:off x="919163" y="744538"/>
            <a:ext cx="4960937" cy="3721100"/>
          </a:xfrm>
          <a:ln/>
        </p:spPr>
      </p:sp>
      <p:sp>
        <p:nvSpPr>
          <p:cNvPr id="26627"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smtClean="0"/>
          </a:p>
        </p:txBody>
      </p:sp>
      <p:sp>
        <p:nvSpPr>
          <p:cNvPr id="26628"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1926" eaLnBrk="0" hangingPunct="0">
              <a:spcBef>
                <a:spcPct val="30000"/>
              </a:spcBef>
              <a:defRPr sz="1100">
                <a:solidFill>
                  <a:schemeClr val="tx1"/>
                </a:solidFill>
                <a:latin typeface="Calibri" pitchFamily="34" charset="0"/>
              </a:defRPr>
            </a:lvl1pPr>
            <a:lvl2pPr marL="685817" indent="-263776" defTabSz="871926" eaLnBrk="0" hangingPunct="0">
              <a:spcBef>
                <a:spcPct val="30000"/>
              </a:spcBef>
              <a:defRPr sz="1100">
                <a:solidFill>
                  <a:schemeClr val="tx1"/>
                </a:solidFill>
                <a:latin typeface="Calibri" pitchFamily="34" charset="0"/>
              </a:defRPr>
            </a:lvl2pPr>
            <a:lvl3pPr marL="1055103" indent="-211021" defTabSz="871926" eaLnBrk="0" hangingPunct="0">
              <a:spcBef>
                <a:spcPct val="30000"/>
              </a:spcBef>
              <a:defRPr sz="1100">
                <a:solidFill>
                  <a:schemeClr val="tx1"/>
                </a:solidFill>
                <a:latin typeface="Calibri" pitchFamily="34" charset="0"/>
              </a:defRPr>
            </a:lvl3pPr>
            <a:lvl4pPr marL="1477145" indent="-211021" defTabSz="871926" eaLnBrk="0" hangingPunct="0">
              <a:spcBef>
                <a:spcPct val="30000"/>
              </a:spcBef>
              <a:defRPr sz="1100">
                <a:solidFill>
                  <a:schemeClr val="tx1"/>
                </a:solidFill>
                <a:latin typeface="Calibri" pitchFamily="34" charset="0"/>
              </a:defRPr>
            </a:lvl4pPr>
            <a:lvl5pPr marL="1899186" indent="-211021" defTabSz="871926" eaLnBrk="0" hangingPunct="0">
              <a:spcBef>
                <a:spcPct val="30000"/>
              </a:spcBef>
              <a:defRPr sz="1100">
                <a:solidFill>
                  <a:schemeClr val="tx1"/>
                </a:solidFill>
                <a:latin typeface="Calibri" pitchFamily="34" charset="0"/>
              </a:defRPr>
            </a:lvl5pPr>
            <a:lvl6pPr marL="2321227" indent="-211021" defTabSz="871926" eaLnBrk="0" fontAlgn="base" hangingPunct="0">
              <a:spcBef>
                <a:spcPct val="30000"/>
              </a:spcBef>
              <a:spcAft>
                <a:spcPct val="0"/>
              </a:spcAft>
              <a:defRPr sz="1100">
                <a:solidFill>
                  <a:schemeClr val="tx1"/>
                </a:solidFill>
                <a:latin typeface="Calibri" pitchFamily="34" charset="0"/>
              </a:defRPr>
            </a:lvl6pPr>
            <a:lvl7pPr marL="2743269" indent="-211021" defTabSz="871926" eaLnBrk="0" fontAlgn="base" hangingPunct="0">
              <a:spcBef>
                <a:spcPct val="30000"/>
              </a:spcBef>
              <a:spcAft>
                <a:spcPct val="0"/>
              </a:spcAft>
              <a:defRPr sz="1100">
                <a:solidFill>
                  <a:schemeClr val="tx1"/>
                </a:solidFill>
                <a:latin typeface="Calibri" pitchFamily="34" charset="0"/>
              </a:defRPr>
            </a:lvl7pPr>
            <a:lvl8pPr marL="3165310" indent="-211021" defTabSz="871926" eaLnBrk="0" fontAlgn="base" hangingPunct="0">
              <a:spcBef>
                <a:spcPct val="30000"/>
              </a:spcBef>
              <a:spcAft>
                <a:spcPct val="0"/>
              </a:spcAft>
              <a:defRPr sz="1100">
                <a:solidFill>
                  <a:schemeClr val="tx1"/>
                </a:solidFill>
                <a:latin typeface="Calibri" pitchFamily="34" charset="0"/>
              </a:defRPr>
            </a:lvl8pPr>
            <a:lvl9pPr marL="3587351" indent="-211021" defTabSz="871926" eaLnBrk="0" fontAlgn="base" hangingPunct="0">
              <a:spcBef>
                <a:spcPct val="30000"/>
              </a:spcBef>
              <a:spcAft>
                <a:spcPct val="0"/>
              </a:spcAft>
              <a:defRPr sz="1100">
                <a:solidFill>
                  <a:schemeClr val="tx1"/>
                </a:solidFill>
                <a:latin typeface="Calibri" pitchFamily="34" charset="0"/>
              </a:defRPr>
            </a:lvl9pPr>
          </a:lstStyle>
          <a:p>
            <a:pPr eaLnBrk="1" hangingPunct="1">
              <a:spcBef>
                <a:spcPct val="0"/>
              </a:spcBef>
            </a:pPr>
            <a:fld id="{81AEE029-3EFE-4214-B592-888A8A0711C3}" type="slidenum">
              <a:rPr lang="it-IT" altLang="it-IT" sz="1000"/>
              <a:pPr eaLnBrk="1" hangingPunct="1">
                <a:spcBef>
                  <a:spcPct val="0"/>
                </a:spcBef>
              </a:pPr>
              <a:t>2</a:t>
            </a:fld>
            <a:endParaRPr lang="it-IT" altLang="it-IT" sz="1000"/>
          </a:p>
        </p:txBody>
      </p:sp>
    </p:spTree>
    <p:extLst>
      <p:ext uri="{BB962C8B-B14F-4D97-AF65-F5344CB8AC3E}">
        <p14:creationId xmlns:p14="http://schemas.microsoft.com/office/powerpoint/2010/main" val="3563789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15/12/2021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9D355-16BD-4E45-BD9A-5EA878CF7CBD}" type="datetimeFigureOut">
              <a:rPr lang="it-IT" smtClean="0"/>
              <a:pPr/>
              <a:t>15/12/2021</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41E1B-4F70-4964-A407-84C68BE8251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asellaDiTesto 16"/>
          <p:cNvSpPr txBox="1"/>
          <p:nvPr/>
        </p:nvSpPr>
        <p:spPr>
          <a:xfrm>
            <a:off x="341982" y="5448660"/>
            <a:ext cx="6462266" cy="1384995"/>
          </a:xfrm>
          <a:prstGeom prst="rect">
            <a:avLst/>
          </a:prstGeom>
          <a:noFill/>
        </p:spPr>
        <p:txBody>
          <a:bodyPr wrap="square" rtlCol="0">
            <a:spAutoFit/>
          </a:bodyPr>
          <a:lstStyle>
            <a:defPPr>
              <a:defRPr lang="it-IT"/>
            </a:defPPr>
            <a:lvl1pPr>
              <a:defRPr sz="1400"/>
            </a:lvl1pPr>
          </a:lstStyle>
          <a:p>
            <a:r>
              <a:rPr lang="it-IT" dirty="0"/>
              <a:t>Migliore e più efficiente allocazione delle </a:t>
            </a:r>
            <a:r>
              <a:rPr lang="it-IT" dirty="0" smtClean="0"/>
              <a:t>P.A tramite riallocazione Istituto Penitenziario e valorizzazione della ex caserma</a:t>
            </a:r>
          </a:p>
          <a:p>
            <a:r>
              <a:rPr lang="it-IT" dirty="0"/>
              <a:t>Razionalizzazione degli assetti patrimoniali pubblici</a:t>
            </a:r>
            <a:endParaRPr lang="it-IT" dirty="0" smtClean="0"/>
          </a:p>
          <a:p>
            <a:r>
              <a:rPr lang="it-IT" dirty="0" smtClean="0"/>
              <a:t>Attivazione investimenti pubblici</a:t>
            </a:r>
          </a:p>
          <a:p>
            <a:endParaRPr lang="it-IT" dirty="0"/>
          </a:p>
          <a:p>
            <a:endParaRPr lang="it-IT" dirty="0"/>
          </a:p>
        </p:txBody>
      </p:sp>
      <p:sp>
        <p:nvSpPr>
          <p:cNvPr id="84" name="Rettangolo 83"/>
          <p:cNvSpPr/>
          <p:nvPr/>
        </p:nvSpPr>
        <p:spPr>
          <a:xfrm>
            <a:off x="5889381" y="123825"/>
            <a:ext cx="549519" cy="65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41985" anchor="ctr"/>
          <a:lstStyle/>
          <a:p>
            <a:pPr algn="ctr">
              <a:defRPr/>
            </a:pPr>
            <a:endParaRPr lang="it-IT"/>
          </a:p>
        </p:txBody>
      </p:sp>
      <p:sp>
        <p:nvSpPr>
          <p:cNvPr id="17415" name="Rettangolo 50"/>
          <p:cNvSpPr>
            <a:spLocks noChangeArrowheads="1"/>
          </p:cNvSpPr>
          <p:nvPr/>
        </p:nvSpPr>
        <p:spPr bwMode="auto">
          <a:xfrm>
            <a:off x="357967" y="222187"/>
            <a:ext cx="7192432" cy="360362"/>
          </a:xfrm>
          <a:prstGeom prst="rect">
            <a:avLst/>
          </a:prstGeom>
          <a:solidFill>
            <a:srgbClr val="C00000">
              <a:alpha val="7999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it-IT" altLang="it-IT" sz="1600" b="1" dirty="0" smtClean="0">
                <a:solidFill>
                  <a:schemeClr val="bg1"/>
                </a:solidFill>
              </a:rPr>
              <a:t>AGENZIA DEL DEMANIO – DIREZIONE REGIONALE TOSCANA E UMBRIA</a:t>
            </a:r>
            <a:endParaRPr lang="it-IT" altLang="it-IT" sz="1600" b="1" dirty="0">
              <a:solidFill>
                <a:schemeClr val="bg1"/>
              </a:solidFill>
            </a:endParaRPr>
          </a:p>
        </p:txBody>
      </p:sp>
      <p:sp>
        <p:nvSpPr>
          <p:cNvPr id="31" name="CasellaDiTesto 30"/>
          <p:cNvSpPr txBox="1"/>
          <p:nvPr/>
        </p:nvSpPr>
        <p:spPr>
          <a:xfrm>
            <a:off x="357967" y="745566"/>
            <a:ext cx="7197969" cy="392567"/>
          </a:xfrm>
          <a:prstGeom prst="rect">
            <a:avLst/>
          </a:prstGeom>
          <a:noFill/>
          <a:ln>
            <a:solidFill>
              <a:schemeClr val="tx1"/>
            </a:solidFill>
          </a:ln>
        </p:spPr>
        <p:txBody>
          <a:bodyPr lIns="83969" tIns="41985" rIns="83969" bIns="41985">
            <a:spAutoFit/>
          </a:bodyPr>
          <a:lstStyle/>
          <a:p>
            <a:pPr>
              <a:defRPr/>
            </a:pPr>
            <a:r>
              <a:rPr lang="it-IT" sz="2000" spc="-138" dirty="0" smtClean="0">
                <a:solidFill>
                  <a:schemeClr val="bg1">
                    <a:lumMod val="50000"/>
                  </a:schemeClr>
                </a:solidFill>
                <a:latin typeface="+mj-lt"/>
                <a:ea typeface="Dotum" pitchFamily="34" charset="-127"/>
                <a:cs typeface="Arial" pitchFamily="34" charset="0"/>
              </a:rPr>
              <a:t>Protocollo di Intesa per razionalizzazione Immobili Demaniali</a:t>
            </a:r>
            <a:endParaRPr lang="it-IT" sz="2000" dirty="0">
              <a:solidFill>
                <a:schemeClr val="bg1">
                  <a:lumMod val="50000"/>
                </a:schemeClr>
              </a:solidFill>
              <a:latin typeface="+mj-lt"/>
              <a:ea typeface="Dotum" pitchFamily="34" charset="-127"/>
              <a:cs typeface="Arial" pitchFamily="34" charset="0"/>
            </a:endParaRPr>
          </a:p>
        </p:txBody>
      </p:sp>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612" y="6429201"/>
            <a:ext cx="8675687"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CasellaDiTesto 13"/>
          <p:cNvSpPr txBox="1"/>
          <p:nvPr/>
        </p:nvSpPr>
        <p:spPr>
          <a:xfrm>
            <a:off x="357966" y="2145108"/>
            <a:ext cx="7192433" cy="392567"/>
          </a:xfrm>
          <a:prstGeom prst="rect">
            <a:avLst/>
          </a:prstGeom>
          <a:noFill/>
          <a:ln>
            <a:solidFill>
              <a:schemeClr val="tx1"/>
            </a:solidFill>
          </a:ln>
        </p:spPr>
        <p:txBody>
          <a:bodyPr wrap="square" lIns="83969" tIns="41985" rIns="83969" bIns="41985">
            <a:spAutoFit/>
          </a:bodyPr>
          <a:lstStyle/>
          <a:p>
            <a:pPr>
              <a:defRPr/>
            </a:pPr>
            <a:r>
              <a:rPr lang="it-IT" sz="2000" spc="-138" dirty="0" smtClean="0">
                <a:solidFill>
                  <a:schemeClr val="bg1">
                    <a:lumMod val="50000"/>
                  </a:schemeClr>
                </a:solidFill>
                <a:latin typeface="+mj-lt"/>
                <a:ea typeface="Dotum" pitchFamily="34" charset="-127"/>
                <a:cs typeface="Arial" pitchFamily="34" charset="0"/>
              </a:rPr>
              <a:t>Soggetti istituzionali coinvolti:</a:t>
            </a:r>
            <a:endParaRPr lang="it-IT" sz="2000" dirty="0">
              <a:solidFill>
                <a:schemeClr val="bg1">
                  <a:lumMod val="50000"/>
                </a:schemeClr>
              </a:solidFill>
              <a:latin typeface="+mj-lt"/>
              <a:ea typeface="Dotum" pitchFamily="34" charset="-127"/>
              <a:cs typeface="Arial" pitchFamily="34" charset="0"/>
            </a:endParaRPr>
          </a:p>
        </p:txBody>
      </p:sp>
      <p:sp>
        <p:nvSpPr>
          <p:cNvPr id="5" name="CasellaDiTesto 4"/>
          <p:cNvSpPr txBox="1"/>
          <p:nvPr/>
        </p:nvSpPr>
        <p:spPr>
          <a:xfrm>
            <a:off x="291612" y="2606514"/>
            <a:ext cx="1942391" cy="738664"/>
          </a:xfrm>
          <a:prstGeom prst="rect">
            <a:avLst/>
          </a:prstGeom>
          <a:noFill/>
        </p:spPr>
        <p:txBody>
          <a:bodyPr wrap="none" rtlCol="0">
            <a:spAutoFit/>
          </a:bodyPr>
          <a:lstStyle/>
          <a:p>
            <a:r>
              <a:rPr lang="it-IT" sz="1400" dirty="0" smtClean="0"/>
              <a:t>Agenzia del Demanio</a:t>
            </a:r>
          </a:p>
          <a:p>
            <a:r>
              <a:rPr lang="it-IT" sz="1400" dirty="0" smtClean="0"/>
              <a:t>Ministero della Giustizia</a:t>
            </a:r>
          </a:p>
          <a:p>
            <a:r>
              <a:rPr lang="it-IT" sz="1400" dirty="0" smtClean="0"/>
              <a:t>Ministero della Difesa</a:t>
            </a:r>
          </a:p>
        </p:txBody>
      </p:sp>
      <p:sp>
        <p:nvSpPr>
          <p:cNvPr id="16" name="CasellaDiTesto 15"/>
          <p:cNvSpPr txBox="1"/>
          <p:nvPr/>
        </p:nvSpPr>
        <p:spPr>
          <a:xfrm>
            <a:off x="332251" y="5029659"/>
            <a:ext cx="7120067" cy="392567"/>
          </a:xfrm>
          <a:prstGeom prst="rect">
            <a:avLst/>
          </a:prstGeom>
          <a:noFill/>
          <a:ln>
            <a:solidFill>
              <a:schemeClr val="tx1"/>
            </a:solidFill>
          </a:ln>
        </p:spPr>
        <p:txBody>
          <a:bodyPr wrap="square" lIns="83969" tIns="41985" rIns="83969" bIns="41985">
            <a:spAutoFit/>
          </a:bodyPr>
          <a:lstStyle/>
          <a:p>
            <a:pPr>
              <a:defRPr/>
            </a:pPr>
            <a:r>
              <a:rPr lang="it-IT" sz="2000" spc="-138" dirty="0" smtClean="0">
                <a:solidFill>
                  <a:schemeClr val="bg1">
                    <a:lumMod val="50000"/>
                  </a:schemeClr>
                </a:solidFill>
                <a:latin typeface="+mj-lt"/>
                <a:ea typeface="Dotum" pitchFamily="34" charset="-127"/>
                <a:cs typeface="Arial" pitchFamily="34" charset="0"/>
              </a:rPr>
              <a:t>Obiettivi strategici che si intendono perseguire:</a:t>
            </a:r>
            <a:endParaRPr lang="it-IT" sz="2000" dirty="0">
              <a:solidFill>
                <a:schemeClr val="bg1">
                  <a:lumMod val="50000"/>
                </a:schemeClr>
              </a:solidFill>
              <a:latin typeface="+mj-lt"/>
              <a:ea typeface="Dotum" pitchFamily="34" charset="-127"/>
              <a:cs typeface="Arial" pitchFamily="34" charset="0"/>
            </a:endParaRPr>
          </a:p>
        </p:txBody>
      </p:sp>
      <p:sp>
        <p:nvSpPr>
          <p:cNvPr id="18" name="CasellaDiTesto 17"/>
          <p:cNvSpPr txBox="1"/>
          <p:nvPr/>
        </p:nvSpPr>
        <p:spPr>
          <a:xfrm>
            <a:off x="352431" y="1309772"/>
            <a:ext cx="7197969" cy="392567"/>
          </a:xfrm>
          <a:prstGeom prst="rect">
            <a:avLst/>
          </a:prstGeom>
          <a:noFill/>
          <a:ln>
            <a:solidFill>
              <a:schemeClr val="tx1"/>
            </a:solidFill>
          </a:ln>
        </p:spPr>
        <p:txBody>
          <a:bodyPr lIns="83969" tIns="41985" rIns="83969" bIns="41985">
            <a:spAutoFit/>
          </a:bodyPr>
          <a:lstStyle/>
          <a:p>
            <a:pPr>
              <a:defRPr/>
            </a:pPr>
            <a:r>
              <a:rPr lang="it-IT" sz="2000" spc="-138" dirty="0" smtClean="0">
                <a:solidFill>
                  <a:schemeClr val="bg1">
                    <a:lumMod val="50000"/>
                  </a:schemeClr>
                </a:solidFill>
                <a:latin typeface="+mj-lt"/>
                <a:ea typeface="Dotum" pitchFamily="34" charset="-127"/>
                <a:cs typeface="Arial" pitchFamily="34" charset="0"/>
              </a:rPr>
              <a:t>Immobile coinvolto: </a:t>
            </a:r>
            <a:r>
              <a:rPr lang="it-IT" sz="2000" b="1" spc="-138" dirty="0" smtClean="0">
                <a:solidFill>
                  <a:schemeClr val="bg1">
                    <a:lumMod val="50000"/>
                  </a:schemeClr>
                </a:solidFill>
                <a:latin typeface="+mj-lt"/>
                <a:ea typeface="Dotum" pitchFamily="34" charset="-127"/>
                <a:cs typeface="Arial" pitchFamily="34" charset="0"/>
              </a:rPr>
              <a:t>Caserma Barbetti</a:t>
            </a:r>
            <a:endParaRPr lang="it-IT" sz="2000" dirty="0">
              <a:solidFill>
                <a:schemeClr val="bg1">
                  <a:lumMod val="50000"/>
                </a:schemeClr>
              </a:solidFill>
              <a:latin typeface="+mj-lt"/>
              <a:ea typeface="Dotum" pitchFamily="34" charset="-127"/>
              <a:cs typeface="Arial" pitchFamily="34" charset="0"/>
            </a:endParaRPr>
          </a:p>
        </p:txBody>
      </p:sp>
      <p:sp>
        <p:nvSpPr>
          <p:cNvPr id="6" name="CasellaDiTesto 5"/>
          <p:cNvSpPr txBox="1"/>
          <p:nvPr/>
        </p:nvSpPr>
        <p:spPr>
          <a:xfrm>
            <a:off x="291612" y="1837331"/>
            <a:ext cx="6074612" cy="307777"/>
          </a:xfrm>
          <a:prstGeom prst="rect">
            <a:avLst/>
          </a:prstGeom>
          <a:noFill/>
        </p:spPr>
        <p:txBody>
          <a:bodyPr wrap="none" rtlCol="0">
            <a:spAutoFit/>
          </a:bodyPr>
          <a:lstStyle/>
          <a:p>
            <a:r>
              <a:rPr lang="it-IT" sz="1400" dirty="0" smtClean="0"/>
              <a:t>Ex Caserma, sita in Grosseto via Senese, ubicata nel centro urbano del capoluogo</a:t>
            </a:r>
            <a:endParaRPr lang="it-IT" sz="1400" dirty="0"/>
          </a:p>
        </p:txBody>
      </p:sp>
      <p:sp>
        <p:nvSpPr>
          <p:cNvPr id="15" name="CasellaDiTesto 14"/>
          <p:cNvSpPr txBox="1"/>
          <p:nvPr/>
        </p:nvSpPr>
        <p:spPr>
          <a:xfrm>
            <a:off x="341982" y="3611415"/>
            <a:ext cx="7110337" cy="392567"/>
          </a:xfrm>
          <a:prstGeom prst="rect">
            <a:avLst/>
          </a:prstGeom>
          <a:noFill/>
          <a:ln>
            <a:solidFill>
              <a:schemeClr val="tx1"/>
            </a:solidFill>
          </a:ln>
        </p:spPr>
        <p:txBody>
          <a:bodyPr wrap="square" lIns="83969" tIns="41985" rIns="83969" bIns="41985">
            <a:spAutoFit/>
          </a:bodyPr>
          <a:lstStyle/>
          <a:p>
            <a:pPr>
              <a:defRPr/>
            </a:pPr>
            <a:r>
              <a:rPr lang="it-IT" sz="2000" spc="-138" dirty="0" smtClean="0">
                <a:solidFill>
                  <a:schemeClr val="bg1">
                    <a:lumMod val="50000"/>
                  </a:schemeClr>
                </a:solidFill>
                <a:latin typeface="+mj-lt"/>
                <a:ea typeface="Dotum" pitchFamily="34" charset="-127"/>
                <a:cs typeface="Arial" pitchFamily="34" charset="0"/>
              </a:rPr>
              <a:t>Descrizione iniziativa</a:t>
            </a:r>
            <a:endParaRPr lang="it-IT" sz="2000" dirty="0">
              <a:solidFill>
                <a:schemeClr val="bg1">
                  <a:lumMod val="50000"/>
                </a:schemeClr>
              </a:solidFill>
              <a:latin typeface="+mj-lt"/>
              <a:ea typeface="Dotum" pitchFamily="34" charset="-127"/>
              <a:cs typeface="Arial" pitchFamily="34" charset="0"/>
            </a:endParaRPr>
          </a:p>
        </p:txBody>
      </p:sp>
      <p:sp>
        <p:nvSpPr>
          <p:cNvPr id="2" name="CasellaDiTesto 1"/>
          <p:cNvSpPr txBox="1"/>
          <p:nvPr/>
        </p:nvSpPr>
        <p:spPr>
          <a:xfrm>
            <a:off x="352431" y="4030066"/>
            <a:ext cx="6549144" cy="738664"/>
          </a:xfrm>
          <a:prstGeom prst="rect">
            <a:avLst/>
          </a:prstGeom>
          <a:noFill/>
        </p:spPr>
        <p:txBody>
          <a:bodyPr wrap="square" rtlCol="0">
            <a:spAutoFit/>
          </a:bodyPr>
          <a:lstStyle/>
          <a:p>
            <a:r>
              <a:rPr lang="it-IT" sz="1400" dirty="0" smtClean="0"/>
              <a:t>Il Ministero della Giustizia ha sottoscritto un protocollo di Intesa con il Ministero della Difesa per acquisire l’area della ex Caserma Barbetti allo scopo di trasferirvi dopo opportuni interventi, l’Istituto Penitenziario di Grosseto</a:t>
            </a:r>
            <a:endParaRPr lang="it-IT" sz="1400" dirty="0"/>
          </a:p>
        </p:txBody>
      </p:sp>
      <p:pic>
        <p:nvPicPr>
          <p:cNvPr id="19" name="Immagine 18"/>
          <p:cNvPicPr>
            <a:picLocks noChangeAspect="1"/>
          </p:cNvPicPr>
          <p:nvPr/>
        </p:nvPicPr>
        <p:blipFill>
          <a:blip r:embed="rId4"/>
          <a:stretch>
            <a:fillRect/>
          </a:stretch>
        </p:blipFill>
        <p:spPr>
          <a:xfrm>
            <a:off x="7668344" y="275257"/>
            <a:ext cx="1261981" cy="1469263"/>
          </a:xfrm>
          <a:prstGeom prst="rect">
            <a:avLst/>
          </a:prstGeom>
        </p:spPr>
      </p:pic>
      <p:pic>
        <p:nvPicPr>
          <p:cNvPr id="20" name="Immagine 19"/>
          <p:cNvPicPr>
            <a:picLocks noChangeAspect="1"/>
          </p:cNvPicPr>
          <p:nvPr/>
        </p:nvPicPr>
        <p:blipFill>
          <a:blip r:embed="rId5"/>
          <a:stretch>
            <a:fillRect/>
          </a:stretch>
        </p:blipFill>
        <p:spPr>
          <a:xfrm flipH="1" flipV="1">
            <a:off x="8100390" y="787538"/>
            <a:ext cx="72009" cy="78555"/>
          </a:xfrm>
          <a:prstGeom prst="rect">
            <a:avLst/>
          </a:prstGeom>
        </p:spPr>
      </p:pic>
    </p:spTree>
    <p:extLst>
      <p:ext uri="{BB962C8B-B14F-4D97-AF65-F5344CB8AC3E}">
        <p14:creationId xmlns:p14="http://schemas.microsoft.com/office/powerpoint/2010/main" val="2716108019"/>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Rettangolo 83"/>
          <p:cNvSpPr/>
          <p:nvPr/>
        </p:nvSpPr>
        <p:spPr>
          <a:xfrm>
            <a:off x="5889381" y="123825"/>
            <a:ext cx="549519" cy="65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41985" anchor="ctr"/>
          <a:lstStyle/>
          <a:p>
            <a:pPr algn="ctr">
              <a:defRPr/>
            </a:pPr>
            <a:endParaRPr lang="it-IT"/>
          </a:p>
        </p:txBody>
      </p:sp>
      <p:sp>
        <p:nvSpPr>
          <p:cNvPr id="17415" name="Rettangolo 50"/>
          <p:cNvSpPr>
            <a:spLocks noChangeArrowheads="1"/>
          </p:cNvSpPr>
          <p:nvPr/>
        </p:nvSpPr>
        <p:spPr bwMode="auto">
          <a:xfrm>
            <a:off x="276907" y="178787"/>
            <a:ext cx="6122377" cy="360362"/>
          </a:xfrm>
          <a:prstGeom prst="rect">
            <a:avLst/>
          </a:prstGeom>
          <a:solidFill>
            <a:srgbClr val="C00000">
              <a:alpha val="7999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it-IT" altLang="it-IT" sz="1600" b="1" dirty="0" smtClean="0">
                <a:solidFill>
                  <a:schemeClr val="bg1"/>
                </a:solidFill>
              </a:rPr>
              <a:t>AGENZIA DEL DEMANIO – DIREZIONE REGIONALE</a:t>
            </a:r>
            <a:endParaRPr lang="it-IT" altLang="it-IT" sz="1600" b="1" dirty="0">
              <a:solidFill>
                <a:schemeClr val="bg1"/>
              </a:solidFill>
            </a:endParaRPr>
          </a:p>
        </p:txBody>
      </p:sp>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507" y="6341746"/>
            <a:ext cx="8675687"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993" y="6500813"/>
            <a:ext cx="249237"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CasellaDiTesto 14"/>
          <p:cNvSpPr txBox="1"/>
          <p:nvPr/>
        </p:nvSpPr>
        <p:spPr>
          <a:xfrm>
            <a:off x="276907" y="698216"/>
            <a:ext cx="7128792" cy="946564"/>
          </a:xfrm>
          <a:prstGeom prst="rect">
            <a:avLst/>
          </a:prstGeom>
          <a:noFill/>
          <a:ln>
            <a:solidFill>
              <a:schemeClr val="tx1"/>
            </a:solidFill>
          </a:ln>
        </p:spPr>
        <p:txBody>
          <a:bodyPr wrap="square" lIns="83969" tIns="41985" rIns="83969" bIns="41985">
            <a:spAutoFit/>
          </a:bodyPr>
          <a:lstStyle/>
          <a:p>
            <a:pPr>
              <a:defRPr/>
            </a:pPr>
            <a:r>
              <a:rPr lang="it-IT" sz="2800" spc="-138" dirty="0" smtClean="0">
                <a:solidFill>
                  <a:schemeClr val="bg1">
                    <a:lumMod val="50000"/>
                  </a:schemeClr>
                </a:solidFill>
                <a:latin typeface="+mj-lt"/>
                <a:ea typeface="Dotum" pitchFamily="34" charset="-127"/>
                <a:cs typeface="Arial" pitchFamily="34" charset="0"/>
              </a:rPr>
              <a:t>Cronoprogramma dell’iniziativa: consegna a </a:t>
            </a:r>
            <a:r>
              <a:rPr lang="it-IT" sz="2800" spc="-138" dirty="0" smtClean="0">
                <a:solidFill>
                  <a:schemeClr val="bg1">
                    <a:lumMod val="50000"/>
                  </a:schemeClr>
                </a:solidFill>
                <a:latin typeface="+mj-lt"/>
                <a:ea typeface="Dotum" pitchFamily="34" charset="-127"/>
                <a:cs typeface="Arial" pitchFamily="34" charset="0"/>
              </a:rPr>
              <a:t>Min</a:t>
            </a:r>
            <a:r>
              <a:rPr lang="it-IT" sz="2800" spc="-138" dirty="0" smtClean="0">
                <a:solidFill>
                  <a:schemeClr val="bg1">
                    <a:lumMod val="50000"/>
                  </a:schemeClr>
                </a:solidFill>
                <a:latin typeface="+mj-lt"/>
                <a:ea typeface="Dotum" pitchFamily="34" charset="-127"/>
                <a:cs typeface="Arial" pitchFamily="34" charset="0"/>
              </a:rPr>
              <a:t>. Giustizia</a:t>
            </a:r>
            <a:endParaRPr lang="it-IT" sz="2800" dirty="0">
              <a:solidFill>
                <a:schemeClr val="bg1">
                  <a:lumMod val="50000"/>
                </a:schemeClr>
              </a:solidFill>
              <a:latin typeface="+mj-lt"/>
              <a:ea typeface="Dotum" pitchFamily="34" charset="-127"/>
              <a:cs typeface="Arial" pitchFamily="34" charset="0"/>
            </a:endParaRPr>
          </a:p>
        </p:txBody>
      </p:sp>
      <p:pic>
        <p:nvPicPr>
          <p:cNvPr id="4" name="Immagine 3"/>
          <p:cNvPicPr>
            <a:picLocks noChangeAspect="1"/>
          </p:cNvPicPr>
          <p:nvPr/>
        </p:nvPicPr>
        <p:blipFill>
          <a:blip r:embed="rId5"/>
          <a:stretch>
            <a:fillRect/>
          </a:stretch>
        </p:blipFill>
        <p:spPr>
          <a:xfrm>
            <a:off x="276907" y="2254732"/>
            <a:ext cx="7126142" cy="2134271"/>
          </a:xfrm>
          <a:prstGeom prst="rect">
            <a:avLst/>
          </a:prstGeom>
        </p:spPr>
      </p:pic>
      <p:pic>
        <p:nvPicPr>
          <p:cNvPr id="14" name="Immagine 13"/>
          <p:cNvPicPr>
            <a:picLocks noChangeAspect="1"/>
          </p:cNvPicPr>
          <p:nvPr/>
        </p:nvPicPr>
        <p:blipFill>
          <a:blip r:embed="rId6"/>
          <a:stretch>
            <a:fillRect/>
          </a:stretch>
        </p:blipFill>
        <p:spPr>
          <a:xfrm>
            <a:off x="7668344" y="275257"/>
            <a:ext cx="1261981" cy="1469263"/>
          </a:xfrm>
          <a:prstGeom prst="rect">
            <a:avLst/>
          </a:prstGeom>
        </p:spPr>
      </p:pic>
    </p:spTree>
    <p:extLst>
      <p:ext uri="{BB962C8B-B14F-4D97-AF65-F5344CB8AC3E}">
        <p14:creationId xmlns:p14="http://schemas.microsoft.com/office/powerpoint/2010/main" val="2151571154"/>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703</TotalTime>
  <Words>132</Words>
  <Application>Microsoft Office PowerPoint</Application>
  <PresentationFormat>Presentazione su schermo (4:3)</PresentationFormat>
  <Paragraphs>18</Paragraphs>
  <Slides>2</Slides>
  <Notes>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vt:i4>
      </vt:variant>
    </vt:vector>
  </HeadingPairs>
  <TitlesOfParts>
    <vt:vector size="6" baseType="lpstr">
      <vt:lpstr>Arial</vt:lpstr>
      <vt:lpstr>Calibri</vt:lpstr>
      <vt:lpstr>Dotum</vt:lpstr>
      <vt:lpstr>Tema di Office</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CARDU MARIO</dc:creator>
  <cp:lastModifiedBy>TONIUTTI TIZIANA</cp:lastModifiedBy>
  <cp:revision>86</cp:revision>
  <cp:lastPrinted>2018-10-24T13:20:37Z</cp:lastPrinted>
  <dcterms:created xsi:type="dcterms:W3CDTF">2018-05-11T09:33:25Z</dcterms:created>
  <dcterms:modified xsi:type="dcterms:W3CDTF">2021-12-15T14:35:56Z</dcterms:modified>
</cp:coreProperties>
</file>