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6" r:id="rId3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7" autoAdjust="0"/>
    <p:restoredTop sz="94643" autoAdjust="0"/>
  </p:normalViewPr>
  <p:slideViewPr>
    <p:cSldViewPr>
      <p:cViewPr varScale="1">
        <p:scale>
          <a:sx n="102" d="100"/>
          <a:sy n="102" d="100"/>
        </p:scale>
        <p:origin x="12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5F313-6D09-4003-9CA3-D05E9E0F4334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EBE9-89E9-4AF8-B96E-DE3EFE2A3A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5196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2662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 smtClean="0"/>
          </a:p>
        </p:txBody>
      </p:sp>
      <p:sp>
        <p:nvSpPr>
          <p:cNvPr id="2662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1926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1pPr>
            <a:lvl2pPr marL="685817" indent="-263776" defTabSz="871926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2pPr>
            <a:lvl3pPr marL="1055103" indent="-211021" defTabSz="871926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3pPr>
            <a:lvl4pPr marL="1477145" indent="-211021" defTabSz="871926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4pPr>
            <a:lvl5pPr marL="1899186" indent="-211021" defTabSz="871926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5pPr>
            <a:lvl6pPr marL="2321227" indent="-211021" defTabSz="871926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6pPr>
            <a:lvl7pPr marL="2743269" indent="-211021" defTabSz="871926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7pPr>
            <a:lvl8pPr marL="3165310" indent="-211021" defTabSz="871926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8pPr>
            <a:lvl9pPr marL="3587351" indent="-211021" defTabSz="871926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AEE029-3EFE-4214-B592-888A8A0711C3}" type="slidenum">
              <a:rPr lang="it-IT" altLang="it-IT" sz="1000"/>
              <a:pPr eaLnBrk="1" hangingPunct="1">
                <a:spcBef>
                  <a:spcPct val="0"/>
                </a:spcBef>
              </a:pPr>
              <a:t>1</a:t>
            </a:fld>
            <a:endParaRPr lang="it-IT" altLang="it-IT" sz="10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2662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 smtClean="0"/>
          </a:p>
        </p:txBody>
      </p:sp>
      <p:sp>
        <p:nvSpPr>
          <p:cNvPr id="2662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1926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1pPr>
            <a:lvl2pPr marL="685817" indent="-263776" defTabSz="871926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2pPr>
            <a:lvl3pPr marL="1055103" indent="-211021" defTabSz="871926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3pPr>
            <a:lvl4pPr marL="1477145" indent="-211021" defTabSz="871926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4pPr>
            <a:lvl5pPr marL="1899186" indent="-211021" defTabSz="871926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5pPr>
            <a:lvl6pPr marL="2321227" indent="-211021" defTabSz="871926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6pPr>
            <a:lvl7pPr marL="2743269" indent="-211021" defTabSz="871926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7pPr>
            <a:lvl8pPr marL="3165310" indent="-211021" defTabSz="871926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8pPr>
            <a:lvl9pPr marL="3587351" indent="-211021" defTabSz="871926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AEE029-3EFE-4214-B592-888A8A0711C3}" type="slidenum">
              <a:rPr lang="it-IT" altLang="it-IT" sz="1000"/>
              <a:pPr eaLnBrk="1" hangingPunct="1">
                <a:spcBef>
                  <a:spcPct val="0"/>
                </a:spcBef>
              </a:pPr>
              <a:t>2</a:t>
            </a:fld>
            <a:endParaRPr lang="it-IT" altLang="it-IT" sz="1000"/>
          </a:p>
        </p:txBody>
      </p:sp>
    </p:spTree>
    <p:extLst>
      <p:ext uri="{BB962C8B-B14F-4D97-AF65-F5344CB8AC3E}">
        <p14:creationId xmlns:p14="http://schemas.microsoft.com/office/powerpoint/2010/main" val="898226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15/12/2021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328596" y="5506173"/>
            <a:ext cx="3061905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352430" y="5565894"/>
            <a:ext cx="42915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1400"/>
            </a:lvl1pPr>
          </a:lstStyle>
          <a:p>
            <a:r>
              <a:rPr lang="it-IT" dirty="0" smtClean="0"/>
              <a:t>Attivazione </a:t>
            </a:r>
            <a:r>
              <a:rPr lang="it-IT" dirty="0"/>
              <a:t>di Investimenti pubblici;</a:t>
            </a:r>
          </a:p>
          <a:p>
            <a:r>
              <a:rPr lang="it-IT" dirty="0"/>
              <a:t>Migliore e più efficiente allocazione delle P.A.;</a:t>
            </a:r>
          </a:p>
          <a:p>
            <a:r>
              <a:rPr lang="it-IT" dirty="0"/>
              <a:t>Risparmi di spesa;</a:t>
            </a:r>
          </a:p>
          <a:p>
            <a:r>
              <a:rPr lang="it-IT" dirty="0"/>
              <a:t>Razionalizzazione degli assetti patrimoniali pubblici</a:t>
            </a:r>
            <a:r>
              <a:rPr lang="it-IT" dirty="0" smtClean="0"/>
              <a:t>;</a:t>
            </a:r>
            <a:endParaRPr lang="it-IT" dirty="0"/>
          </a:p>
        </p:txBody>
      </p:sp>
      <p:sp>
        <p:nvSpPr>
          <p:cNvPr id="84" name="Rettangolo 83"/>
          <p:cNvSpPr/>
          <p:nvPr/>
        </p:nvSpPr>
        <p:spPr>
          <a:xfrm>
            <a:off x="5889381" y="123825"/>
            <a:ext cx="549519" cy="65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9" tIns="41985" rIns="83969" bIns="41985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7415" name="Rettangolo 50"/>
          <p:cNvSpPr>
            <a:spLocks noChangeArrowheads="1"/>
          </p:cNvSpPr>
          <p:nvPr/>
        </p:nvSpPr>
        <p:spPr bwMode="auto">
          <a:xfrm>
            <a:off x="352430" y="275075"/>
            <a:ext cx="7182225" cy="344673"/>
          </a:xfrm>
          <a:prstGeom prst="rect">
            <a:avLst/>
          </a:prstGeom>
          <a:solidFill>
            <a:srgbClr val="C00000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600" b="1" dirty="0" smtClean="0">
                <a:solidFill>
                  <a:schemeClr val="bg1"/>
                </a:solidFill>
              </a:rPr>
              <a:t>AGENZIA DEL DEMANIO – DIREZIONE REGIONALE TOSCANA E UMBRIA</a:t>
            </a:r>
            <a:endParaRPr lang="it-IT" altLang="it-IT" sz="1600" b="1" dirty="0">
              <a:solidFill>
                <a:schemeClr val="bg1"/>
              </a:solidFill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357967" y="745566"/>
            <a:ext cx="7197969" cy="3925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83969" tIns="41985" rIns="83969" bIns="41985">
            <a:spAutoFit/>
          </a:bodyPr>
          <a:lstStyle/>
          <a:p>
            <a:pPr>
              <a:defRPr/>
            </a:pPr>
            <a:r>
              <a:rPr lang="it-IT" sz="2000" spc="-138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Dotum" pitchFamily="34" charset="-127"/>
                <a:cs typeface="Arial" pitchFamily="34" charset="0"/>
              </a:rPr>
              <a:t>Iniziativa: ACCORDO in attuazione dell’art. 8 comma 4 del D.L. 78/2010</a:t>
            </a:r>
            <a:endParaRPr lang="it-IT" sz="2000" dirty="0">
              <a:solidFill>
                <a:schemeClr val="bg1">
                  <a:lumMod val="50000"/>
                </a:schemeClr>
              </a:solidFill>
              <a:latin typeface="+mj-lt"/>
              <a:ea typeface="Dotum" pitchFamily="34" charset="-127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126" y="348357"/>
            <a:ext cx="1087284" cy="12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250" y="380516"/>
            <a:ext cx="1249363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12" y="6429201"/>
            <a:ext cx="867568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CasellaDiTesto 13"/>
          <p:cNvSpPr txBox="1"/>
          <p:nvPr/>
        </p:nvSpPr>
        <p:spPr>
          <a:xfrm>
            <a:off x="326451" y="2181001"/>
            <a:ext cx="7208204" cy="3925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83969" tIns="41985" rIns="83969" bIns="41985">
            <a:spAutoFit/>
          </a:bodyPr>
          <a:lstStyle/>
          <a:p>
            <a:pPr>
              <a:defRPr/>
            </a:pPr>
            <a:r>
              <a:rPr lang="it-IT" sz="2000" spc="-138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Dotum" pitchFamily="34" charset="-127"/>
                <a:cs typeface="Arial" pitchFamily="34" charset="0"/>
              </a:rPr>
              <a:t>Soggetti istituzionali coinvolti:</a:t>
            </a:r>
            <a:endParaRPr lang="it-IT" sz="2000" dirty="0">
              <a:solidFill>
                <a:schemeClr val="bg1">
                  <a:lumMod val="50000"/>
                </a:schemeClr>
              </a:solidFill>
              <a:latin typeface="+mj-lt"/>
              <a:ea typeface="Dotum" pitchFamily="34" charset="-127"/>
              <a:cs typeface="Arial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91612" y="2606514"/>
            <a:ext cx="18269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Agenzia del Demanio;</a:t>
            </a:r>
          </a:p>
          <a:p>
            <a:r>
              <a:rPr lang="it-IT" sz="1400" dirty="0" smtClean="0"/>
              <a:t>INAIL;</a:t>
            </a:r>
          </a:p>
          <a:p>
            <a:r>
              <a:rPr lang="it-IT" sz="1400" dirty="0" smtClean="0"/>
              <a:t>Ministero dell’Interno;</a:t>
            </a:r>
            <a:endParaRPr lang="it-IT" sz="14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352430" y="5160652"/>
            <a:ext cx="7112122" cy="3925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83969" tIns="41985" rIns="83969" bIns="41985">
            <a:spAutoFit/>
          </a:bodyPr>
          <a:lstStyle/>
          <a:p>
            <a:pPr>
              <a:defRPr/>
            </a:pPr>
            <a:r>
              <a:rPr lang="it-IT" sz="2000" spc="-138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Dotum" pitchFamily="34" charset="-127"/>
                <a:cs typeface="Arial" pitchFamily="34" charset="0"/>
              </a:rPr>
              <a:t>Obiettivi strategici che si intendono perseguire:</a:t>
            </a:r>
            <a:endParaRPr lang="it-IT" sz="2000" dirty="0">
              <a:solidFill>
                <a:schemeClr val="bg1">
                  <a:lumMod val="50000"/>
                </a:schemeClr>
              </a:solidFill>
              <a:latin typeface="+mj-lt"/>
              <a:ea typeface="Dotum" pitchFamily="34" charset="-127"/>
              <a:cs typeface="Arial" pitchFamily="34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328596" y="1297716"/>
            <a:ext cx="7197969" cy="3925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83969" tIns="41985" rIns="83969" bIns="41985">
            <a:spAutoFit/>
          </a:bodyPr>
          <a:lstStyle/>
          <a:p>
            <a:pPr>
              <a:defRPr/>
            </a:pPr>
            <a:r>
              <a:rPr lang="it-IT" sz="2000" spc="-138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Dotum" pitchFamily="34" charset="-127"/>
                <a:cs typeface="Arial" pitchFamily="34" charset="0"/>
              </a:rPr>
              <a:t>Immobile coinvolto: I</a:t>
            </a:r>
            <a:r>
              <a:rPr lang="it-IT" spc="-138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Dotum" pitchFamily="34" charset="-127"/>
                <a:cs typeface="Arial" pitchFamily="34" charset="0"/>
              </a:rPr>
              <a:t>mmobile di proprietà della Banca d’Italia</a:t>
            </a:r>
            <a:r>
              <a:rPr lang="it-IT" sz="2000" spc="-138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Dotum" pitchFamily="34" charset="-127"/>
                <a:cs typeface="Arial" pitchFamily="34" charset="0"/>
              </a:rPr>
              <a:t> </a:t>
            </a:r>
            <a:endParaRPr lang="it-IT" sz="2000" dirty="0">
              <a:solidFill>
                <a:schemeClr val="bg1">
                  <a:lumMod val="50000"/>
                </a:schemeClr>
              </a:solidFill>
              <a:latin typeface="+mj-lt"/>
              <a:ea typeface="Dotum" pitchFamily="34" charset="-127"/>
              <a:cs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91612" y="1707263"/>
            <a:ext cx="7243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/>
              <a:t>Immobile </a:t>
            </a:r>
            <a:r>
              <a:rPr lang="it-IT" sz="1400" dirty="0"/>
              <a:t>sito in </a:t>
            </a:r>
            <a:r>
              <a:rPr lang="it-IT" sz="1400" dirty="0" smtClean="0"/>
              <a:t>Massa (MS) </a:t>
            </a:r>
            <a:r>
              <a:rPr lang="it-IT" sz="1400" dirty="0"/>
              <a:t>in Piazza Garibaldi n.4, di proprietà della Banca d’Italia, </a:t>
            </a:r>
            <a:r>
              <a:rPr lang="it-IT" sz="1400" dirty="0" smtClean="0"/>
              <a:t>ex sede del predetto ufficio.</a:t>
            </a:r>
            <a:endParaRPr lang="it-IT" sz="14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352430" y="3262750"/>
            <a:ext cx="7182225" cy="3925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83969" tIns="41985" rIns="83969" bIns="41985">
            <a:spAutoFit/>
          </a:bodyPr>
          <a:lstStyle/>
          <a:p>
            <a:pPr>
              <a:defRPr/>
            </a:pPr>
            <a:r>
              <a:rPr lang="it-IT" sz="2000" spc="-138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Dotum" pitchFamily="34" charset="-127"/>
                <a:cs typeface="Arial" pitchFamily="34" charset="0"/>
              </a:rPr>
              <a:t>Descrizione iniziativa</a:t>
            </a:r>
            <a:endParaRPr lang="it-IT" sz="2000" dirty="0">
              <a:solidFill>
                <a:schemeClr val="bg1">
                  <a:lumMod val="50000"/>
                </a:schemeClr>
              </a:solidFill>
              <a:latin typeface="+mj-lt"/>
              <a:ea typeface="Dotum" pitchFamily="34" charset="-127"/>
              <a:cs typeface="Arial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26451" y="3655317"/>
            <a:ext cx="722948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/>
              <a:t>L’accordo è </a:t>
            </a:r>
            <a:r>
              <a:rPr lang="it-IT" sz="1400" dirty="0"/>
              <a:t>finalizzato alla completa rifunzionalizzazione dell’immobile </a:t>
            </a:r>
            <a:r>
              <a:rPr lang="it-IT" sz="1400" dirty="0" smtClean="0"/>
              <a:t>di </a:t>
            </a:r>
            <a:r>
              <a:rPr lang="it-IT" sz="1400" dirty="0"/>
              <a:t>proprietà della Banca d’Italia, da destinare a Centro Polifunzionale per la Questura e la Polizia </a:t>
            </a:r>
            <a:r>
              <a:rPr lang="it-IT" sz="1400" dirty="0" smtClean="0"/>
              <a:t>Stradale che hanno sede nel comune di Massa. </a:t>
            </a:r>
            <a:r>
              <a:rPr lang="it-IT" sz="1400" dirty="0"/>
              <a:t>L'accordo prevede l'acquisto e la ristrutturazione dell'immobile da parte di </a:t>
            </a:r>
            <a:r>
              <a:rPr lang="it-IT" sz="1400" dirty="0" err="1"/>
              <a:t>Inail</a:t>
            </a:r>
            <a:r>
              <a:rPr lang="it-IT" sz="1400" dirty="0"/>
              <a:t>, in caso di valutazione positiva dell’investimento, e la cessione in locazione al Ministero dell'interno per le finalità </a:t>
            </a:r>
            <a:r>
              <a:rPr lang="it-IT" sz="1400" smtClean="0"/>
              <a:t>concordate. L'Agenzia </a:t>
            </a:r>
            <a:r>
              <a:rPr lang="it-IT" sz="1400" dirty="0"/>
              <a:t>del Demanio è stata incaricata  di redigere la vulnerabilità sismica e la progettazione </a:t>
            </a:r>
            <a:r>
              <a:rPr lang="it-IT" sz="1400" dirty="0" smtClean="0"/>
              <a:t>PFTE in una prima fase, ed in caso di </a:t>
            </a:r>
            <a:r>
              <a:rPr lang="it-IT" sz="1400" dirty="0" smtClean="0"/>
              <a:t>esito positivo della trattativa, predisporre anche il progetto </a:t>
            </a:r>
            <a:r>
              <a:rPr lang="it-IT" sz="1400" smtClean="0"/>
              <a:t>definitivo. </a:t>
            </a:r>
            <a:endParaRPr lang="it-IT" sz="1400" dirty="0"/>
          </a:p>
        </p:txBody>
      </p:sp>
      <p:pic>
        <p:nvPicPr>
          <p:cNvPr id="19" name="Picture 2" descr="U:\DOSSIER DIMORE\DOSSIER NUOVO FORMAT febbraio 2014\materiale di lavoro_schede\Toscana.jpg"/>
          <p:cNvPicPr>
            <a:picLocks noChangeAspect="1" noChangeArrowheads="1"/>
          </p:cNvPicPr>
          <p:nvPr/>
        </p:nvPicPr>
        <p:blipFill>
          <a:blip r:embed="rId6" cstate="screen">
            <a:grayscl/>
          </a:blip>
          <a:srcRect/>
          <a:stretch>
            <a:fillRect/>
          </a:stretch>
        </p:blipFill>
        <p:spPr bwMode="auto">
          <a:xfrm>
            <a:off x="7667872" y="342132"/>
            <a:ext cx="1262343" cy="1466241"/>
          </a:xfrm>
          <a:prstGeom prst="rect">
            <a:avLst/>
          </a:prstGeom>
          <a:noFill/>
        </p:spPr>
      </p:pic>
      <p:sp>
        <p:nvSpPr>
          <p:cNvPr id="3" name="Connettore 2"/>
          <p:cNvSpPr/>
          <p:nvPr/>
        </p:nvSpPr>
        <p:spPr>
          <a:xfrm flipH="1">
            <a:off x="8054672" y="745566"/>
            <a:ext cx="45719" cy="45719"/>
          </a:xfrm>
          <a:prstGeom prst="flowChartConnector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61080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ttangolo 83"/>
          <p:cNvSpPr/>
          <p:nvPr/>
        </p:nvSpPr>
        <p:spPr>
          <a:xfrm>
            <a:off x="5889381" y="123825"/>
            <a:ext cx="549519" cy="65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9" tIns="41985" rIns="83969" bIns="41985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7415" name="Rettangolo 50"/>
          <p:cNvSpPr>
            <a:spLocks noChangeArrowheads="1"/>
          </p:cNvSpPr>
          <p:nvPr/>
        </p:nvSpPr>
        <p:spPr bwMode="auto">
          <a:xfrm>
            <a:off x="276907" y="178787"/>
            <a:ext cx="6122377" cy="360362"/>
          </a:xfrm>
          <a:prstGeom prst="rect">
            <a:avLst/>
          </a:prstGeom>
          <a:solidFill>
            <a:srgbClr val="C00000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600" b="1" dirty="0" smtClean="0">
                <a:solidFill>
                  <a:schemeClr val="bg1"/>
                </a:solidFill>
              </a:rPr>
              <a:t>AGENZIA DEL DEMANIO – DIREZIONE REGIONALE</a:t>
            </a:r>
            <a:endParaRPr lang="it-IT" altLang="it-IT" sz="1600" b="1" dirty="0">
              <a:solidFill>
                <a:schemeClr val="bg1"/>
              </a:solidFill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07" y="6341746"/>
            <a:ext cx="867568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93" y="6500813"/>
            <a:ext cx="249237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CasellaDiTesto 14"/>
          <p:cNvSpPr txBox="1"/>
          <p:nvPr/>
        </p:nvSpPr>
        <p:spPr>
          <a:xfrm>
            <a:off x="276907" y="660565"/>
            <a:ext cx="7197969" cy="5156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83969" tIns="41985" rIns="83969" bIns="41985">
            <a:spAutoFit/>
          </a:bodyPr>
          <a:lstStyle/>
          <a:p>
            <a:pPr>
              <a:defRPr/>
            </a:pPr>
            <a:r>
              <a:rPr lang="it-IT" sz="2800" spc="-138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Dotum" pitchFamily="34" charset="-127"/>
                <a:cs typeface="Arial" pitchFamily="34" charset="0"/>
              </a:rPr>
              <a:t>Cronoprogramma dell’iniziativa: </a:t>
            </a:r>
            <a:r>
              <a:rPr lang="it-IT" sz="2800" spc="-138" dirty="0" err="1" smtClean="0">
                <a:solidFill>
                  <a:schemeClr val="bg1">
                    <a:lumMod val="50000"/>
                  </a:schemeClr>
                </a:solidFill>
                <a:latin typeface="+mj-lt"/>
                <a:ea typeface="Dotum" pitchFamily="34" charset="-127"/>
                <a:cs typeface="Arial" pitchFamily="34" charset="0"/>
              </a:rPr>
              <a:t>rifunzionalizzazione</a:t>
            </a:r>
            <a:endParaRPr lang="it-IT" sz="2800" dirty="0">
              <a:solidFill>
                <a:schemeClr val="bg1">
                  <a:lumMod val="50000"/>
                </a:schemeClr>
              </a:solidFill>
              <a:latin typeface="+mj-lt"/>
              <a:ea typeface="Dotum" pitchFamily="34" charset="-127"/>
              <a:cs typeface="Arial" pitchFamily="34" charset="0"/>
            </a:endParaRPr>
          </a:p>
        </p:txBody>
      </p:sp>
      <p:pic>
        <p:nvPicPr>
          <p:cNvPr id="16" name="Picture 2" descr="U:\DOSSIER DIMORE\DOSSIER NUOVO FORMAT febbraio 2014\materiale di lavoro_schede\Toscana.jpg"/>
          <p:cNvPicPr>
            <a:picLocks noChangeAspect="1" noChangeArrowheads="1"/>
          </p:cNvPicPr>
          <p:nvPr/>
        </p:nvPicPr>
        <p:blipFill>
          <a:blip r:embed="rId5" cstate="screen">
            <a:grayscl/>
          </a:blip>
          <a:srcRect/>
          <a:stretch>
            <a:fillRect/>
          </a:stretch>
        </p:blipFill>
        <p:spPr bwMode="auto">
          <a:xfrm>
            <a:off x="7667872" y="116632"/>
            <a:ext cx="1262343" cy="1466241"/>
          </a:xfrm>
          <a:prstGeom prst="rect">
            <a:avLst/>
          </a:prstGeom>
          <a:noFill/>
        </p:spPr>
      </p:pic>
      <p:sp>
        <p:nvSpPr>
          <p:cNvPr id="17" name="Connettore 16"/>
          <p:cNvSpPr/>
          <p:nvPr/>
        </p:nvSpPr>
        <p:spPr>
          <a:xfrm flipH="1">
            <a:off x="8054672" y="520066"/>
            <a:ext cx="45719" cy="45719"/>
          </a:xfrm>
          <a:prstGeom prst="flowChartConnector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982088"/>
              </p:ext>
            </p:extLst>
          </p:nvPr>
        </p:nvGraphicFramePr>
        <p:xfrm>
          <a:off x="535405" y="1488052"/>
          <a:ext cx="7709003" cy="4533236"/>
        </p:xfrm>
        <a:graphic>
          <a:graphicData uri="http://schemas.openxmlformats.org/drawingml/2006/table">
            <a:tbl>
              <a:tblPr/>
              <a:tblGrid>
                <a:gridCol w="1599983">
                  <a:extLst>
                    <a:ext uri="{9D8B030D-6E8A-4147-A177-3AD203B41FA5}">
                      <a16:colId xmlns:a16="http://schemas.microsoft.com/office/drawing/2014/main" val="1273547230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65966439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638113005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3160122489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1566090027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4264564468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3247639795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2443386062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3225492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4068836417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1430937671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1130255105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1712749576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3777304337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1577456460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3686202833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2417338065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2945381009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1708705482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1775819479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3055506421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2644762381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4119050935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2198541908"/>
                    </a:ext>
                  </a:extLst>
                </a:gridCol>
                <a:gridCol w="171121">
                  <a:extLst>
                    <a:ext uri="{9D8B030D-6E8A-4147-A177-3AD203B41FA5}">
                      <a16:colId xmlns:a16="http://schemas.microsoft.com/office/drawing/2014/main" val="2071594466"/>
                    </a:ext>
                  </a:extLst>
                </a:gridCol>
                <a:gridCol w="166843">
                  <a:extLst>
                    <a:ext uri="{9D8B030D-6E8A-4147-A177-3AD203B41FA5}">
                      <a16:colId xmlns:a16="http://schemas.microsoft.com/office/drawing/2014/main" val="3008014982"/>
                    </a:ext>
                  </a:extLst>
                </a:gridCol>
                <a:gridCol w="166843">
                  <a:extLst>
                    <a:ext uri="{9D8B030D-6E8A-4147-A177-3AD203B41FA5}">
                      <a16:colId xmlns:a16="http://schemas.microsoft.com/office/drawing/2014/main" val="224441970"/>
                    </a:ext>
                  </a:extLst>
                </a:gridCol>
                <a:gridCol w="166843">
                  <a:extLst>
                    <a:ext uri="{9D8B030D-6E8A-4147-A177-3AD203B41FA5}">
                      <a16:colId xmlns:a16="http://schemas.microsoft.com/office/drawing/2014/main" val="859397086"/>
                    </a:ext>
                  </a:extLst>
                </a:gridCol>
                <a:gridCol w="166843">
                  <a:extLst>
                    <a:ext uri="{9D8B030D-6E8A-4147-A177-3AD203B41FA5}">
                      <a16:colId xmlns:a16="http://schemas.microsoft.com/office/drawing/2014/main" val="3153728605"/>
                    </a:ext>
                  </a:extLst>
                </a:gridCol>
                <a:gridCol w="166843">
                  <a:extLst>
                    <a:ext uri="{9D8B030D-6E8A-4147-A177-3AD203B41FA5}">
                      <a16:colId xmlns:a16="http://schemas.microsoft.com/office/drawing/2014/main" val="806817707"/>
                    </a:ext>
                  </a:extLst>
                </a:gridCol>
                <a:gridCol w="166843">
                  <a:extLst>
                    <a:ext uri="{9D8B030D-6E8A-4147-A177-3AD203B41FA5}">
                      <a16:colId xmlns:a16="http://schemas.microsoft.com/office/drawing/2014/main" val="1087978513"/>
                    </a:ext>
                  </a:extLst>
                </a:gridCol>
                <a:gridCol w="166843">
                  <a:extLst>
                    <a:ext uri="{9D8B030D-6E8A-4147-A177-3AD203B41FA5}">
                      <a16:colId xmlns:a16="http://schemas.microsoft.com/office/drawing/2014/main" val="1265301316"/>
                    </a:ext>
                  </a:extLst>
                </a:gridCol>
                <a:gridCol w="166843">
                  <a:extLst>
                    <a:ext uri="{9D8B030D-6E8A-4147-A177-3AD203B41FA5}">
                      <a16:colId xmlns:a16="http://schemas.microsoft.com/office/drawing/2014/main" val="3079936040"/>
                    </a:ext>
                  </a:extLst>
                </a:gridCol>
                <a:gridCol w="166843">
                  <a:extLst>
                    <a:ext uri="{9D8B030D-6E8A-4147-A177-3AD203B41FA5}">
                      <a16:colId xmlns:a16="http://schemas.microsoft.com/office/drawing/2014/main" val="1462291786"/>
                    </a:ext>
                  </a:extLst>
                </a:gridCol>
                <a:gridCol w="166843">
                  <a:extLst>
                    <a:ext uri="{9D8B030D-6E8A-4147-A177-3AD203B41FA5}">
                      <a16:colId xmlns:a16="http://schemas.microsoft.com/office/drawing/2014/main" val="38407042"/>
                    </a:ext>
                  </a:extLst>
                </a:gridCol>
                <a:gridCol w="166843">
                  <a:extLst>
                    <a:ext uri="{9D8B030D-6E8A-4147-A177-3AD203B41FA5}">
                      <a16:colId xmlns:a16="http://schemas.microsoft.com/office/drawing/2014/main" val="1764979516"/>
                    </a:ext>
                  </a:extLst>
                </a:gridCol>
                <a:gridCol w="166843">
                  <a:extLst>
                    <a:ext uri="{9D8B030D-6E8A-4147-A177-3AD203B41FA5}">
                      <a16:colId xmlns:a16="http://schemas.microsoft.com/office/drawing/2014/main" val="1010116484"/>
                    </a:ext>
                  </a:extLst>
                </a:gridCol>
              </a:tblGrid>
              <a:tr h="1338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AZIONI DEL PIANO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ANNO 2020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ANNO 2021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ANNO 2022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519528"/>
                  </a:ext>
                </a:extLst>
              </a:tr>
              <a:tr h="13386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383187"/>
                  </a:ext>
                </a:extLst>
              </a:tr>
              <a:tr h="42582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SOTTOSCRIZIONE INTESE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124086"/>
                  </a:ext>
                </a:extLst>
              </a:tr>
              <a:tr h="42582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APPTOVAZIONE PIANI DI INVESTIMENTO</a:t>
                      </a:r>
                      <a:b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erogazione finanziamento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4645224"/>
                  </a:ext>
                </a:extLst>
              </a:tr>
              <a:tr h="42582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GARA AFFIDAMENTO SIA PROGETTAZIONE </a:t>
                      </a:r>
                      <a:b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RILIEVO - INDAGINI </a:t>
                      </a:r>
                      <a:b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VULNERABILITA' SISMICA 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6261345"/>
                  </a:ext>
                </a:extLst>
              </a:tr>
              <a:tr h="42582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RILIEVO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5712769"/>
                  </a:ext>
                </a:extLst>
              </a:tr>
              <a:tr h="42582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INDAGINI PRELIMINARI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BDD7E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725669"/>
                  </a:ext>
                </a:extLst>
              </a:tr>
              <a:tr h="42582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VERIFICA VULNERABILITA’ SISMICA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4952242"/>
                  </a:ext>
                </a:extLst>
              </a:tr>
              <a:tr h="42582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DIAGNOSI ENERGETICA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3176970"/>
                  </a:ext>
                </a:extLst>
              </a:tr>
              <a:tr h="42582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PFTE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086211"/>
                  </a:ext>
                </a:extLst>
              </a:tr>
              <a:tr h="42582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PARERI e VERIFICHE PRELIMINARI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3591733"/>
                  </a:ext>
                </a:extLst>
              </a:tr>
              <a:tr h="42582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VERIFICHE art.26 del D.lgs 50/2016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75" marR="6375" marT="637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077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4275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658</Words>
  <Application>Microsoft Office PowerPoint</Application>
  <PresentationFormat>Presentazione su schermo (4:3)</PresentationFormat>
  <Paragraphs>429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Dotum</vt:lpstr>
      <vt:lpstr>Times New Roman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CARDU MARIO</dc:creator>
  <cp:lastModifiedBy>DEGL'INNOCENTI PAOLO</cp:lastModifiedBy>
  <cp:revision>84</cp:revision>
  <cp:lastPrinted>2018-10-24T13:20:37Z</cp:lastPrinted>
  <dcterms:created xsi:type="dcterms:W3CDTF">2018-05-11T09:33:25Z</dcterms:created>
  <dcterms:modified xsi:type="dcterms:W3CDTF">2021-12-15T17:06:40Z</dcterms:modified>
</cp:coreProperties>
</file>