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6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89822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8596" y="5506173"/>
            <a:ext cx="3061905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352430" y="5565894"/>
            <a:ext cx="4291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 smtClean="0"/>
              <a:t>Attivazione </a:t>
            </a:r>
            <a:r>
              <a:rPr lang="it-IT" dirty="0"/>
              <a:t>di Investimenti pubblici;</a:t>
            </a:r>
          </a:p>
          <a:p>
            <a:r>
              <a:rPr lang="it-IT" dirty="0"/>
              <a:t>Migliore e più efficiente allocazione delle P.A.;</a:t>
            </a:r>
          </a:p>
          <a:p>
            <a:r>
              <a:rPr lang="it-IT" dirty="0"/>
              <a:t>Risparmi di spesa;</a:t>
            </a:r>
          </a:p>
          <a:p>
            <a:r>
              <a:rPr lang="it-IT" dirty="0"/>
              <a:t>Razionalizzazione degli assetti patrimoniali pubblici</a:t>
            </a:r>
            <a:r>
              <a:rPr lang="it-IT" dirty="0" smtClean="0"/>
              <a:t>;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2430" y="275075"/>
            <a:ext cx="7182225" cy="344673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TOSCANA E UMBRIA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ACCORDO in attuazione dell’art. 8 comma 4 del D.L. 78/2010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126" y="348357"/>
            <a:ext cx="1087284" cy="12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250" y="380516"/>
            <a:ext cx="12493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26451" y="2181001"/>
            <a:ext cx="7208204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1612" y="2606514"/>
            <a:ext cx="18269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Demanio;</a:t>
            </a:r>
          </a:p>
          <a:p>
            <a:r>
              <a:rPr lang="it-IT" sz="1400" dirty="0" smtClean="0"/>
              <a:t>INAIL;</a:t>
            </a:r>
          </a:p>
          <a:p>
            <a:r>
              <a:rPr lang="it-IT" sz="1400" dirty="0" smtClean="0"/>
              <a:t>Ministero dell’Interno;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52430" y="5160652"/>
            <a:ext cx="7112122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28596" y="129771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Immobile coinvolto: I</a:t>
            </a:r>
            <a:r>
              <a:rPr lang="it-IT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mmobile di proprietà della Banca d’Italia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 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1612" y="1707263"/>
            <a:ext cx="724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Immobile </a:t>
            </a:r>
            <a:r>
              <a:rPr lang="it-IT" sz="1400" dirty="0"/>
              <a:t>sito in </a:t>
            </a:r>
            <a:r>
              <a:rPr lang="it-IT" sz="1400" dirty="0" smtClean="0"/>
              <a:t>Massa (MS) </a:t>
            </a:r>
            <a:r>
              <a:rPr lang="it-IT" sz="1400" dirty="0"/>
              <a:t>in Piazza Garibaldi n.4, di proprietà della Banca d’Italia, </a:t>
            </a:r>
            <a:r>
              <a:rPr lang="it-IT" sz="1400" dirty="0" smtClean="0"/>
              <a:t>ex sede del predetto ufficio.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2430" y="3262750"/>
            <a:ext cx="7182225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6451" y="3655317"/>
            <a:ext cx="72294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L’accordo è </a:t>
            </a:r>
            <a:r>
              <a:rPr lang="it-IT" sz="1400" dirty="0"/>
              <a:t>finalizzato alla completa rifunzionalizzazione dell’immobile </a:t>
            </a:r>
            <a:r>
              <a:rPr lang="it-IT" sz="1400" dirty="0" smtClean="0"/>
              <a:t>di </a:t>
            </a:r>
            <a:r>
              <a:rPr lang="it-IT" sz="1400" dirty="0"/>
              <a:t>proprietà della Banca d’Italia, da destinare a Centro Polifunzionale per la Questura e la Polizia </a:t>
            </a:r>
            <a:r>
              <a:rPr lang="it-IT" sz="1400" dirty="0" smtClean="0"/>
              <a:t>Stradale che hanno sede nel comune di Massa. </a:t>
            </a:r>
            <a:r>
              <a:rPr lang="it-IT" sz="1400" dirty="0"/>
              <a:t>L'accordo prevede l'acquisto e la ristrutturazione dell'immobile da parte di </a:t>
            </a:r>
            <a:r>
              <a:rPr lang="it-IT" sz="1400" dirty="0" err="1"/>
              <a:t>Inail</a:t>
            </a:r>
            <a:r>
              <a:rPr lang="it-IT" sz="1400" dirty="0"/>
              <a:t>, in caso di valutazione positiva dell’investimento, e la cessione in locazione al Ministero dell'interno per le finalità </a:t>
            </a:r>
            <a:r>
              <a:rPr lang="it-IT" sz="1400" smtClean="0"/>
              <a:t>concordate. L'Agenzia </a:t>
            </a:r>
            <a:r>
              <a:rPr lang="it-IT" sz="1400" dirty="0"/>
              <a:t>del Demanio è stata incaricata  di redigere la vulnerabilità sismica e la progettazione </a:t>
            </a:r>
            <a:r>
              <a:rPr lang="it-IT" sz="1400" dirty="0" smtClean="0"/>
              <a:t>PFTE in una prima fase, ed in caso di </a:t>
            </a:r>
            <a:r>
              <a:rPr lang="it-IT" sz="1400" dirty="0" smtClean="0"/>
              <a:t>esito positivo della trattativa, predisporre anche il progetto </a:t>
            </a:r>
            <a:r>
              <a:rPr lang="it-IT" sz="1400" smtClean="0"/>
              <a:t>definitivo. </a:t>
            </a:r>
            <a:endParaRPr lang="it-IT" sz="1400" dirty="0"/>
          </a:p>
        </p:txBody>
      </p:sp>
      <p:pic>
        <p:nvPicPr>
          <p:cNvPr id="19" name="Picture 2" descr="U:\DOSSIER DIMORE\DOSSIER NUOVO FORMAT febbraio 2014\materiale di lavoro_schede\Toscana.jpg"/>
          <p:cNvPicPr>
            <a:picLocks noChangeAspect="1" noChangeArrowheads="1"/>
          </p:cNvPicPr>
          <p:nvPr/>
        </p:nvPicPr>
        <p:blipFill>
          <a:blip r:embed="rId6" cstate="screen">
            <a:grayscl/>
          </a:blip>
          <a:srcRect/>
          <a:stretch>
            <a:fillRect/>
          </a:stretch>
        </p:blipFill>
        <p:spPr bwMode="auto">
          <a:xfrm>
            <a:off x="7667872" y="342132"/>
            <a:ext cx="1262343" cy="1466241"/>
          </a:xfrm>
          <a:prstGeom prst="rect">
            <a:avLst/>
          </a:prstGeom>
          <a:noFill/>
        </p:spPr>
      </p:pic>
      <p:sp>
        <p:nvSpPr>
          <p:cNvPr id="3" name="Connettore 2"/>
          <p:cNvSpPr/>
          <p:nvPr/>
        </p:nvSpPr>
        <p:spPr>
          <a:xfrm flipH="1">
            <a:off x="8054672" y="745566"/>
            <a:ext cx="45719" cy="45719"/>
          </a:xfrm>
          <a:prstGeom prst="flowChartConnector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78787"/>
            <a:ext cx="612237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660565"/>
            <a:ext cx="7197969" cy="51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800" spc="-138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rifunzionalizzazione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6" name="Picture 2" descr="U:\DOSSIER DIMORE\DOSSIER NUOVO FORMAT febbraio 2014\materiale di lavoro_schede\Toscana.jpg"/>
          <p:cNvPicPr>
            <a:picLocks noChangeAspect="1" noChangeArrowheads="1"/>
          </p:cNvPicPr>
          <p:nvPr/>
        </p:nvPicPr>
        <p:blipFill>
          <a:blip r:embed="rId5" cstate="screen">
            <a:grayscl/>
          </a:blip>
          <a:srcRect/>
          <a:stretch>
            <a:fillRect/>
          </a:stretch>
        </p:blipFill>
        <p:spPr bwMode="auto">
          <a:xfrm>
            <a:off x="7667872" y="116632"/>
            <a:ext cx="1262343" cy="1466241"/>
          </a:xfrm>
          <a:prstGeom prst="rect">
            <a:avLst/>
          </a:prstGeom>
          <a:noFill/>
        </p:spPr>
      </p:pic>
      <p:sp>
        <p:nvSpPr>
          <p:cNvPr id="17" name="Connettore 16"/>
          <p:cNvSpPr/>
          <p:nvPr/>
        </p:nvSpPr>
        <p:spPr>
          <a:xfrm flipH="1">
            <a:off x="8054672" y="520066"/>
            <a:ext cx="45719" cy="45719"/>
          </a:xfrm>
          <a:prstGeom prst="flowChartConnector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82088"/>
              </p:ext>
            </p:extLst>
          </p:nvPr>
        </p:nvGraphicFramePr>
        <p:xfrm>
          <a:off x="535405" y="1488052"/>
          <a:ext cx="7709003" cy="4533236"/>
        </p:xfrm>
        <a:graphic>
          <a:graphicData uri="http://schemas.openxmlformats.org/drawingml/2006/table">
            <a:tbl>
              <a:tblPr/>
              <a:tblGrid>
                <a:gridCol w="1599983">
                  <a:extLst>
                    <a:ext uri="{9D8B030D-6E8A-4147-A177-3AD203B41FA5}">
                      <a16:colId xmlns:a16="http://schemas.microsoft.com/office/drawing/2014/main" val="1273547230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65966439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638113005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160122489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566090027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4264564468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247639795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443386062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225492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4068836417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430937671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130255105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712749576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777304337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577456460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686202833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417338065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945381009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708705482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1775819479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3055506421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644762381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4119050935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198541908"/>
                    </a:ext>
                  </a:extLst>
                </a:gridCol>
                <a:gridCol w="171121">
                  <a:extLst>
                    <a:ext uri="{9D8B030D-6E8A-4147-A177-3AD203B41FA5}">
                      <a16:colId xmlns:a16="http://schemas.microsoft.com/office/drawing/2014/main" val="2071594466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3008014982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224441970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859397086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3153728605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806817707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1087978513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1265301316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3079936040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1462291786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38407042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1764979516"/>
                    </a:ext>
                  </a:extLst>
                </a:gridCol>
                <a:gridCol w="166843">
                  <a:extLst>
                    <a:ext uri="{9D8B030D-6E8A-4147-A177-3AD203B41FA5}">
                      <a16:colId xmlns:a16="http://schemas.microsoft.com/office/drawing/2014/main" val="1010116484"/>
                    </a:ext>
                  </a:extLst>
                </a:gridCol>
              </a:tblGrid>
              <a:tr h="133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AZIONI DEL PIANO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ANNO 2020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ANNO 2021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ANNO 2022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519528"/>
                  </a:ext>
                </a:extLst>
              </a:tr>
              <a:tr h="13386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83187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SOTTOSCRIZIONE INTESE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24086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APPTOVAZIONE PIANI DI INVESTIMENTO</a:t>
                      </a:r>
                      <a:b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erogazione finanziamento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45224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GARA AFFIDAMENTO SIA PROGETTAZIONE </a:t>
                      </a:r>
                      <a:b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RILIEVO - INDAGINI </a:t>
                      </a:r>
                      <a:b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VULNERABILITA' SISMICA 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61345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RILIEVO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712769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INDAGINI PRELIMINARI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25669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VERIFICA VULNERABILITA’ SISMICA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952242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DIAGNOSI ENERGETICA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76970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PFTE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086211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PARERI e VERIFICHE PRELIMINARI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591733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VERIFICHE art.26 del D.lgs 50/2016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75" marR="6375" marT="637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77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27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658</Words>
  <Application>Microsoft Office PowerPoint</Application>
  <PresentationFormat>Presentazione su schermo (4:3)</PresentationFormat>
  <Paragraphs>429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Dotum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DEGL'INNOCENTI PAOLO</cp:lastModifiedBy>
  <cp:revision>84</cp:revision>
  <cp:lastPrinted>2018-10-24T13:20:37Z</cp:lastPrinted>
  <dcterms:created xsi:type="dcterms:W3CDTF">2018-05-11T09:33:25Z</dcterms:created>
  <dcterms:modified xsi:type="dcterms:W3CDTF">2021-12-15T17:06:40Z</dcterms:modified>
</cp:coreProperties>
</file>