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56" r:id="rId2"/>
    <p:sldId id="257" r:id="rId3"/>
    <p:sldId id="262" r:id="rId4"/>
    <p:sldId id="263" r:id="rId5"/>
    <p:sldId id="264" r:id="rId6"/>
    <p:sldId id="269" r:id="rId7"/>
    <p:sldId id="271" r:id="rId8"/>
    <p:sldId id="272" r:id="rId9"/>
    <p:sldId id="266" r:id="rId10"/>
    <p:sldId id="270" r:id="rId11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5" d="100"/>
          <a:sy n="105" d="100"/>
        </p:scale>
        <p:origin x="-318" y="-17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39EF920-CF55-4955-8F54-4D2663A6A3D3}" type="datetimeFigureOut">
              <a:rPr lang="it-IT" smtClean="0"/>
              <a:pPr/>
              <a:t>13/11/2017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55A16FD-2F1B-47EA-9F40-4CF15E8C2292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28735903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5A16FD-2F1B-47EA-9F40-4CF15E8C2292}" type="slidenum">
              <a:rPr lang="it-IT" smtClean="0"/>
              <a:pPr/>
              <a:t>2</a:t>
            </a:fld>
            <a:endParaRPr lang="it-IT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5A16FD-2F1B-47EA-9F40-4CF15E8C2292}" type="slidenum">
              <a:rPr lang="it-IT" smtClean="0"/>
              <a:pPr/>
              <a:t>3</a:t>
            </a:fld>
            <a:endParaRPr lang="it-IT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5A16FD-2F1B-47EA-9F40-4CF15E8C2292}" type="slidenum">
              <a:rPr lang="it-IT" smtClean="0"/>
              <a:pPr/>
              <a:t>4</a:t>
            </a:fld>
            <a:endParaRPr lang="it-IT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5A16FD-2F1B-47EA-9F40-4CF15E8C2292}" type="slidenum">
              <a:rPr lang="it-IT" smtClean="0"/>
              <a:pPr/>
              <a:t>5</a:t>
            </a:fld>
            <a:endParaRPr lang="it-IT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5A16FD-2F1B-47EA-9F40-4CF15E8C2292}" type="slidenum">
              <a:rPr lang="it-IT" smtClean="0"/>
              <a:pPr/>
              <a:t>6</a:t>
            </a:fld>
            <a:endParaRPr lang="it-IT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5A16FD-2F1B-47EA-9F40-4CF15E8C2292}" type="slidenum">
              <a:rPr lang="it-IT" smtClean="0"/>
              <a:pPr/>
              <a:t>7</a:t>
            </a:fld>
            <a:endParaRPr lang="it-IT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5A16FD-2F1B-47EA-9F40-4CF15E8C2292}" type="slidenum">
              <a:rPr lang="it-IT" smtClean="0"/>
              <a:pPr/>
              <a:t>8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141165167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5A16FD-2F1B-47EA-9F40-4CF15E8C2292}" type="slidenum">
              <a:rPr lang="it-IT" smtClean="0"/>
              <a:pPr/>
              <a:t>9</a:t>
            </a:fld>
            <a:endParaRPr lang="it-IT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5A16FD-2F1B-47EA-9F40-4CF15E8C2292}" type="slidenum">
              <a:rPr lang="it-IT" smtClean="0"/>
              <a:pPr/>
              <a:t>10</a:t>
            </a:fld>
            <a:endParaRPr lang="it-IT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42403E-720D-44DE-8DE3-6325BBA6FE49}" type="datetimeFigureOut">
              <a:rPr lang="it-IT" smtClean="0"/>
              <a:pPr/>
              <a:t>13/11/2017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FC135B-1BCD-48F7-BC11-1D03210C98A2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42403E-720D-44DE-8DE3-6325BBA6FE49}" type="datetimeFigureOut">
              <a:rPr lang="it-IT" smtClean="0"/>
              <a:pPr/>
              <a:t>13/11/2017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FC135B-1BCD-48F7-BC11-1D03210C98A2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42403E-720D-44DE-8DE3-6325BBA6FE49}" type="datetimeFigureOut">
              <a:rPr lang="it-IT" smtClean="0"/>
              <a:pPr/>
              <a:t>13/11/2017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FC135B-1BCD-48F7-BC11-1D03210C98A2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42403E-720D-44DE-8DE3-6325BBA6FE49}" type="datetimeFigureOut">
              <a:rPr lang="it-IT" smtClean="0"/>
              <a:pPr/>
              <a:t>13/11/2017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FC135B-1BCD-48F7-BC11-1D03210C98A2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42403E-720D-44DE-8DE3-6325BBA6FE49}" type="datetimeFigureOut">
              <a:rPr lang="it-IT" smtClean="0"/>
              <a:pPr/>
              <a:t>13/11/2017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FC135B-1BCD-48F7-BC11-1D03210C98A2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42403E-720D-44DE-8DE3-6325BBA6FE49}" type="datetimeFigureOut">
              <a:rPr lang="it-IT" smtClean="0"/>
              <a:pPr/>
              <a:t>13/11/2017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FC135B-1BCD-48F7-BC11-1D03210C98A2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42403E-720D-44DE-8DE3-6325BBA6FE49}" type="datetimeFigureOut">
              <a:rPr lang="it-IT" smtClean="0"/>
              <a:pPr/>
              <a:t>13/11/2017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FC135B-1BCD-48F7-BC11-1D03210C98A2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42403E-720D-44DE-8DE3-6325BBA6FE49}" type="datetimeFigureOut">
              <a:rPr lang="it-IT" smtClean="0"/>
              <a:pPr/>
              <a:t>13/11/2017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FC135B-1BCD-48F7-BC11-1D03210C98A2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42403E-720D-44DE-8DE3-6325BBA6FE49}" type="datetimeFigureOut">
              <a:rPr lang="it-IT" smtClean="0"/>
              <a:pPr/>
              <a:t>13/11/2017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FC135B-1BCD-48F7-BC11-1D03210C98A2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42403E-720D-44DE-8DE3-6325BBA6FE49}" type="datetimeFigureOut">
              <a:rPr lang="it-IT" smtClean="0"/>
              <a:pPr/>
              <a:t>13/11/2017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FC135B-1BCD-48F7-BC11-1D03210C98A2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42403E-720D-44DE-8DE3-6325BBA6FE49}" type="datetimeFigureOut">
              <a:rPr lang="it-IT" smtClean="0"/>
              <a:pPr/>
              <a:t>13/11/2017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FC135B-1BCD-48F7-BC11-1D03210C98A2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42403E-720D-44DE-8DE3-6325BBA6FE49}" type="datetimeFigureOut">
              <a:rPr lang="it-IT" smtClean="0"/>
              <a:pPr/>
              <a:t>13/11/2017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FC135B-1BCD-48F7-BC11-1D03210C98A2}" type="slidenum">
              <a:rPr lang="it-IT" smtClean="0"/>
              <a:pPr/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2" descr="st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71600" y="459060"/>
            <a:ext cx="840806" cy="8946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697230" y="1124744"/>
            <a:ext cx="1406154" cy="7848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altLang="it-IT" sz="9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it-IT" altLang="it-IT" sz="900" b="1" i="1" dirty="0"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it-IT" altLang="it-IT" sz="900" b="1" i="1" dirty="0" smtClean="0"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  </a:t>
            </a:r>
            <a:r>
              <a:rPr kumimoji="0" lang="it-IT" altLang="it-IT" sz="9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COMUNE DI GAZZOLA</a:t>
            </a:r>
            <a:endParaRPr kumimoji="0" lang="it-IT" altLang="it-IT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altLang="it-IT" sz="9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 PROVINCIA DI PIACENZA</a:t>
            </a:r>
            <a:endParaRPr kumimoji="0" lang="it-IT" altLang="it-IT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altLang="it-IT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Immagine 13" descr="Logo Agenzia del Demanio senza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679688" y="692696"/>
            <a:ext cx="2764026" cy="7748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028" name="AutoShape 4" descr="gazzola2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pic>
        <p:nvPicPr>
          <p:cNvPr id="9" name="Immagine 8" descr="gazzola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62000" y="1928812"/>
            <a:ext cx="7620000" cy="3000375"/>
          </a:xfrm>
          <a:prstGeom prst="rect">
            <a:avLst/>
          </a:prstGeom>
        </p:spPr>
      </p:pic>
      <p:sp>
        <p:nvSpPr>
          <p:cNvPr id="10" name="CasellaDiTesto 9"/>
          <p:cNvSpPr txBox="1"/>
          <p:nvPr/>
        </p:nvSpPr>
        <p:spPr>
          <a:xfrm>
            <a:off x="827584" y="5108991"/>
            <a:ext cx="7560840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400" b="1" dirty="0" smtClean="0"/>
              <a:t>Gli esiti della Consultazione Pubblica </a:t>
            </a:r>
            <a:endParaRPr lang="it-IT" sz="2400" b="1" dirty="0"/>
          </a:p>
          <a:p>
            <a:pPr algn="ctr"/>
            <a:endParaRPr lang="it-IT" sz="2400" b="1" dirty="0" smtClean="0"/>
          </a:p>
          <a:p>
            <a:pPr algn="ctr"/>
            <a:r>
              <a:rPr lang="it-IT" sz="1400" b="1" dirty="0" smtClean="0"/>
              <a:t>Lunedì,13 Novembre 2017</a:t>
            </a:r>
          </a:p>
          <a:p>
            <a:pPr algn="ctr"/>
            <a:r>
              <a:rPr lang="it-IT" sz="1400" b="1" dirty="0" smtClean="0"/>
              <a:t>Gazzola (PC) – Sala Consiglio Comunale, </a:t>
            </a:r>
            <a:r>
              <a:rPr lang="it-IT" sz="1400" b="1" dirty="0"/>
              <a:t>via Roma 1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AutoShape 4" descr="gazzola2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12" name="Rettangolo 11"/>
          <p:cNvSpPr/>
          <p:nvPr/>
        </p:nvSpPr>
        <p:spPr>
          <a:xfrm>
            <a:off x="395536" y="548680"/>
            <a:ext cx="528670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2800" b="1" dirty="0" smtClean="0">
                <a:solidFill>
                  <a:schemeClr val="bg1"/>
                </a:solidFill>
              </a:rPr>
              <a:t>Un bene pubblico da far rinascere</a:t>
            </a:r>
            <a:r>
              <a:rPr lang="it-IT" sz="2800" dirty="0" smtClean="0">
                <a:solidFill>
                  <a:schemeClr val="bg1"/>
                </a:solidFill>
              </a:rPr>
              <a:t> </a:t>
            </a:r>
            <a:endParaRPr lang="it-IT" sz="2800" dirty="0">
              <a:solidFill>
                <a:schemeClr val="bg1"/>
              </a:solidFill>
            </a:endParaRPr>
          </a:p>
        </p:txBody>
      </p:sp>
      <p:sp>
        <p:nvSpPr>
          <p:cNvPr id="11" name="Rettangolo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3" name="Rettangolo 12"/>
          <p:cNvSpPr/>
          <p:nvPr/>
        </p:nvSpPr>
        <p:spPr>
          <a:xfrm>
            <a:off x="395536" y="1628800"/>
            <a:ext cx="4064446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4800" b="1" dirty="0" smtClean="0"/>
              <a:t>I Prossimi passi</a:t>
            </a:r>
            <a:endParaRPr lang="it-IT" sz="4800" dirty="0"/>
          </a:p>
        </p:txBody>
      </p:sp>
      <p:sp>
        <p:nvSpPr>
          <p:cNvPr id="17" name="Rettangolo 16"/>
          <p:cNvSpPr/>
          <p:nvPr/>
        </p:nvSpPr>
        <p:spPr>
          <a:xfrm>
            <a:off x="467544" y="2636912"/>
            <a:ext cx="8352928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it-IT" dirty="0" smtClean="0"/>
          </a:p>
          <a:p>
            <a:pPr algn="just">
              <a:buFontTx/>
              <a:buChar char="-"/>
            </a:pPr>
            <a:r>
              <a:rPr lang="it-IT" sz="2400" b="1" dirty="0" smtClean="0"/>
              <a:t> Realizzazione di uno studio di fattibilità per la riqualificazione e rigenerazione dell’area</a:t>
            </a:r>
          </a:p>
          <a:p>
            <a:pPr algn="just">
              <a:buFontTx/>
              <a:buChar char="-"/>
            </a:pPr>
            <a:endParaRPr lang="it-IT" sz="2400" b="1" dirty="0"/>
          </a:p>
          <a:p>
            <a:pPr algn="just">
              <a:buFontTx/>
              <a:buChar char="-"/>
            </a:pPr>
            <a:r>
              <a:rPr lang="it-IT" sz="2400" b="1" dirty="0" smtClean="0"/>
              <a:t> Presentazione esiti alla cittadinanza;</a:t>
            </a:r>
          </a:p>
          <a:p>
            <a:pPr algn="just">
              <a:buFontTx/>
              <a:buChar char="-"/>
            </a:pPr>
            <a:endParaRPr lang="it-IT" sz="2400" b="1" dirty="0" smtClean="0"/>
          </a:p>
          <a:p>
            <a:pPr algn="just">
              <a:buFontTx/>
              <a:buChar char="-"/>
            </a:pPr>
            <a:r>
              <a:rPr lang="it-IT" sz="2400" b="1" dirty="0" smtClean="0"/>
              <a:t> Pubblicazione, entro il 2018, del bando per la valorizzazione dell’ex Polveriera Momeliano – Rio Gandore;</a:t>
            </a:r>
          </a:p>
          <a:p>
            <a:pPr algn="just">
              <a:buFontTx/>
              <a:buChar char="-"/>
            </a:pPr>
            <a:endParaRPr lang="it-IT" sz="2400" b="1" dirty="0" smtClean="0"/>
          </a:p>
          <a:p>
            <a:pPr algn="just">
              <a:buFontTx/>
              <a:buChar char="-"/>
            </a:pPr>
            <a:r>
              <a:rPr lang="it-IT" sz="2400" b="1" dirty="0" smtClean="0"/>
              <a:t> Nuova vita per l’ex Polveriera.</a:t>
            </a:r>
          </a:p>
        </p:txBody>
      </p:sp>
      <p:pic>
        <p:nvPicPr>
          <p:cNvPr id="8" name="Immagine 2" descr="st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00016" y="243036"/>
            <a:ext cx="840806" cy="8946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5"/>
          <p:cNvSpPr>
            <a:spLocks noChangeArrowheads="1"/>
          </p:cNvSpPr>
          <p:nvPr/>
        </p:nvSpPr>
        <p:spPr bwMode="auto">
          <a:xfrm>
            <a:off x="480821" y="935327"/>
            <a:ext cx="1406154" cy="7848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altLang="it-IT" sz="9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it-IT" altLang="it-IT" sz="900" b="1" i="1" dirty="0"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it-IT" altLang="it-IT" sz="900" b="1" i="1" dirty="0" smtClean="0"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  </a:t>
            </a:r>
            <a:r>
              <a:rPr kumimoji="0" lang="it-IT" altLang="it-IT" sz="9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COMUNE DI GAZZOLA</a:t>
            </a:r>
            <a:endParaRPr kumimoji="0" lang="it-IT" altLang="it-IT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altLang="it-IT" sz="9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 PROVINCIA DI PIACENZA</a:t>
            </a:r>
            <a:endParaRPr kumimoji="0" lang="it-IT" altLang="it-IT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altLang="it-IT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0" name="Immagine 13" descr="Logo Agenzia del Demanio senza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840422" y="493874"/>
            <a:ext cx="2764026" cy="7748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alphaModFix amt="53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AutoShape 4" descr="gazzola2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9" name="Rettangolo 8"/>
          <p:cNvSpPr/>
          <p:nvPr/>
        </p:nvSpPr>
        <p:spPr>
          <a:xfrm>
            <a:off x="179512" y="653787"/>
            <a:ext cx="882047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4800" b="1" dirty="0" smtClean="0"/>
              <a:t>Un bene pubblico da far rinascere</a:t>
            </a:r>
            <a:endParaRPr lang="it-IT" sz="4800" dirty="0"/>
          </a:p>
        </p:txBody>
      </p:sp>
      <p:sp>
        <p:nvSpPr>
          <p:cNvPr id="10" name="Rettangolo 9"/>
          <p:cNvSpPr/>
          <p:nvPr/>
        </p:nvSpPr>
        <p:spPr>
          <a:xfrm>
            <a:off x="395536" y="2348880"/>
            <a:ext cx="828092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it-IT" b="1" dirty="0" smtClean="0"/>
              <a:t>L'ex polveriera Momeliano Rio Gandore di Gazzola, tra le colline della provincia di Piacenza, è un polmone verde di circa 140 ettari, circondato da borghi medievali, castelli di pregio e antichi casali.</a:t>
            </a:r>
          </a:p>
          <a:p>
            <a:pPr algn="just"/>
            <a:r>
              <a:rPr lang="it-IT" b="1" dirty="0" smtClean="0"/>
              <a:t>Un importante serbatoio di biodiversità nell’ambito territoriale provinciale.</a:t>
            </a:r>
            <a:endParaRPr lang="it-IT" b="1" dirty="0"/>
          </a:p>
        </p:txBody>
      </p:sp>
      <p:sp>
        <p:nvSpPr>
          <p:cNvPr id="13" name="Rettangolo 12"/>
          <p:cNvSpPr/>
          <p:nvPr/>
        </p:nvSpPr>
        <p:spPr>
          <a:xfrm>
            <a:off x="395536" y="3861048"/>
            <a:ext cx="828092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it-IT" b="1" dirty="0" smtClean="0"/>
              <a:t>Di proprietà del Comune di Gazzola dal 2014, grazie al federalismo demaniale, è oggi al centro di un programma di sviluppo e riqualificazione che muove dal coinvolgimento di tutto il territorio e dei suoi principali attori: istituzioni, cittadini, associazioni. 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AutoShape 4" descr="gazzola2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12" name="Rettangolo 11"/>
          <p:cNvSpPr/>
          <p:nvPr/>
        </p:nvSpPr>
        <p:spPr>
          <a:xfrm>
            <a:off x="395536" y="548680"/>
            <a:ext cx="528670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2800" b="1" dirty="0" smtClean="0">
                <a:solidFill>
                  <a:schemeClr val="bg1"/>
                </a:solidFill>
              </a:rPr>
              <a:t>Un bene pubblico da far rinascere</a:t>
            </a:r>
            <a:r>
              <a:rPr lang="it-IT" sz="2800" dirty="0" smtClean="0">
                <a:solidFill>
                  <a:schemeClr val="bg1"/>
                </a:solidFill>
              </a:rPr>
              <a:t> </a:t>
            </a:r>
            <a:endParaRPr lang="it-IT" sz="2800" dirty="0">
              <a:solidFill>
                <a:schemeClr val="bg1"/>
              </a:solidFill>
            </a:endParaRPr>
          </a:p>
        </p:txBody>
      </p:sp>
      <p:sp>
        <p:nvSpPr>
          <p:cNvPr id="5" name="Rettangolo 4"/>
          <p:cNvSpPr/>
          <p:nvPr/>
        </p:nvSpPr>
        <p:spPr>
          <a:xfrm>
            <a:off x="0" y="-27384"/>
            <a:ext cx="9144000" cy="6858000"/>
          </a:xfrm>
          <a:prstGeom prst="rect">
            <a:avLst/>
          </a:prstGeom>
          <a:blipFill dpi="0" rotWithShape="1">
            <a:blip r:embed="rId3" cstate="print">
              <a:alphaModFix amt="26000"/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7" name="Rettangolo 6"/>
          <p:cNvSpPr/>
          <p:nvPr/>
        </p:nvSpPr>
        <p:spPr>
          <a:xfrm>
            <a:off x="323528" y="581779"/>
            <a:ext cx="6728317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4800" b="1" dirty="0" smtClean="0"/>
              <a:t>La consultazione pubblica</a:t>
            </a:r>
            <a:endParaRPr lang="it-IT" sz="4800" dirty="0"/>
          </a:p>
        </p:txBody>
      </p:sp>
      <p:sp>
        <p:nvSpPr>
          <p:cNvPr id="8" name="CasellaDiTesto 7"/>
          <p:cNvSpPr txBox="1"/>
          <p:nvPr/>
        </p:nvSpPr>
        <p:spPr>
          <a:xfrm>
            <a:off x="395536" y="2004992"/>
            <a:ext cx="806489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sz="2000" b="1" dirty="0" smtClean="0"/>
              <a:t>Il primo passo nella riqualificazione del compendio è quello dell’</a:t>
            </a:r>
            <a:r>
              <a:rPr lang="it-IT" sz="2000" b="1" dirty="0" smtClean="0">
                <a:solidFill>
                  <a:srgbClr val="FF0000"/>
                </a:solidFill>
              </a:rPr>
              <a:t>ascolto del territorio </a:t>
            </a:r>
            <a:r>
              <a:rPr lang="it-IT" sz="2000" b="1" dirty="0" smtClean="0"/>
              <a:t>attraverso la consultazione pubblica: uno strumento partecipativo per </a:t>
            </a:r>
            <a:r>
              <a:rPr lang="it-IT" sz="2000" b="1" dirty="0" smtClean="0">
                <a:solidFill>
                  <a:srgbClr val="FF0000"/>
                </a:solidFill>
              </a:rPr>
              <a:t>raccogliere </a:t>
            </a:r>
            <a:r>
              <a:rPr lang="it-IT" sz="2000" b="1" dirty="0">
                <a:solidFill>
                  <a:srgbClr val="FF0000"/>
                </a:solidFill>
              </a:rPr>
              <a:t>l</a:t>
            </a:r>
            <a:r>
              <a:rPr lang="it-IT" sz="2000" b="1" dirty="0" smtClean="0">
                <a:solidFill>
                  <a:srgbClr val="FF0000"/>
                </a:solidFill>
              </a:rPr>
              <a:t>e idee e i progetti di cittadini, associazioni e privati </a:t>
            </a:r>
            <a:r>
              <a:rPr lang="it-IT" sz="2000" b="1" dirty="0" smtClean="0"/>
              <a:t>che possono contribuire a reinventare l’uso degli spazi</a:t>
            </a:r>
            <a:r>
              <a:rPr lang="it-IT" b="1" dirty="0" smtClean="0"/>
              <a:t>.</a:t>
            </a:r>
          </a:p>
        </p:txBody>
      </p:sp>
      <p:sp>
        <p:nvSpPr>
          <p:cNvPr id="13" name="CasellaDiTesto 12"/>
          <p:cNvSpPr txBox="1"/>
          <p:nvPr/>
        </p:nvSpPr>
        <p:spPr>
          <a:xfrm>
            <a:off x="395536" y="3933056"/>
            <a:ext cx="8064896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sz="2000" b="1" dirty="0" smtClean="0"/>
              <a:t>La consultazione pubblica, promossa dall’ Agenzia del Demanio e dal Comune di Gazzola dal 25 novembre 2016 al 31 maggio 2017, aveva gli obiettivi principali di disegnare insieme a tutti gli attori coinvolti un </a:t>
            </a:r>
            <a:r>
              <a:rPr lang="it-IT" sz="2000" b="1" dirty="0" smtClean="0">
                <a:solidFill>
                  <a:srgbClr val="FF0000"/>
                </a:solidFill>
              </a:rPr>
              <a:t>percorso di trasformazione dell’ex polveriera  coerente con la ricchezza naturalistica </a:t>
            </a:r>
            <a:r>
              <a:rPr lang="it-IT" sz="2000" b="1" dirty="0" smtClean="0"/>
              <a:t>in cui è inserita e, al contempo, </a:t>
            </a:r>
            <a:r>
              <a:rPr lang="it-IT" sz="2000" b="1" dirty="0" smtClean="0">
                <a:solidFill>
                  <a:srgbClr val="FF0000"/>
                </a:solidFill>
              </a:rPr>
              <a:t>orientare i bandi di gara</a:t>
            </a:r>
            <a:r>
              <a:rPr lang="it-IT" sz="2000" b="1" dirty="0" smtClean="0"/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AutoShape 4" descr="gazzola2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12" name="Rettangolo 11"/>
          <p:cNvSpPr/>
          <p:nvPr/>
        </p:nvSpPr>
        <p:spPr>
          <a:xfrm>
            <a:off x="395536" y="548680"/>
            <a:ext cx="528670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2800" b="1" dirty="0" smtClean="0">
                <a:solidFill>
                  <a:schemeClr val="bg1"/>
                </a:solidFill>
              </a:rPr>
              <a:t>Un bene pubblico da far rinascere</a:t>
            </a:r>
            <a:r>
              <a:rPr lang="it-IT" sz="2800" dirty="0" smtClean="0">
                <a:solidFill>
                  <a:schemeClr val="bg1"/>
                </a:solidFill>
              </a:rPr>
              <a:t> </a:t>
            </a:r>
            <a:endParaRPr lang="it-IT" sz="2800" dirty="0">
              <a:solidFill>
                <a:schemeClr val="bg1"/>
              </a:solidFill>
            </a:endParaRPr>
          </a:p>
        </p:txBody>
      </p:sp>
      <p:sp>
        <p:nvSpPr>
          <p:cNvPr id="6" name="Rettangolo 5"/>
          <p:cNvSpPr/>
          <p:nvPr/>
        </p:nvSpPr>
        <p:spPr>
          <a:xfrm>
            <a:off x="179512" y="797803"/>
            <a:ext cx="8785738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4800" b="1" dirty="0" smtClean="0">
                <a:solidFill>
                  <a:schemeClr val="bg1"/>
                </a:solidFill>
              </a:rPr>
              <a:t>Un bene pubblico da far rinascere</a:t>
            </a:r>
            <a:endParaRPr lang="it-IT" sz="4800" dirty="0">
              <a:solidFill>
                <a:schemeClr val="bg1"/>
              </a:solidFill>
            </a:endParaRPr>
          </a:p>
        </p:txBody>
      </p:sp>
      <p:sp>
        <p:nvSpPr>
          <p:cNvPr id="7" name="Rettangolo 6"/>
          <p:cNvSpPr/>
          <p:nvPr/>
        </p:nvSpPr>
        <p:spPr>
          <a:xfrm>
            <a:off x="179512" y="581779"/>
            <a:ext cx="8329844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4800" b="1" dirty="0" smtClean="0"/>
              <a:t>Gli obiettivi della consultazione </a:t>
            </a:r>
            <a:endParaRPr lang="it-IT" sz="4800" dirty="0"/>
          </a:p>
        </p:txBody>
      </p:sp>
      <p:sp>
        <p:nvSpPr>
          <p:cNvPr id="8" name="CasellaDiTesto 7"/>
          <p:cNvSpPr txBox="1"/>
          <p:nvPr/>
        </p:nvSpPr>
        <p:spPr>
          <a:xfrm>
            <a:off x="251520" y="1772816"/>
            <a:ext cx="8496944" cy="120032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pPr lvl="0" algn="just">
              <a:defRPr/>
            </a:pPr>
            <a:r>
              <a:rPr lang="it-IT" dirty="0"/>
              <a:t>D</a:t>
            </a:r>
            <a:r>
              <a:rPr lang="it-IT" dirty="0" smtClean="0"/>
              <a:t>efinizione di </a:t>
            </a:r>
            <a:r>
              <a:rPr lang="it-IT" dirty="0" smtClean="0">
                <a:solidFill>
                  <a:srgbClr val="FF0000"/>
                </a:solidFill>
              </a:rPr>
              <a:t>possibili scenari e interventi di recupero, valorizzazione e riuso </a:t>
            </a:r>
            <a:r>
              <a:rPr lang="it-IT" dirty="0" smtClean="0"/>
              <a:t>dell’Ex Polveriera, per </a:t>
            </a:r>
            <a:r>
              <a:rPr lang="it-IT" dirty="0"/>
              <a:t>la quale </a:t>
            </a:r>
            <a:r>
              <a:rPr lang="it-IT" dirty="0" smtClean="0"/>
              <a:t>la strumentazione urbanistica comunale consente interventi </a:t>
            </a:r>
            <a:r>
              <a:rPr lang="it-IT" dirty="0"/>
              <a:t>a carattere turistico-ricettivo, anche </a:t>
            </a:r>
            <a:r>
              <a:rPr lang="it-IT" dirty="0" smtClean="0"/>
              <a:t>multifunzionali: </a:t>
            </a:r>
            <a:r>
              <a:rPr lang="it-IT" dirty="0"/>
              <a:t>ristorativo, ricreativo e sportivo, culturale e </a:t>
            </a:r>
            <a:r>
              <a:rPr lang="it-IT" dirty="0" smtClean="0"/>
              <a:t>sociale. </a:t>
            </a:r>
          </a:p>
        </p:txBody>
      </p:sp>
      <p:pic>
        <p:nvPicPr>
          <p:cNvPr id="10" name="Picture 2" descr="C:\Users\flgvnt87c56h501o\Desktop\autumn-tree-vector-95454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37118" y="3645024"/>
            <a:ext cx="1094522" cy="11521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C:\Users\flgvnt87c56h501o\Desktop\autumn-tree-vector-95454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1520" y="5013176"/>
            <a:ext cx="1094522" cy="11521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CasellaDiTesto 13"/>
          <p:cNvSpPr txBox="1"/>
          <p:nvPr/>
        </p:nvSpPr>
        <p:spPr>
          <a:xfrm>
            <a:off x="5436096" y="3717032"/>
            <a:ext cx="2808312" cy="64633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r>
              <a:rPr lang="it-IT" dirty="0">
                <a:solidFill>
                  <a:srgbClr val="FF0000"/>
                </a:solidFill>
              </a:rPr>
              <a:t>Fruizione</a:t>
            </a:r>
            <a:r>
              <a:rPr lang="it-IT" dirty="0"/>
              <a:t> prevalentemente </a:t>
            </a:r>
            <a:r>
              <a:rPr lang="it-IT" dirty="0">
                <a:solidFill>
                  <a:srgbClr val="FF0000"/>
                </a:solidFill>
              </a:rPr>
              <a:t>pubblica</a:t>
            </a:r>
            <a:r>
              <a:rPr lang="it-IT" dirty="0"/>
              <a:t> del </a:t>
            </a:r>
            <a:r>
              <a:rPr lang="it-IT" dirty="0" smtClean="0"/>
              <a:t>compendio</a:t>
            </a:r>
            <a:endParaRPr lang="it-IT" dirty="0"/>
          </a:p>
        </p:txBody>
      </p:sp>
      <p:pic>
        <p:nvPicPr>
          <p:cNvPr id="15" name="Picture 2" descr="C:\Users\flgvnt87c56h501o\Desktop\autumn-tree-vector-95454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283968" y="3645024"/>
            <a:ext cx="1094522" cy="11521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CasellaDiTesto 15"/>
          <p:cNvSpPr txBox="1"/>
          <p:nvPr/>
        </p:nvSpPr>
        <p:spPr>
          <a:xfrm>
            <a:off x="1259633" y="5085184"/>
            <a:ext cx="2376263" cy="120032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r>
              <a:rPr lang="it-IT" dirty="0">
                <a:solidFill>
                  <a:srgbClr val="FF0000"/>
                </a:solidFill>
              </a:rPr>
              <a:t>Sostenibilità economica </a:t>
            </a:r>
            <a:r>
              <a:rPr lang="it-IT" dirty="0" smtClean="0">
                <a:solidFill>
                  <a:srgbClr val="FF0000"/>
                </a:solidFill>
              </a:rPr>
              <a:t> e ambientale </a:t>
            </a:r>
            <a:r>
              <a:rPr lang="it-IT" dirty="0" smtClean="0"/>
              <a:t>degli </a:t>
            </a:r>
            <a:r>
              <a:rPr lang="it-IT" dirty="0"/>
              <a:t>interventi di </a:t>
            </a:r>
            <a:r>
              <a:rPr lang="it-IT" dirty="0" smtClean="0"/>
              <a:t>recupero</a:t>
            </a:r>
            <a:endParaRPr lang="it-IT" dirty="0"/>
          </a:p>
        </p:txBody>
      </p:sp>
      <p:pic>
        <p:nvPicPr>
          <p:cNvPr id="17" name="Picture 2" descr="C:\Users\flgvnt87c56h501o\Desktop\autumn-tree-vector-95454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283968" y="4941168"/>
            <a:ext cx="1094522" cy="11521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CasellaDiTesto 17"/>
          <p:cNvSpPr txBox="1"/>
          <p:nvPr/>
        </p:nvSpPr>
        <p:spPr>
          <a:xfrm>
            <a:off x="5436096" y="5013176"/>
            <a:ext cx="2808312" cy="120032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r>
              <a:rPr lang="it-IT" dirty="0">
                <a:solidFill>
                  <a:srgbClr val="FF0000"/>
                </a:solidFill>
              </a:rPr>
              <a:t>Sinergia</a:t>
            </a:r>
            <a:r>
              <a:rPr lang="it-IT" dirty="0"/>
              <a:t> tra i </a:t>
            </a:r>
            <a:r>
              <a:rPr lang="it-IT" dirty="0">
                <a:solidFill>
                  <a:srgbClr val="FF0000"/>
                </a:solidFill>
              </a:rPr>
              <a:t>soggetti pubblici </a:t>
            </a:r>
            <a:r>
              <a:rPr lang="it-IT" dirty="0" smtClean="0"/>
              <a:t>interessati   </a:t>
            </a:r>
            <a:r>
              <a:rPr lang="it-IT" dirty="0"/>
              <a:t>e partnership </a:t>
            </a:r>
            <a:r>
              <a:rPr lang="it-IT" dirty="0" smtClean="0"/>
              <a:t>tra</a:t>
            </a:r>
            <a:r>
              <a:rPr lang="it-IT" dirty="0" smtClean="0">
                <a:solidFill>
                  <a:srgbClr val="FF0000"/>
                </a:solidFill>
              </a:rPr>
              <a:t> </a:t>
            </a:r>
            <a:r>
              <a:rPr lang="it-IT" dirty="0">
                <a:solidFill>
                  <a:srgbClr val="FF0000"/>
                </a:solidFill>
              </a:rPr>
              <a:t>operatori </a:t>
            </a:r>
            <a:r>
              <a:rPr lang="it-IT" dirty="0" smtClean="0">
                <a:solidFill>
                  <a:srgbClr val="FF0000"/>
                </a:solidFill>
              </a:rPr>
              <a:t>privati </a:t>
            </a:r>
            <a:r>
              <a:rPr lang="it-IT" dirty="0" smtClean="0"/>
              <a:t>interessati</a:t>
            </a:r>
            <a:endParaRPr lang="it-IT" dirty="0"/>
          </a:p>
        </p:txBody>
      </p:sp>
      <p:sp>
        <p:nvSpPr>
          <p:cNvPr id="19" name="CasellaDiTesto 18"/>
          <p:cNvSpPr txBox="1"/>
          <p:nvPr/>
        </p:nvSpPr>
        <p:spPr>
          <a:xfrm>
            <a:off x="1331641" y="3717032"/>
            <a:ext cx="2232247" cy="64633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r>
              <a:rPr lang="it-IT" dirty="0">
                <a:solidFill>
                  <a:srgbClr val="FF0000"/>
                </a:solidFill>
              </a:rPr>
              <a:t>Tutela</a:t>
            </a:r>
            <a:r>
              <a:rPr lang="it-IT" dirty="0"/>
              <a:t> del </a:t>
            </a:r>
            <a:r>
              <a:rPr lang="it-IT" dirty="0" smtClean="0"/>
              <a:t>patrimonio naturalistico</a:t>
            </a:r>
            <a:endParaRPr lang="it-IT" dirty="0"/>
          </a:p>
        </p:txBody>
      </p:sp>
      <p:sp>
        <p:nvSpPr>
          <p:cNvPr id="20" name="CasellaDiTesto 19"/>
          <p:cNvSpPr txBox="1"/>
          <p:nvPr/>
        </p:nvSpPr>
        <p:spPr>
          <a:xfrm>
            <a:off x="251520" y="3212976"/>
            <a:ext cx="25202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 smtClean="0"/>
              <a:t>I principali item:</a:t>
            </a:r>
            <a:endParaRPr lang="it-IT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AutoShape 4" descr="gazzola2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12" name="Rettangolo 11"/>
          <p:cNvSpPr/>
          <p:nvPr/>
        </p:nvSpPr>
        <p:spPr>
          <a:xfrm>
            <a:off x="395536" y="548680"/>
            <a:ext cx="528670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2800" b="1" dirty="0" smtClean="0">
                <a:solidFill>
                  <a:schemeClr val="bg1"/>
                </a:solidFill>
              </a:rPr>
              <a:t>Un bene pubblico da far rinascere</a:t>
            </a:r>
            <a:r>
              <a:rPr lang="it-IT" sz="2800" dirty="0" smtClean="0">
                <a:solidFill>
                  <a:schemeClr val="bg1"/>
                </a:solidFill>
              </a:rPr>
              <a:t> </a:t>
            </a:r>
            <a:endParaRPr lang="it-IT" sz="2800" dirty="0">
              <a:solidFill>
                <a:schemeClr val="bg1"/>
              </a:solidFill>
            </a:endParaRPr>
          </a:p>
        </p:txBody>
      </p:sp>
      <p:sp>
        <p:nvSpPr>
          <p:cNvPr id="6" name="Rettangolo 5"/>
          <p:cNvSpPr/>
          <p:nvPr/>
        </p:nvSpPr>
        <p:spPr>
          <a:xfrm>
            <a:off x="179512" y="797803"/>
            <a:ext cx="8785738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4800" b="1" dirty="0" smtClean="0">
                <a:solidFill>
                  <a:schemeClr val="bg1"/>
                </a:solidFill>
              </a:rPr>
              <a:t>Un bene pubblico da far rinascere</a:t>
            </a:r>
            <a:endParaRPr lang="it-IT" sz="4800" dirty="0">
              <a:solidFill>
                <a:schemeClr val="bg1"/>
              </a:solidFill>
            </a:endParaRPr>
          </a:p>
        </p:txBody>
      </p:sp>
      <p:sp>
        <p:nvSpPr>
          <p:cNvPr id="7" name="Rettangolo 6"/>
          <p:cNvSpPr/>
          <p:nvPr/>
        </p:nvSpPr>
        <p:spPr>
          <a:xfrm>
            <a:off x="179512" y="548680"/>
            <a:ext cx="7131055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4800" b="1" dirty="0" smtClean="0"/>
              <a:t>Gli esiti della consultazione</a:t>
            </a:r>
            <a:endParaRPr lang="it-IT" sz="4800" dirty="0"/>
          </a:p>
        </p:txBody>
      </p:sp>
      <p:sp>
        <p:nvSpPr>
          <p:cNvPr id="21" name="CasellaDiTesto 20"/>
          <p:cNvSpPr txBox="1"/>
          <p:nvPr/>
        </p:nvSpPr>
        <p:spPr>
          <a:xfrm>
            <a:off x="251520" y="1702549"/>
            <a:ext cx="84249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dirty="0" smtClean="0"/>
              <a:t>Esito della consultazione: </a:t>
            </a:r>
            <a:r>
              <a:rPr lang="it-IT" b="1" dirty="0" smtClean="0"/>
              <a:t>47 soggetti interessati, </a:t>
            </a:r>
            <a:r>
              <a:rPr lang="it-IT" dirty="0" smtClean="0"/>
              <a:t>36 soggetti che hanno effettuato un sopralluogo</a:t>
            </a:r>
            <a:r>
              <a:rPr lang="it-IT" b="1" dirty="0" smtClean="0"/>
              <a:t>, 5 proposte </a:t>
            </a:r>
            <a:r>
              <a:rPr lang="it-IT" dirty="0" smtClean="0"/>
              <a:t>per ridare un futuro al compendio.  </a:t>
            </a:r>
            <a:endParaRPr lang="it-IT" dirty="0"/>
          </a:p>
        </p:txBody>
      </p:sp>
      <p:pic>
        <p:nvPicPr>
          <p:cNvPr id="2" name="Picture 2" descr="C:\Users\srnccl76t69h501v\Desktop\CONSULTAZIONE PUBBLICAgazzol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2511152"/>
            <a:ext cx="8352928" cy="379816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AutoShape 4" descr="gazzola2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12" name="Rettangolo 11"/>
          <p:cNvSpPr/>
          <p:nvPr/>
        </p:nvSpPr>
        <p:spPr>
          <a:xfrm>
            <a:off x="395536" y="548680"/>
            <a:ext cx="528670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2800" b="1" dirty="0" smtClean="0">
                <a:solidFill>
                  <a:schemeClr val="bg1"/>
                </a:solidFill>
              </a:rPr>
              <a:t>Un bene pubblico da far rinascere</a:t>
            </a:r>
            <a:r>
              <a:rPr lang="it-IT" sz="2800" dirty="0" smtClean="0">
                <a:solidFill>
                  <a:schemeClr val="bg1"/>
                </a:solidFill>
              </a:rPr>
              <a:t> </a:t>
            </a:r>
            <a:endParaRPr lang="it-IT" sz="2800" dirty="0">
              <a:solidFill>
                <a:schemeClr val="bg1"/>
              </a:solidFill>
            </a:endParaRPr>
          </a:p>
        </p:txBody>
      </p:sp>
      <p:sp>
        <p:nvSpPr>
          <p:cNvPr id="6" name="Rettangolo 5"/>
          <p:cNvSpPr/>
          <p:nvPr/>
        </p:nvSpPr>
        <p:spPr>
          <a:xfrm>
            <a:off x="179512" y="797803"/>
            <a:ext cx="8785738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4800" b="1" dirty="0" smtClean="0">
                <a:solidFill>
                  <a:schemeClr val="bg1"/>
                </a:solidFill>
              </a:rPr>
              <a:t>Un bene pubblico da far rinascere</a:t>
            </a:r>
            <a:endParaRPr lang="it-IT" sz="4800" dirty="0">
              <a:solidFill>
                <a:schemeClr val="bg1"/>
              </a:solidFill>
            </a:endParaRPr>
          </a:p>
        </p:txBody>
      </p:sp>
      <p:sp>
        <p:nvSpPr>
          <p:cNvPr id="11" name="Rettangolo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 dpi="0" rotWithShape="1">
            <a:blip r:embed="rId3" cstate="print">
              <a:alphaModFix amt="21000"/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3" name="Rettangolo 12"/>
          <p:cNvSpPr/>
          <p:nvPr/>
        </p:nvSpPr>
        <p:spPr>
          <a:xfrm>
            <a:off x="323528" y="692696"/>
            <a:ext cx="8364085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4800" b="1" dirty="0" smtClean="0"/>
              <a:t>Le caratteristiche delle proposte</a:t>
            </a:r>
            <a:endParaRPr lang="it-IT" sz="4800" dirty="0"/>
          </a:p>
        </p:txBody>
      </p:sp>
      <p:sp>
        <p:nvSpPr>
          <p:cNvPr id="8" name="Rettangolo 7"/>
          <p:cNvSpPr/>
          <p:nvPr/>
        </p:nvSpPr>
        <p:spPr>
          <a:xfrm>
            <a:off x="179512" y="2204864"/>
            <a:ext cx="8640960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it-IT" sz="2800" b="1" dirty="0" smtClean="0">
                <a:solidFill>
                  <a:schemeClr val="accent3">
                    <a:lumMod val="50000"/>
                  </a:schemeClr>
                </a:solidFill>
              </a:rPr>
              <a:t>Le </a:t>
            </a:r>
            <a:r>
              <a:rPr lang="it-IT" sz="2800" b="1" dirty="0" smtClean="0">
                <a:solidFill>
                  <a:srgbClr val="FF0000"/>
                </a:solidFill>
              </a:rPr>
              <a:t>5 proposte di riuso </a:t>
            </a:r>
            <a:r>
              <a:rPr lang="it-IT" sz="2800" b="1" dirty="0" smtClean="0">
                <a:solidFill>
                  <a:schemeClr val="accent3">
                    <a:lumMod val="50000"/>
                  </a:schemeClr>
                </a:solidFill>
              </a:rPr>
              <a:t>presentate, di natura non progettuale, sono tutte rivolte alla valorizzazione dell’area, assicurandone la pubblica fruibilità.</a:t>
            </a:r>
          </a:p>
          <a:p>
            <a:pPr algn="just"/>
            <a:endParaRPr lang="it-IT" sz="2800" b="1" dirty="0" smtClean="0">
              <a:solidFill>
                <a:schemeClr val="accent3">
                  <a:lumMod val="50000"/>
                </a:schemeClr>
              </a:solidFill>
            </a:endParaRPr>
          </a:p>
          <a:p>
            <a:pPr algn="just"/>
            <a:r>
              <a:rPr lang="it-IT" sz="2800" b="1" dirty="0" smtClean="0">
                <a:solidFill>
                  <a:schemeClr val="accent3">
                    <a:lumMod val="50000"/>
                  </a:schemeClr>
                </a:solidFill>
              </a:rPr>
              <a:t>Le funzioni proposte sono </a:t>
            </a:r>
            <a:r>
              <a:rPr lang="it-IT" sz="2800" b="1" dirty="0" smtClean="0">
                <a:solidFill>
                  <a:srgbClr val="FF0000"/>
                </a:solidFill>
              </a:rPr>
              <a:t>tutte riconducibili </a:t>
            </a:r>
            <a:r>
              <a:rPr lang="it-IT" sz="2800" b="1" dirty="0" smtClean="0">
                <a:solidFill>
                  <a:schemeClr val="accent3">
                    <a:lumMod val="50000"/>
                  </a:schemeClr>
                </a:solidFill>
              </a:rPr>
              <a:t>ad attività di </a:t>
            </a:r>
            <a:r>
              <a:rPr lang="it-IT" sz="2800" b="1" dirty="0" smtClean="0">
                <a:solidFill>
                  <a:srgbClr val="FF0000"/>
                </a:solidFill>
              </a:rPr>
              <a:t>carattere ricreativo</a:t>
            </a:r>
            <a:r>
              <a:rPr lang="it-IT" sz="2800" b="1" dirty="0" smtClean="0">
                <a:solidFill>
                  <a:schemeClr val="accent3">
                    <a:lumMod val="50000"/>
                  </a:schemeClr>
                </a:solidFill>
              </a:rPr>
              <a:t>, collegate alla </a:t>
            </a:r>
            <a:r>
              <a:rPr lang="it-IT" sz="2800" b="1" dirty="0" smtClean="0">
                <a:solidFill>
                  <a:srgbClr val="FF0000"/>
                </a:solidFill>
              </a:rPr>
              <a:t>natura</a:t>
            </a:r>
            <a:r>
              <a:rPr lang="it-IT" sz="2800" b="1" dirty="0" smtClean="0">
                <a:solidFill>
                  <a:schemeClr val="accent3">
                    <a:lumMod val="50000"/>
                  </a:schemeClr>
                </a:solidFill>
              </a:rPr>
              <a:t>, allo </a:t>
            </a:r>
            <a:r>
              <a:rPr lang="it-IT" sz="2800" b="1" dirty="0" smtClean="0">
                <a:solidFill>
                  <a:srgbClr val="FF0000"/>
                </a:solidFill>
              </a:rPr>
              <a:t>sport</a:t>
            </a:r>
            <a:r>
              <a:rPr lang="it-IT" sz="2800" b="1" dirty="0" smtClean="0">
                <a:solidFill>
                  <a:schemeClr val="accent3">
                    <a:lumMod val="50000"/>
                  </a:schemeClr>
                </a:solidFill>
              </a:rPr>
              <a:t>, all’</a:t>
            </a:r>
            <a:r>
              <a:rPr lang="it-IT" sz="2800" b="1" dirty="0" smtClean="0">
                <a:solidFill>
                  <a:srgbClr val="FF0000"/>
                </a:solidFill>
              </a:rPr>
              <a:t>ospitalità green</a:t>
            </a:r>
            <a:r>
              <a:rPr lang="it-IT" sz="2800" b="1" dirty="0" smtClean="0">
                <a:solidFill>
                  <a:schemeClr val="accent3">
                    <a:lumMod val="50000"/>
                  </a:schemeClr>
                </a:solidFill>
              </a:rPr>
              <a:t>.</a:t>
            </a:r>
          </a:p>
          <a:p>
            <a:pPr algn="just"/>
            <a:endParaRPr lang="it-IT" sz="2400" b="1" dirty="0" smtClean="0">
              <a:solidFill>
                <a:schemeClr val="accent3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AutoShape 4" descr="gazzola2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12" name="Rettangolo 11"/>
          <p:cNvSpPr/>
          <p:nvPr/>
        </p:nvSpPr>
        <p:spPr>
          <a:xfrm>
            <a:off x="395536" y="548680"/>
            <a:ext cx="528670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2800" b="1" dirty="0" smtClean="0">
                <a:solidFill>
                  <a:schemeClr val="bg1"/>
                </a:solidFill>
              </a:rPr>
              <a:t>Un bene pubblico da far rinascere</a:t>
            </a:r>
            <a:r>
              <a:rPr lang="it-IT" sz="2800" dirty="0" smtClean="0">
                <a:solidFill>
                  <a:schemeClr val="bg1"/>
                </a:solidFill>
              </a:rPr>
              <a:t> </a:t>
            </a:r>
            <a:endParaRPr lang="it-IT" sz="2800" dirty="0">
              <a:solidFill>
                <a:schemeClr val="bg1"/>
              </a:solidFill>
            </a:endParaRPr>
          </a:p>
        </p:txBody>
      </p:sp>
      <p:sp>
        <p:nvSpPr>
          <p:cNvPr id="6" name="Rettangolo 5"/>
          <p:cNvSpPr/>
          <p:nvPr/>
        </p:nvSpPr>
        <p:spPr>
          <a:xfrm>
            <a:off x="179512" y="797803"/>
            <a:ext cx="8785738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4800" b="1" dirty="0" smtClean="0">
                <a:solidFill>
                  <a:schemeClr val="bg1"/>
                </a:solidFill>
              </a:rPr>
              <a:t>Un bene pubblico da far rinascere</a:t>
            </a:r>
            <a:endParaRPr lang="it-IT" sz="4800" dirty="0">
              <a:solidFill>
                <a:schemeClr val="bg1"/>
              </a:solidFill>
            </a:endParaRPr>
          </a:p>
        </p:txBody>
      </p:sp>
      <p:sp>
        <p:nvSpPr>
          <p:cNvPr id="11" name="Rettangolo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 dpi="0" rotWithShape="1">
            <a:blip r:embed="rId3" cstate="print">
              <a:alphaModFix amt="21000"/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3" name="Rettangolo 12"/>
          <p:cNvSpPr/>
          <p:nvPr/>
        </p:nvSpPr>
        <p:spPr>
          <a:xfrm>
            <a:off x="179512" y="692696"/>
            <a:ext cx="8816131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4800" b="1" dirty="0" smtClean="0"/>
              <a:t>Le caratteristiche delle </a:t>
            </a:r>
            <a:r>
              <a:rPr lang="it-IT" sz="4800" b="1" dirty="0" smtClean="0">
                <a:solidFill>
                  <a:srgbClr val="FF0000"/>
                </a:solidFill>
              </a:rPr>
              <a:t>5</a:t>
            </a:r>
            <a:r>
              <a:rPr lang="it-IT" sz="4800" b="1" dirty="0" smtClean="0"/>
              <a:t> proposte</a:t>
            </a:r>
            <a:endParaRPr lang="it-IT" sz="4800" dirty="0"/>
          </a:p>
        </p:txBody>
      </p:sp>
      <p:sp>
        <p:nvSpPr>
          <p:cNvPr id="8" name="Rettangolo 7"/>
          <p:cNvSpPr/>
          <p:nvPr/>
        </p:nvSpPr>
        <p:spPr>
          <a:xfrm>
            <a:off x="179512" y="1556792"/>
            <a:ext cx="8640960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it-IT" sz="2800" dirty="0" smtClean="0"/>
          </a:p>
          <a:p>
            <a:pPr marL="457200" indent="-457200" algn="just">
              <a:buFont typeface="+mj-lt"/>
              <a:buAutoNum type="arabicPeriod"/>
            </a:pPr>
            <a:r>
              <a:rPr lang="it-IT" sz="2800" b="1" dirty="0" smtClean="0">
                <a:solidFill>
                  <a:schemeClr val="accent3">
                    <a:lumMod val="50000"/>
                  </a:schemeClr>
                </a:solidFill>
              </a:rPr>
              <a:t> Recupero degli edifici del compendio per </a:t>
            </a:r>
            <a:r>
              <a:rPr lang="it-IT" sz="2800" b="1" dirty="0" smtClean="0">
                <a:solidFill>
                  <a:srgbClr val="FF0000"/>
                </a:solidFill>
              </a:rPr>
              <a:t>attività culturali e didattico-espositive</a:t>
            </a:r>
            <a:r>
              <a:rPr lang="it-IT" sz="2800" b="1" dirty="0" smtClean="0">
                <a:solidFill>
                  <a:schemeClr val="accent3">
                    <a:lumMod val="50000"/>
                  </a:schemeClr>
                </a:solidFill>
              </a:rPr>
              <a:t>, oltre che  </a:t>
            </a:r>
            <a:r>
              <a:rPr lang="it-IT" sz="2800" b="1" dirty="0" smtClean="0">
                <a:solidFill>
                  <a:srgbClr val="FF0000"/>
                </a:solidFill>
              </a:rPr>
              <a:t>commerciali</a:t>
            </a:r>
            <a:r>
              <a:rPr lang="it-IT" sz="2800" b="1" dirty="0" smtClean="0">
                <a:solidFill>
                  <a:schemeClr val="accent3">
                    <a:lumMod val="50000"/>
                  </a:schemeClr>
                </a:solidFill>
              </a:rPr>
              <a:t>, e </a:t>
            </a:r>
            <a:r>
              <a:rPr lang="it-IT" sz="2800" b="1" dirty="0">
                <a:solidFill>
                  <a:schemeClr val="accent3">
                    <a:lumMod val="50000"/>
                  </a:schemeClr>
                </a:solidFill>
              </a:rPr>
              <a:t>realizzazione di percorsi ciclabili e pedonali all’interno dell’area verde;</a:t>
            </a:r>
          </a:p>
          <a:p>
            <a:pPr marL="457200" indent="-457200" algn="just">
              <a:buFont typeface="+mj-lt"/>
              <a:buAutoNum type="arabicPeriod"/>
            </a:pPr>
            <a:endParaRPr lang="it-IT" sz="2800" b="1" dirty="0">
              <a:solidFill>
                <a:schemeClr val="accent3">
                  <a:lumMod val="50000"/>
                </a:schemeClr>
              </a:solidFill>
            </a:endParaRPr>
          </a:p>
          <a:p>
            <a:pPr marL="457200" indent="-457200" algn="just">
              <a:buFont typeface="+mj-lt"/>
              <a:buAutoNum type="arabicPeriod"/>
            </a:pPr>
            <a:r>
              <a:rPr lang="it-IT" sz="2800" b="1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it-IT" sz="2800" b="1" dirty="0">
                <a:solidFill>
                  <a:srgbClr val="FF0000"/>
                </a:solidFill>
              </a:rPr>
              <a:t>Rigenerazione del parco in chiave green </a:t>
            </a:r>
            <a:r>
              <a:rPr lang="it-IT" sz="2800" b="1" dirty="0">
                <a:solidFill>
                  <a:schemeClr val="accent3">
                    <a:lumMod val="50000"/>
                  </a:schemeClr>
                </a:solidFill>
              </a:rPr>
              <a:t>sull’esempio di realtà internazionali, con utilizzo di materiali di recupero</a:t>
            </a:r>
            <a:r>
              <a:rPr lang="it-IT" sz="2800" b="1" dirty="0" smtClean="0">
                <a:solidFill>
                  <a:schemeClr val="accent2">
                    <a:lumMod val="75000"/>
                  </a:schemeClr>
                </a:solidFill>
              </a:rPr>
              <a:t>, </a:t>
            </a:r>
            <a:r>
              <a:rPr lang="it-IT" sz="2800" b="1" dirty="0">
                <a:solidFill>
                  <a:schemeClr val="accent3">
                    <a:lumMod val="50000"/>
                  </a:schemeClr>
                </a:solidFill>
              </a:rPr>
              <a:t>con</a:t>
            </a:r>
            <a:r>
              <a:rPr lang="it-IT" sz="2800" b="1" dirty="0" smtClean="0">
                <a:solidFill>
                  <a:schemeClr val="accent3">
                    <a:lumMod val="50000"/>
                  </a:schemeClr>
                </a:solidFill>
              </a:rPr>
              <a:t> l’obiettivo di sviluppare forme di </a:t>
            </a:r>
            <a:r>
              <a:rPr lang="it-IT" sz="2800" b="1" dirty="0" smtClean="0">
                <a:solidFill>
                  <a:srgbClr val="FF0000"/>
                </a:solidFill>
              </a:rPr>
              <a:t>turismo eco-sostenibile</a:t>
            </a:r>
            <a:r>
              <a:rPr lang="it-IT" sz="2800" b="1" dirty="0" smtClean="0">
                <a:solidFill>
                  <a:schemeClr val="accent2">
                    <a:lumMod val="75000"/>
                  </a:schemeClr>
                </a:solidFill>
              </a:rPr>
              <a:t>;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AutoShape 4" descr="gazzola2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12" name="Rettangolo 11"/>
          <p:cNvSpPr/>
          <p:nvPr/>
        </p:nvSpPr>
        <p:spPr>
          <a:xfrm>
            <a:off x="395536" y="548680"/>
            <a:ext cx="528670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2800" b="1" dirty="0" smtClean="0">
                <a:solidFill>
                  <a:schemeClr val="bg1"/>
                </a:solidFill>
              </a:rPr>
              <a:t>Un bene pubblico da far rinascere</a:t>
            </a:r>
            <a:r>
              <a:rPr lang="it-IT" sz="2800" dirty="0" smtClean="0">
                <a:solidFill>
                  <a:schemeClr val="bg1"/>
                </a:solidFill>
              </a:rPr>
              <a:t> </a:t>
            </a:r>
            <a:endParaRPr lang="it-IT" sz="2800" dirty="0">
              <a:solidFill>
                <a:schemeClr val="bg1"/>
              </a:solidFill>
            </a:endParaRPr>
          </a:p>
        </p:txBody>
      </p:sp>
      <p:sp>
        <p:nvSpPr>
          <p:cNvPr id="6" name="Rettangolo 5"/>
          <p:cNvSpPr/>
          <p:nvPr/>
        </p:nvSpPr>
        <p:spPr>
          <a:xfrm>
            <a:off x="179512" y="797803"/>
            <a:ext cx="8785738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4800" b="1" dirty="0" smtClean="0">
                <a:solidFill>
                  <a:schemeClr val="bg1"/>
                </a:solidFill>
              </a:rPr>
              <a:t>Un bene pubblico da far rinascere</a:t>
            </a:r>
            <a:endParaRPr lang="it-IT" sz="4800" dirty="0">
              <a:solidFill>
                <a:schemeClr val="bg1"/>
              </a:solidFill>
            </a:endParaRPr>
          </a:p>
        </p:txBody>
      </p:sp>
      <p:sp>
        <p:nvSpPr>
          <p:cNvPr id="11" name="Rettangolo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 dpi="0" rotWithShape="1">
            <a:blip r:embed="rId3" cstate="print">
              <a:alphaModFix amt="21000"/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3" name="Rettangolo 12"/>
          <p:cNvSpPr/>
          <p:nvPr/>
        </p:nvSpPr>
        <p:spPr>
          <a:xfrm>
            <a:off x="179512" y="692696"/>
            <a:ext cx="8816131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4800" b="1" dirty="0" smtClean="0"/>
              <a:t>Le caratteristiche delle </a:t>
            </a:r>
            <a:r>
              <a:rPr lang="it-IT" sz="4800" b="1" dirty="0" smtClean="0">
                <a:solidFill>
                  <a:srgbClr val="FF0000"/>
                </a:solidFill>
              </a:rPr>
              <a:t>5 </a:t>
            </a:r>
            <a:r>
              <a:rPr lang="it-IT" sz="4800" b="1" dirty="0" smtClean="0"/>
              <a:t>proposte</a:t>
            </a:r>
            <a:endParaRPr lang="it-IT" sz="4800" dirty="0"/>
          </a:p>
        </p:txBody>
      </p:sp>
      <p:sp>
        <p:nvSpPr>
          <p:cNvPr id="8" name="Rettangolo 7"/>
          <p:cNvSpPr/>
          <p:nvPr/>
        </p:nvSpPr>
        <p:spPr>
          <a:xfrm>
            <a:off x="179512" y="1556792"/>
            <a:ext cx="8640960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it-IT" sz="2800" dirty="0" smtClean="0"/>
          </a:p>
          <a:p>
            <a:pPr marL="457200" indent="-457200" algn="just">
              <a:buAutoNum type="arabicPeriod" startAt="3"/>
            </a:pPr>
            <a:r>
              <a:rPr lang="it-IT" sz="2800" b="1" dirty="0" smtClean="0">
                <a:solidFill>
                  <a:schemeClr val="accent3">
                    <a:lumMod val="50000"/>
                  </a:schemeClr>
                </a:solidFill>
              </a:rPr>
              <a:t>Sviluppo </a:t>
            </a:r>
            <a:r>
              <a:rPr lang="it-IT" sz="2800" b="1" dirty="0">
                <a:solidFill>
                  <a:schemeClr val="accent3">
                    <a:lumMod val="50000"/>
                  </a:schemeClr>
                </a:solidFill>
              </a:rPr>
              <a:t>di </a:t>
            </a:r>
            <a:r>
              <a:rPr lang="it-IT" sz="2800" b="1" dirty="0">
                <a:solidFill>
                  <a:srgbClr val="FF0000"/>
                </a:solidFill>
              </a:rPr>
              <a:t>attività ricreative e sportive </a:t>
            </a:r>
            <a:r>
              <a:rPr lang="it-IT" sz="2800" b="1" dirty="0">
                <a:solidFill>
                  <a:schemeClr val="accent3">
                    <a:lumMod val="50000"/>
                  </a:schemeClr>
                </a:solidFill>
              </a:rPr>
              <a:t>con relativi servizi, compresa </a:t>
            </a:r>
            <a:r>
              <a:rPr lang="it-IT" sz="2800" b="1" dirty="0">
                <a:solidFill>
                  <a:srgbClr val="FF0000"/>
                </a:solidFill>
              </a:rPr>
              <a:t>l’area camper</a:t>
            </a:r>
            <a:r>
              <a:rPr lang="it-IT" sz="2800" b="1" dirty="0" smtClean="0">
                <a:solidFill>
                  <a:schemeClr val="accent3">
                    <a:lumMod val="50000"/>
                  </a:schemeClr>
                </a:solidFill>
              </a:rPr>
              <a:t>;</a:t>
            </a:r>
          </a:p>
          <a:p>
            <a:pPr marL="457200" indent="-457200" algn="just">
              <a:buAutoNum type="arabicPeriod" startAt="3"/>
            </a:pPr>
            <a:endParaRPr lang="it-IT" sz="2800" b="1" dirty="0">
              <a:solidFill>
                <a:srgbClr val="002060"/>
              </a:solidFill>
            </a:endParaRPr>
          </a:p>
          <a:p>
            <a:pPr algn="just"/>
            <a:r>
              <a:rPr lang="it-IT" sz="2800" b="1" dirty="0" smtClean="0">
                <a:solidFill>
                  <a:schemeClr val="accent3">
                    <a:lumMod val="50000"/>
                  </a:schemeClr>
                </a:solidFill>
              </a:rPr>
              <a:t>4. Realizzazione </a:t>
            </a:r>
            <a:r>
              <a:rPr lang="it-IT" sz="2800" b="1" dirty="0">
                <a:solidFill>
                  <a:schemeClr val="accent3">
                    <a:lumMod val="50000"/>
                  </a:schemeClr>
                </a:solidFill>
              </a:rPr>
              <a:t>di un </a:t>
            </a:r>
            <a:r>
              <a:rPr lang="it-IT" sz="2800" b="1" dirty="0">
                <a:solidFill>
                  <a:srgbClr val="FF0000"/>
                </a:solidFill>
              </a:rPr>
              <a:t>“Parco Natura” </a:t>
            </a:r>
            <a:r>
              <a:rPr lang="it-IT" sz="2800" b="1" dirty="0">
                <a:solidFill>
                  <a:schemeClr val="accent3">
                    <a:lumMod val="50000"/>
                  </a:schemeClr>
                </a:solidFill>
              </a:rPr>
              <a:t>per praticare sport nel verde, oltre che </a:t>
            </a:r>
            <a:r>
              <a:rPr lang="it-IT" sz="2800" b="1" dirty="0">
                <a:solidFill>
                  <a:srgbClr val="FF0000"/>
                </a:solidFill>
              </a:rPr>
              <a:t>fattoria didattica, orto botanico e parco avventura</a:t>
            </a:r>
            <a:r>
              <a:rPr lang="it-IT" sz="2800" b="1" dirty="0" smtClean="0">
                <a:solidFill>
                  <a:schemeClr val="accent3">
                    <a:lumMod val="50000"/>
                  </a:schemeClr>
                </a:solidFill>
              </a:rPr>
              <a:t>;</a:t>
            </a:r>
          </a:p>
          <a:p>
            <a:pPr algn="just"/>
            <a:endParaRPr lang="it-IT" sz="2800" b="1" dirty="0">
              <a:solidFill>
                <a:srgbClr val="FF0000"/>
              </a:solidFill>
            </a:endParaRPr>
          </a:p>
          <a:p>
            <a:pPr algn="just"/>
            <a:r>
              <a:rPr lang="it-IT" sz="2800" b="1" dirty="0" smtClean="0">
                <a:solidFill>
                  <a:schemeClr val="accent3">
                    <a:lumMod val="50000"/>
                  </a:schemeClr>
                </a:solidFill>
              </a:rPr>
              <a:t>5. </a:t>
            </a:r>
            <a:r>
              <a:rPr lang="it-IT" sz="2800" b="1" dirty="0" smtClean="0">
                <a:solidFill>
                  <a:srgbClr val="FF0000"/>
                </a:solidFill>
              </a:rPr>
              <a:t>Recupero </a:t>
            </a:r>
            <a:r>
              <a:rPr lang="it-IT" sz="2800" b="1" dirty="0">
                <a:solidFill>
                  <a:srgbClr val="FF0000"/>
                </a:solidFill>
              </a:rPr>
              <a:t>dell’area nella sua interezza</a:t>
            </a:r>
            <a:r>
              <a:rPr lang="it-IT" sz="2800" b="1" dirty="0">
                <a:solidFill>
                  <a:schemeClr val="accent6">
                    <a:lumMod val="50000"/>
                  </a:schemeClr>
                </a:solidFill>
              </a:rPr>
              <a:t>, </a:t>
            </a:r>
            <a:r>
              <a:rPr lang="it-IT" sz="2800" b="1" dirty="0">
                <a:solidFill>
                  <a:schemeClr val="accent3">
                    <a:lumMod val="50000"/>
                  </a:schemeClr>
                </a:solidFill>
              </a:rPr>
              <a:t>con l’obiettivo di conservarne intatte le </a:t>
            </a:r>
            <a:r>
              <a:rPr lang="it-IT" sz="2800" b="1" dirty="0">
                <a:solidFill>
                  <a:srgbClr val="FF0000"/>
                </a:solidFill>
              </a:rPr>
              <a:t>caratteristiche naturali </a:t>
            </a:r>
            <a:r>
              <a:rPr lang="it-IT" sz="2800" b="1" dirty="0">
                <a:solidFill>
                  <a:schemeClr val="accent3">
                    <a:lumMod val="50000"/>
                  </a:schemeClr>
                </a:solidFill>
              </a:rPr>
              <a:t>ed ecologiche.</a:t>
            </a:r>
          </a:p>
        </p:txBody>
      </p:sp>
    </p:spTree>
    <p:extLst>
      <p:ext uri="{BB962C8B-B14F-4D97-AF65-F5344CB8AC3E}">
        <p14:creationId xmlns:p14="http://schemas.microsoft.com/office/powerpoint/2010/main" xmlns="" val="32271227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AutoShape 4" descr="gazzola2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12" name="Rettangolo 11"/>
          <p:cNvSpPr/>
          <p:nvPr/>
        </p:nvSpPr>
        <p:spPr>
          <a:xfrm>
            <a:off x="395536" y="548680"/>
            <a:ext cx="528670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2800" b="1" dirty="0" smtClean="0">
                <a:solidFill>
                  <a:schemeClr val="bg1"/>
                </a:solidFill>
              </a:rPr>
              <a:t>Un bene pubblico da far rinascere</a:t>
            </a:r>
            <a:r>
              <a:rPr lang="it-IT" sz="2800" dirty="0" smtClean="0">
                <a:solidFill>
                  <a:schemeClr val="bg1"/>
                </a:solidFill>
              </a:rPr>
              <a:t> </a:t>
            </a:r>
            <a:endParaRPr lang="it-IT" sz="2800" dirty="0">
              <a:solidFill>
                <a:schemeClr val="bg1"/>
              </a:solidFill>
            </a:endParaRPr>
          </a:p>
        </p:txBody>
      </p:sp>
      <p:sp>
        <p:nvSpPr>
          <p:cNvPr id="6" name="Rettangolo 5"/>
          <p:cNvSpPr/>
          <p:nvPr/>
        </p:nvSpPr>
        <p:spPr>
          <a:xfrm>
            <a:off x="179512" y="797803"/>
            <a:ext cx="8785738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4800" b="1" dirty="0" smtClean="0">
                <a:solidFill>
                  <a:schemeClr val="bg1"/>
                </a:solidFill>
              </a:rPr>
              <a:t>Un bene pubblico da far rinascere</a:t>
            </a:r>
            <a:endParaRPr lang="it-IT" sz="4800" dirty="0">
              <a:solidFill>
                <a:schemeClr val="bg1"/>
              </a:solidFill>
            </a:endParaRPr>
          </a:p>
        </p:txBody>
      </p:sp>
      <p:sp>
        <p:nvSpPr>
          <p:cNvPr id="8" name="Rettangolo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 dpi="0" rotWithShape="1">
            <a:blip r:embed="rId3" cstate="print">
              <a:alphaModFix amt="13000"/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0" name="Rettangolo 9"/>
          <p:cNvSpPr/>
          <p:nvPr/>
        </p:nvSpPr>
        <p:spPr>
          <a:xfrm>
            <a:off x="251520" y="764704"/>
            <a:ext cx="6645089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4800" b="1" dirty="0" smtClean="0"/>
              <a:t>Identikit  dei partecipanti</a:t>
            </a:r>
            <a:endParaRPr lang="it-IT" sz="4800" dirty="0"/>
          </a:p>
        </p:txBody>
      </p:sp>
      <p:sp>
        <p:nvSpPr>
          <p:cNvPr id="14" name="Rettangolo 13"/>
          <p:cNvSpPr/>
          <p:nvPr/>
        </p:nvSpPr>
        <p:spPr>
          <a:xfrm>
            <a:off x="179512" y="2276872"/>
            <a:ext cx="8640960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it-IT" sz="2800" dirty="0" smtClean="0"/>
              <a:t>Le manifestazioni di interesse sono pervenute in gran parte da </a:t>
            </a:r>
            <a:r>
              <a:rPr lang="it-IT" sz="2800" b="1" dirty="0" smtClean="0">
                <a:solidFill>
                  <a:srgbClr val="FF0000"/>
                </a:solidFill>
              </a:rPr>
              <a:t>operatori privati</a:t>
            </a:r>
            <a:r>
              <a:rPr lang="it-IT" sz="2800" dirty="0" smtClean="0"/>
              <a:t>, interessati allo sviluppo nella ex Polveriera di attività legate allo sport e all'ospitalità, e da </a:t>
            </a:r>
            <a:r>
              <a:rPr lang="it-IT" sz="2800" b="1" dirty="0" smtClean="0">
                <a:solidFill>
                  <a:srgbClr val="FF0000"/>
                </a:solidFill>
              </a:rPr>
              <a:t>associazioni </a:t>
            </a:r>
            <a:r>
              <a:rPr lang="it-IT" sz="2800" dirty="0" smtClean="0"/>
              <a:t>impegnate nella tutela del paesaggio e delle attività naturalistiche.</a:t>
            </a:r>
          </a:p>
          <a:p>
            <a:pPr algn="just"/>
            <a:endParaRPr lang="it-IT" sz="2800" dirty="0" smtClean="0"/>
          </a:p>
          <a:p>
            <a:pPr algn="just"/>
            <a:r>
              <a:rPr lang="it-IT" sz="2800" dirty="0" smtClean="0"/>
              <a:t>In sintesi, la consultazione pubblica ha evidenziato il potenziale </a:t>
            </a:r>
            <a:r>
              <a:rPr lang="it-IT" sz="2800" b="1" dirty="0" smtClean="0">
                <a:solidFill>
                  <a:srgbClr val="FF0000"/>
                </a:solidFill>
              </a:rPr>
              <a:t>interesse per la riqualificazione del bene anche attraverso la partecipazione di soggetti privati</a:t>
            </a:r>
            <a:r>
              <a:rPr lang="it-IT" sz="2800" dirty="0" smtClean="0">
                <a:solidFill>
                  <a:srgbClr val="FF0000"/>
                </a:solidFill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470</TotalTime>
  <Words>731</Words>
  <Application>Microsoft Office PowerPoint</Application>
  <PresentationFormat>Presentazione su schermo (4:3)</PresentationFormat>
  <Paragraphs>78</Paragraphs>
  <Slides>10</Slides>
  <Notes>9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10</vt:i4>
      </vt:variant>
    </vt:vector>
  </HeadingPairs>
  <TitlesOfParts>
    <vt:vector size="11" baseType="lpstr">
      <vt:lpstr>Tema di Office</vt:lpstr>
      <vt:lpstr>Diapositiva 1</vt:lpstr>
      <vt:lpstr>Diapositiva 2</vt:lpstr>
      <vt:lpstr>Diapositiva 3</vt:lpstr>
      <vt:lpstr>Diapositiva 4</vt:lpstr>
      <vt:lpstr>Diapositiva 5</vt:lpstr>
      <vt:lpstr>Diapositiva 6</vt:lpstr>
      <vt:lpstr>Diapositiva 7</vt:lpstr>
      <vt:lpstr>Diapositiva 8</vt:lpstr>
      <vt:lpstr>Diapositiva 9</vt:lpstr>
      <vt:lpstr>Diapositiva 10</vt:lpstr>
    </vt:vector>
  </TitlesOfParts>
  <Company>Ministero dell'Economia e della Finanze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Sernicola Cecilia</dc:creator>
  <cp:lastModifiedBy>Sernicola Cecilia</cp:lastModifiedBy>
  <cp:revision>64</cp:revision>
  <dcterms:created xsi:type="dcterms:W3CDTF">2017-11-09T13:50:37Z</dcterms:created>
  <dcterms:modified xsi:type="dcterms:W3CDTF">2017-11-13T18:09:38Z</dcterms:modified>
</cp:coreProperties>
</file>