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notesSlides/notesSlide17.xml" ContentType="application/vnd.openxmlformats-officedocument.presentationml.notesSlide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05" r:id="rId2"/>
    <p:sldId id="416" r:id="rId3"/>
    <p:sldId id="420" r:id="rId4"/>
    <p:sldId id="419" r:id="rId5"/>
    <p:sldId id="285" r:id="rId6"/>
    <p:sldId id="344" r:id="rId7"/>
    <p:sldId id="286" r:id="rId8"/>
    <p:sldId id="332" r:id="rId9"/>
    <p:sldId id="265" r:id="rId10"/>
    <p:sldId id="372" r:id="rId11"/>
    <p:sldId id="345" r:id="rId12"/>
    <p:sldId id="346" r:id="rId13"/>
    <p:sldId id="348" r:id="rId14"/>
    <p:sldId id="349" r:id="rId15"/>
    <p:sldId id="350" r:id="rId16"/>
    <p:sldId id="359" r:id="rId17"/>
    <p:sldId id="373" r:id="rId18"/>
    <p:sldId id="360" r:id="rId19"/>
    <p:sldId id="352" r:id="rId20"/>
    <p:sldId id="354" r:id="rId21"/>
    <p:sldId id="356" r:id="rId22"/>
    <p:sldId id="374" r:id="rId23"/>
    <p:sldId id="357" r:id="rId24"/>
    <p:sldId id="375" r:id="rId25"/>
    <p:sldId id="365" r:id="rId26"/>
    <p:sldId id="366" r:id="rId27"/>
    <p:sldId id="544" r:id="rId28"/>
    <p:sldId id="545" r:id="rId29"/>
    <p:sldId id="367" r:id="rId30"/>
    <p:sldId id="578" r:id="rId31"/>
    <p:sldId id="477" r:id="rId32"/>
    <p:sldId id="478" r:id="rId33"/>
    <p:sldId id="489" r:id="rId34"/>
    <p:sldId id="490" r:id="rId35"/>
    <p:sldId id="491" r:id="rId36"/>
    <p:sldId id="492" r:id="rId37"/>
    <p:sldId id="497" r:id="rId38"/>
    <p:sldId id="501" r:id="rId39"/>
    <p:sldId id="503" r:id="rId40"/>
    <p:sldId id="504" r:id="rId41"/>
    <p:sldId id="505" r:id="rId42"/>
    <p:sldId id="506" r:id="rId43"/>
    <p:sldId id="579" r:id="rId44"/>
    <p:sldId id="577" r:id="rId45"/>
  </p:sldIdLst>
  <p:sldSz cx="9906000" cy="6858000" type="A4"/>
  <p:notesSz cx="6797675" cy="9926638"/>
  <p:custDataLst>
    <p:tags r:id="rId48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839"/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3979" autoAdjust="0"/>
  </p:normalViewPr>
  <p:slideViewPr>
    <p:cSldViewPr>
      <p:cViewPr varScale="1">
        <p:scale>
          <a:sx n="69" d="100"/>
          <a:sy n="69" d="100"/>
        </p:scale>
        <p:origin x="1012" y="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0102B-DB83-4199-8DB0-026D26D92450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9D98-282E-417F-8A28-E36F90944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483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5CF27C95-143A-4993-B2EB-203A67CA5751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8723CAB0-BC4A-49BE-A794-BF84562E6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619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61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907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541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733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616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021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143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236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596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921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53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44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47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it-IT" sz="1200" dirty="0" err="1" smtClean="0"/>
              <a:t>OpenBIM</a:t>
            </a:r>
            <a:r>
              <a:rPr lang="it-IT" sz="1200" dirty="0" smtClean="0"/>
              <a:t> vuol dire implementare processi BIM con standard open, cioè aperti e pubblici.</a:t>
            </a:r>
          </a:p>
          <a:p>
            <a:pPr marL="285750" indent="-285750">
              <a:buFontTx/>
              <a:buChar char="-"/>
            </a:pPr>
            <a:r>
              <a:rPr lang="it-IT" sz="1200" dirty="0" smtClean="0"/>
              <a:t>L’</a:t>
            </a:r>
            <a:r>
              <a:rPr lang="it-IT" sz="1200" dirty="0" err="1" smtClean="0"/>
              <a:t>OpenBIM</a:t>
            </a:r>
            <a:r>
              <a:rPr lang="it-IT" sz="1200" dirty="0" smtClean="0"/>
              <a:t> permette di utilizzare le stesse informazioni con software diversi ed indipendenti tra loro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92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52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33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78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41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CAB0-BC4A-49BE-A794-BF84562E61B7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68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D8C3-593E-4984-9EAE-0FF46B3BDF1D}" type="datetime1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21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8098-79CB-4E32-9FBF-066DE1C02424}" type="datetime1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83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6811-3658-4ABB-BE7C-B3EFCF5389D1}" type="datetime1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90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07BA-8A52-4FF6-9EFD-AEC9ED513392}" type="datetime1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6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763D-7A2A-4AA2-94B4-93C38BF99D1B}" type="datetime1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22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E779-09F9-4C74-AAB3-0FA4077EF3FD}" type="datetime1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77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5A57-EB31-4E76-9305-7C4C1EEA876C}" type="datetime1">
              <a:rPr lang="it-IT" smtClean="0"/>
              <a:t>10/03/2021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7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D78E-4EBB-420F-8E92-52183C8F7FBA}" type="datetime1">
              <a:rPr lang="it-IT" smtClean="0"/>
              <a:t>10/03/2021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08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2B33-0CBF-4BC3-83F4-37D4FDBD3100}" type="datetime1">
              <a:rPr lang="it-IT" smtClean="0"/>
              <a:t>10/03/2021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83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F252-66B2-42FF-A3EE-C0FB5A2E4C8F}" type="datetime1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28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23E5-88A2-4CD7-98BF-000571EF1AE6}" type="datetime1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85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B165C-20C5-4E60-9F2C-B00696DF5923}" type="datetime1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B66C-E3A9-4FCD-9C14-00BF6C2B14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6.em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1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2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33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4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4.jpe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7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39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4.jpeg"/><Relationship Id="rId5" Type="http://schemas.openxmlformats.org/officeDocument/2006/relationships/image" Target="../media/image40.png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41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42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43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44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4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47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48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emf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49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50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40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10049"/>
            <a:ext cx="9906000" cy="1777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b="1" dirty="0" smtClean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Patrimonio Digitale</a:t>
            </a:r>
          </a:p>
          <a:p>
            <a:r>
              <a:rPr lang="it-IT" altLang="it-IT" sz="2800" b="1" dirty="0" smtClean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Il BIM in Agenzia del Demanio</a:t>
            </a:r>
          </a:p>
        </p:txBody>
      </p:sp>
      <p:pic>
        <p:nvPicPr>
          <p:cNvPr id="1026" name="Picture 2" descr="D:\Utility\LOGHI\restyling logo agenzia deman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32" y="5445224"/>
            <a:ext cx="2823628" cy="7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770839" y="3945830"/>
            <a:ext cx="63643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it-IT" altLang="it-IT" sz="1400" b="1" dirty="0">
              <a:latin typeface="Calibri" panose="020F0502020204030204" pitchFamily="34" charset="0"/>
            </a:endParaRPr>
          </a:p>
          <a:p>
            <a:pPr algn="ctr"/>
            <a:r>
              <a:rPr lang="it-IT" altLang="it-IT" sz="1400" b="1" dirty="0" smtClean="0">
                <a:latin typeface="Calibri" panose="020F0502020204030204" pitchFamily="34" charset="0"/>
              </a:rPr>
              <a:t>AGENZIA DEL DEMANIO | DIREZIONE GENERALE</a:t>
            </a:r>
            <a:r>
              <a:rPr lang="it-IT" altLang="it-IT" sz="1400" dirty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it-IT" altLang="it-IT" sz="1400" dirty="0" smtClean="0">
                <a:latin typeface="Calibri" panose="020F0502020204030204" pitchFamily="34" charset="0"/>
              </a:rPr>
              <a:t>Direzione Servizi al Patrimonio  – NUCLEO OPERE DIGITALI </a:t>
            </a:r>
            <a:endParaRPr lang="it-IT" altLang="it-IT" sz="1200" b="1" dirty="0" smtClean="0">
              <a:latin typeface="Calibri" panose="020F0502020204030204" pitchFamily="34" charset="0"/>
            </a:endParaRPr>
          </a:p>
          <a:p>
            <a:endParaRPr lang="it-IT" altLang="it-IT" sz="1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3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819" y="0"/>
            <a:ext cx="9906819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altLang="it-IT" sz="2800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</a:endParaRPr>
          </a:p>
          <a:p>
            <a:r>
              <a:rPr lang="it-IT" altLang="it-IT" sz="2800" b="1" dirty="0" smtClean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Principi ispiratori</a:t>
            </a:r>
          </a:p>
          <a:p>
            <a:r>
              <a:rPr lang="it-IT" altLang="it-IT" sz="2800" b="1" i="1" dirty="0" smtClean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Open BIM e ISO 19650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8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290105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PRINCIPI ISPIRATORI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OPEN BIM E ISO 19650:2019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3216" y="2564904"/>
            <a:ext cx="8758700" cy="203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 smtClean="0"/>
              <a:t>Un approccio OPEN BIM è un processo </a:t>
            </a:r>
            <a:r>
              <a:rPr lang="it-IT" sz="2400" b="1" dirty="0" smtClean="0"/>
              <a:t>collaborativo</a:t>
            </a:r>
            <a:r>
              <a:rPr lang="it-IT" sz="2400" dirty="0" smtClean="0"/>
              <a:t>, basato su </a:t>
            </a:r>
            <a:r>
              <a:rPr lang="it-IT" sz="2400" b="1" dirty="0" smtClean="0"/>
              <a:t>standard e flussi di lavoro aperti</a:t>
            </a:r>
            <a:r>
              <a:rPr lang="it-IT" sz="2400" dirty="0" smtClean="0"/>
              <a:t>, applicato a tutto il </a:t>
            </a:r>
            <a:r>
              <a:rPr lang="it-IT" sz="2400" b="1" dirty="0" smtClean="0"/>
              <a:t>ciclo di vita </a:t>
            </a:r>
            <a:r>
              <a:rPr lang="it-IT" sz="2400" dirty="0" smtClean="0"/>
              <a:t>dell’Immobile.</a:t>
            </a:r>
            <a:endParaRPr lang="it-IT" sz="2400" dirty="0"/>
          </a:p>
          <a:p>
            <a:pPr>
              <a:lnSpc>
                <a:spcPts val="1000"/>
              </a:lnSpc>
              <a:spcBef>
                <a:spcPts val="1000"/>
              </a:spcBef>
            </a:pPr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11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6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290105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QUALIFICA DELLA DOMANDA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OPEN BIM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85613" y="1278662"/>
            <a:ext cx="8758700" cy="453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 smtClean="0"/>
              <a:t>Permette </a:t>
            </a:r>
            <a:r>
              <a:rPr lang="it-IT" sz="2000" dirty="0"/>
              <a:t>la </a:t>
            </a:r>
            <a:r>
              <a:rPr lang="it-IT" sz="2000" b="1" dirty="0"/>
              <a:t>comunicazione</a:t>
            </a:r>
            <a:r>
              <a:rPr lang="it-IT" sz="2000" dirty="0"/>
              <a:t> trasversale tra gli attori del processo, </a:t>
            </a:r>
            <a:r>
              <a:rPr lang="it-IT" sz="2000" b="1" dirty="0"/>
              <a:t>indipendentemente dalle piattaforme software </a:t>
            </a:r>
            <a:r>
              <a:rPr lang="it-IT" sz="2000" dirty="0"/>
              <a:t>utilizzate;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Sostiene il </a:t>
            </a:r>
            <a:r>
              <a:rPr lang="it-IT" sz="2000" b="1" dirty="0"/>
              <a:t>libero </a:t>
            </a:r>
            <a:r>
              <a:rPr lang="it-IT" sz="2000" b="1" dirty="0" smtClean="0"/>
              <a:t>mercato;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 smtClean="0"/>
              <a:t>Definisce </a:t>
            </a:r>
            <a:r>
              <a:rPr lang="it-IT" sz="2000" dirty="0"/>
              <a:t>un </a:t>
            </a:r>
            <a:r>
              <a:rPr lang="it-IT" sz="2000" b="1" dirty="0"/>
              <a:t>linguaggio comune </a:t>
            </a:r>
            <a:r>
              <a:rPr lang="it-IT" sz="2000" dirty="0"/>
              <a:t>per </a:t>
            </a:r>
            <a:r>
              <a:rPr lang="it-IT" sz="2000" dirty="0" smtClean="0"/>
              <a:t>procedure condivise </a:t>
            </a:r>
            <a:r>
              <a:rPr lang="it-IT" sz="2000" dirty="0"/>
              <a:t>che consentano </a:t>
            </a:r>
            <a:r>
              <a:rPr lang="it-IT" sz="2000" dirty="0" smtClean="0"/>
              <a:t>di </a:t>
            </a:r>
            <a:r>
              <a:rPr lang="it-IT" sz="2000" dirty="0"/>
              <a:t>ottenere </a:t>
            </a:r>
            <a:r>
              <a:rPr lang="it-IT" sz="2000" b="1" dirty="0" smtClean="0"/>
              <a:t>comparabilità </a:t>
            </a:r>
            <a:r>
              <a:rPr lang="it-IT" sz="2000" b="1" dirty="0"/>
              <a:t>dei servizi </a:t>
            </a:r>
            <a:r>
              <a:rPr lang="it-IT" sz="2000" dirty="0"/>
              <a:t>e </a:t>
            </a:r>
            <a:r>
              <a:rPr lang="it-IT" sz="2000" b="1" dirty="0"/>
              <a:t>garanzie sulla qualità dei </a:t>
            </a:r>
            <a:r>
              <a:rPr lang="it-IT" sz="2000" b="1" dirty="0" smtClean="0"/>
              <a:t>dati</a:t>
            </a:r>
            <a:r>
              <a:rPr lang="it-IT" sz="2000" dirty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Produce </a:t>
            </a:r>
            <a:r>
              <a:rPr lang="it-IT" sz="2000" b="1" dirty="0"/>
              <a:t>progetti durevoli </a:t>
            </a:r>
            <a:r>
              <a:rPr lang="it-IT" sz="2000" dirty="0"/>
              <a:t>che coinvolgono l'intero ciclo di vita dell'edificio, evitando la replicazione e la ridondanza di dati,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Garantisce la </a:t>
            </a:r>
            <a:r>
              <a:rPr lang="it-IT" sz="2000" b="1" dirty="0"/>
              <a:t>lettura nel tempo </a:t>
            </a:r>
            <a:r>
              <a:rPr lang="it-IT" sz="2000" dirty="0"/>
              <a:t>dei dati relativi all’edificio, anche su ampi orizzonti temporali.</a:t>
            </a:r>
          </a:p>
          <a:p>
            <a:pPr>
              <a:lnSpc>
                <a:spcPts val="1000"/>
              </a:lnSpc>
              <a:spcBef>
                <a:spcPts val="1000"/>
              </a:spcBef>
            </a:pPr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12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2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 smtClean="0"/>
              <a:t>OPEN BIM</a:t>
            </a:r>
            <a:endParaRPr lang="it-IT" sz="2400" dirty="0"/>
          </a:p>
        </p:txBody>
      </p:sp>
      <p:sp>
        <p:nvSpPr>
          <p:cNvPr id="10" name="object 166">
            <a:extLst>
              <a:ext uri="{FF2B5EF4-FFF2-40B4-BE49-F238E27FC236}">
                <a16:creationId xmlns:a16="http://schemas.microsoft.com/office/drawing/2014/main" id="{833F9567-299C-4402-9F8E-E508828C3720}"/>
              </a:ext>
            </a:extLst>
          </p:cNvPr>
          <p:cNvSpPr txBox="1"/>
          <p:nvPr/>
        </p:nvSpPr>
        <p:spPr>
          <a:xfrm>
            <a:off x="3569715" y="2014287"/>
            <a:ext cx="20110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8335" marR="5080" indent="-636270" algn="ctr">
              <a:lnSpc>
                <a:spcPct val="100000"/>
              </a:lnSpc>
              <a:spcBef>
                <a:spcPts val="100"/>
              </a:spcBef>
            </a:pPr>
            <a:r>
              <a:rPr lang="it-IT" sz="1800" b="1" spc="-10" dirty="0">
                <a:solidFill>
                  <a:srgbClr val="231F20"/>
                </a:solidFill>
                <a:latin typeface="Calibri"/>
                <a:cs typeface="Calibri"/>
              </a:rPr>
              <a:t>OPEN BIM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66">
            <a:extLst>
              <a:ext uri="{FF2B5EF4-FFF2-40B4-BE49-F238E27FC236}">
                <a16:creationId xmlns:a16="http://schemas.microsoft.com/office/drawing/2014/main" id="{FB971A3F-D8AC-45D5-8D89-5E2D05FC1544}"/>
              </a:ext>
            </a:extLst>
          </p:cNvPr>
          <p:cNvSpPr txBox="1"/>
          <p:nvPr/>
        </p:nvSpPr>
        <p:spPr>
          <a:xfrm>
            <a:off x="634974" y="1949770"/>
            <a:ext cx="20110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8335" marR="5080" indent="-636270" algn="ctr">
              <a:lnSpc>
                <a:spcPct val="100000"/>
              </a:lnSpc>
              <a:spcBef>
                <a:spcPts val="100"/>
              </a:spcBef>
            </a:pPr>
            <a:r>
              <a:rPr lang="it-IT" sz="1800" b="1" spc="-10" dirty="0">
                <a:solidFill>
                  <a:srgbClr val="231F20"/>
                </a:solidFill>
                <a:latin typeface="Calibri"/>
                <a:cs typeface="Calibri"/>
              </a:rPr>
              <a:t>BIM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68">
            <a:extLst>
              <a:ext uri="{FF2B5EF4-FFF2-40B4-BE49-F238E27FC236}">
                <a16:creationId xmlns:a16="http://schemas.microsoft.com/office/drawing/2014/main" id="{32EAD5FF-8849-4EB5-AEB5-BFF817B8C5BA}"/>
              </a:ext>
            </a:extLst>
          </p:cNvPr>
          <p:cNvSpPr txBox="1"/>
          <p:nvPr/>
        </p:nvSpPr>
        <p:spPr>
          <a:xfrm>
            <a:off x="3340028" y="5134749"/>
            <a:ext cx="25006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92735" algn="l"/>
                <a:tab pos="293370" algn="l"/>
              </a:tabLst>
            </a:pPr>
            <a:r>
              <a:rPr sz="1600" i="1" spc="-10" dirty="0">
                <a:solidFill>
                  <a:srgbClr val="231F20"/>
                </a:solidFill>
                <a:latin typeface="Calibri"/>
                <a:cs typeface="Calibri"/>
              </a:rPr>
              <a:t>Libero </a:t>
            </a:r>
            <a:r>
              <a:rPr sz="1600" i="1" spc="-15" dirty="0" err="1" smtClean="0">
                <a:solidFill>
                  <a:srgbClr val="231F20"/>
                </a:solidFill>
                <a:latin typeface="Calibri"/>
                <a:cs typeface="Calibri"/>
              </a:rPr>
              <a:t>mercato</a:t>
            </a:r>
            <a:endParaRPr lang="it-IT" sz="1600" i="1" spc="-15" dirty="0">
              <a:solidFill>
                <a:srgbClr val="231F20"/>
              </a:solidFill>
              <a:latin typeface="Calibri"/>
              <a:cs typeface="Calibri"/>
            </a:endParaRPr>
          </a:p>
        </p:txBody>
      </p:sp>
      <p:sp>
        <p:nvSpPr>
          <p:cNvPr id="15" name="object 169">
            <a:extLst>
              <a:ext uri="{FF2B5EF4-FFF2-40B4-BE49-F238E27FC236}">
                <a16:creationId xmlns:a16="http://schemas.microsoft.com/office/drawing/2014/main" id="{8632FE43-6CC2-4EA5-90D1-4C03F7907CF7}"/>
              </a:ext>
            </a:extLst>
          </p:cNvPr>
          <p:cNvSpPr txBox="1"/>
          <p:nvPr/>
        </p:nvSpPr>
        <p:spPr>
          <a:xfrm>
            <a:off x="1162024" y="5160752"/>
            <a:ext cx="95694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92735" algn="l"/>
                <a:tab pos="293370" algn="l"/>
              </a:tabLst>
            </a:pPr>
            <a:r>
              <a:rPr sz="1600" i="1" spc="-5" dirty="0">
                <a:solidFill>
                  <a:srgbClr val="231F20"/>
                </a:solidFill>
                <a:latin typeface="Calibri"/>
                <a:cs typeface="Calibri"/>
              </a:rPr>
              <a:t>Loc</a:t>
            </a:r>
            <a:r>
              <a:rPr sz="1600" i="1" spc="-7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1600" i="1" spc="-5" dirty="0">
                <a:solidFill>
                  <a:srgbClr val="231F20"/>
                </a:solidFill>
                <a:latin typeface="Calibri"/>
                <a:cs typeface="Calibri"/>
              </a:rPr>
              <a:t>-in</a:t>
            </a:r>
            <a:endParaRPr sz="1600" i="1" dirty="0">
              <a:latin typeface="Calibri"/>
              <a:cs typeface="Calibri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2FF10080-4658-44CD-B222-FDF74BAA0B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65" y="2645172"/>
            <a:ext cx="2049544" cy="2232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9FF9553-C5A6-4D2B-A75E-2B091800E3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2472655"/>
            <a:ext cx="2448000" cy="2448000"/>
          </a:xfrm>
          <a:prstGeom prst="rect">
            <a:avLst/>
          </a:prstGeom>
        </p:spPr>
      </p:pic>
      <p:sp>
        <p:nvSpPr>
          <p:cNvPr id="24" name="Freccia bidirezionale orizzontale 23">
            <a:extLst>
              <a:ext uri="{FF2B5EF4-FFF2-40B4-BE49-F238E27FC236}">
                <a16:creationId xmlns:a16="http://schemas.microsoft.com/office/drawing/2014/main" id="{CF2E2F38-4990-4807-9608-C7B6EF51537D}"/>
              </a:ext>
            </a:extLst>
          </p:cNvPr>
          <p:cNvSpPr/>
          <p:nvPr/>
        </p:nvSpPr>
        <p:spPr>
          <a:xfrm>
            <a:off x="2761543" y="3626817"/>
            <a:ext cx="1232452" cy="302018"/>
          </a:xfrm>
          <a:prstGeom prst="left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051501" y="741396"/>
            <a:ext cx="3610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/>
              <a:t>Standard Aperti </a:t>
            </a:r>
            <a:r>
              <a:rPr lang="it-IT" sz="1600" dirty="0" smtClean="0"/>
              <a:t>e non proprietari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Nessuna dipendenza da </a:t>
            </a:r>
            <a:r>
              <a:rPr lang="it-IT" sz="1600" b="1" dirty="0" smtClean="0"/>
              <a:t>software specifici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Nessuna dipendenza da </a:t>
            </a:r>
            <a:r>
              <a:rPr lang="it-IT" sz="1600" b="1" dirty="0" smtClean="0"/>
              <a:t>versioni obsolete</a:t>
            </a:r>
            <a:r>
              <a:rPr lang="it-IT" sz="1600" dirty="0" smtClean="0"/>
              <a:t> di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/>
              <a:t>Comunicazione</a:t>
            </a:r>
            <a:r>
              <a:rPr lang="it-IT" sz="1600" dirty="0" smtClean="0"/>
              <a:t> trasversale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r="29328"/>
          <a:stretch/>
        </p:blipFill>
        <p:spPr>
          <a:xfrm>
            <a:off x="6668098" y="2630027"/>
            <a:ext cx="1944216" cy="1857375"/>
          </a:xfrm>
          <a:prstGeom prst="rect">
            <a:avLst/>
          </a:prstGeom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PRINCIPI ISPIRATORI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051500" y="4663419"/>
            <a:ext cx="361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 EN ISO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16739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ovvero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IFC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Foundation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Classes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formato aperto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non proprietario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13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1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 smtClean="0"/>
              <a:t>OPEN BIM</a:t>
            </a:r>
            <a:endParaRPr lang="it-IT" sz="2400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PRINCIPI ISPIRATORI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76536" y="1196752"/>
            <a:ext cx="9103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 IFC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Foundation </a:t>
            </a:r>
            <a:r>
              <a:rPr lang="it-IT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Classes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è una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descrizione digitale standard dell’ambiente costruito.</a:t>
            </a:r>
          </a:p>
          <a:p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Lo </a:t>
            </a:r>
            <a:r>
              <a:rPr lang="it-IT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schema IFC </a:t>
            </a: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è un modello di dati che </a:t>
            </a:r>
            <a:r>
              <a:rPr lang="it-IT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codifica</a:t>
            </a: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per ogni oggetto:</a:t>
            </a:r>
          </a:p>
          <a:p>
            <a:pPr marL="285750" indent="-285750">
              <a:buFontTx/>
              <a:buChar char="-"/>
            </a:pPr>
            <a:r>
              <a:rPr lang="it-IT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’identità e la semantica </a:t>
            </a: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(nome, tipo di oggetto, funzione…)</a:t>
            </a:r>
          </a:p>
          <a:p>
            <a:pPr marL="285750" indent="-285750">
              <a:buFontTx/>
              <a:buChar char="-"/>
            </a:pPr>
            <a:r>
              <a:rPr lang="it-IT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Le caratteristiche o attributi </a:t>
            </a: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(materiale, colore, </a:t>
            </a:r>
            <a:r>
              <a:rPr lang="it-IT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prorpietà</a:t>
            </a: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tecniche…)</a:t>
            </a:r>
          </a:p>
          <a:p>
            <a:pPr marL="285750" indent="-285750">
              <a:buFontTx/>
              <a:buChar char="-"/>
            </a:pPr>
            <a:r>
              <a:rPr lang="it-IT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Le relazioni a diversi livelli </a:t>
            </a:r>
            <a:r>
              <a:rPr lang="it-IT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(tra oggetti, tra processi…)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/>
          <a:srcRect l="60411" t="35069" r="2001" b="24408"/>
          <a:stretch/>
        </p:blipFill>
        <p:spPr>
          <a:xfrm>
            <a:off x="4376936" y="3243782"/>
            <a:ext cx="4890532" cy="2959939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805254" y="3681645"/>
            <a:ext cx="32860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schema IFC è un </a:t>
            </a:r>
            <a:r>
              <a:rPr lang="it-IT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 express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composto quindi da tre concetti:</a:t>
            </a:r>
          </a:p>
          <a:p>
            <a:pPr marL="342900" indent="-342900">
              <a:buFontTx/>
              <a:buChar char="-"/>
            </a:pPr>
            <a:r>
              <a:rPr lang="it-IT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Oggetti</a:t>
            </a:r>
          </a:p>
          <a:p>
            <a:pPr marL="342900" indent="-342900">
              <a:buFontTx/>
              <a:buChar char="-"/>
            </a:pPr>
            <a:r>
              <a:rPr lang="it-IT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Proprietà</a:t>
            </a:r>
          </a:p>
          <a:p>
            <a:pPr marL="342900" indent="-342900">
              <a:buFontTx/>
              <a:buChar char="-"/>
            </a:pPr>
            <a:r>
              <a:rPr lang="it-IT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elazioni</a:t>
            </a:r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14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2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" y="0"/>
            <a:ext cx="9906000" cy="6858000"/>
          </a:xfrm>
          <a:prstGeom prst="rect">
            <a:avLst/>
          </a:prstGeom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290105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PRINCIPI ISPIRATORI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ISO 19650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07859" y="1220962"/>
            <a:ext cx="8321605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  <a:spcBef>
                <a:spcPts val="1000"/>
              </a:spcBef>
            </a:pPr>
            <a:r>
              <a:rPr lang="it-IT" dirty="0" smtClean="0"/>
              <a:t>La norma </a:t>
            </a:r>
            <a:r>
              <a:rPr lang="it-IT" b="1" dirty="0" smtClean="0"/>
              <a:t>UNI EN ISO 19650:2019 </a:t>
            </a:r>
            <a:r>
              <a:rPr lang="it-IT" dirty="0" smtClean="0"/>
              <a:t>definisce: «</a:t>
            </a:r>
            <a:r>
              <a:rPr lang="it-IT" b="1" dirty="0" smtClean="0"/>
              <a:t>Organizzazione </a:t>
            </a:r>
            <a:r>
              <a:rPr lang="it-IT" b="1" dirty="0"/>
              <a:t>e digitalizzazione delle informazioni relative all’edilizia e alle opere di ingegneria civile</a:t>
            </a:r>
            <a:r>
              <a:rPr lang="it-IT" dirty="0"/>
              <a:t>, incluso il Building Information </a:t>
            </a:r>
            <a:r>
              <a:rPr lang="it-IT" dirty="0" err="1"/>
              <a:t>Modelling</a:t>
            </a:r>
            <a:r>
              <a:rPr lang="it-IT" dirty="0"/>
              <a:t> (</a:t>
            </a:r>
            <a:r>
              <a:rPr lang="it-IT" dirty="0" smtClean="0"/>
              <a:t>BIM) - </a:t>
            </a:r>
            <a:r>
              <a:rPr lang="it-IT" b="1" dirty="0" smtClean="0"/>
              <a:t>Gestione </a:t>
            </a:r>
            <a:r>
              <a:rPr lang="it-IT" b="1" dirty="0"/>
              <a:t>informativa mediante il Building Information </a:t>
            </a:r>
            <a:r>
              <a:rPr lang="it-IT" b="1" dirty="0" err="1" smtClean="0"/>
              <a:t>Modelling</a:t>
            </a:r>
            <a:r>
              <a:rPr lang="it-IT" dirty="0" smtClean="0"/>
              <a:t>»</a:t>
            </a:r>
          </a:p>
          <a:p>
            <a:pPr algn="just">
              <a:lnSpc>
                <a:spcPts val="2500"/>
              </a:lnSpc>
              <a:spcBef>
                <a:spcPts val="1000"/>
              </a:spcBef>
            </a:pPr>
            <a:r>
              <a:rPr lang="it-IT" dirty="0" smtClean="0"/>
              <a:t>Descrive, </a:t>
            </a:r>
            <a:r>
              <a:rPr lang="it-IT" dirty="0"/>
              <a:t>per l’intero ciclo di vita dell’immobile, i principi fondamentali della </a:t>
            </a:r>
            <a:r>
              <a:rPr lang="it-IT" b="1" dirty="0"/>
              <a:t>Produzione informativa</a:t>
            </a:r>
            <a:r>
              <a:rPr lang="it-IT" dirty="0"/>
              <a:t>, dei metodi di consegna e l'organizzazione della struttura produttiva, in particolare delinea i </a:t>
            </a:r>
            <a:r>
              <a:rPr lang="it-IT" b="1" dirty="0"/>
              <a:t>requisiti informativi e la loro gerarchia</a:t>
            </a:r>
            <a:r>
              <a:rPr lang="it-IT" b="1" dirty="0" smtClean="0"/>
              <a:t>.</a:t>
            </a:r>
          </a:p>
          <a:p>
            <a:pPr marL="285750" indent="-285750" algn="just">
              <a:lnSpc>
                <a:spcPts val="2500"/>
              </a:lnSpc>
              <a:spcBef>
                <a:spcPts val="1000"/>
              </a:spcBef>
              <a:buFontTx/>
              <a:buChar char="-"/>
            </a:pPr>
            <a:r>
              <a:rPr lang="it-IT" b="1" dirty="0" smtClean="0"/>
              <a:t>Parte 1: concetti e principi</a:t>
            </a:r>
          </a:p>
          <a:p>
            <a:pPr marL="285750" indent="-285750" algn="just">
              <a:lnSpc>
                <a:spcPts val="2500"/>
              </a:lnSpc>
              <a:spcBef>
                <a:spcPts val="1000"/>
              </a:spcBef>
              <a:buFontTx/>
              <a:buChar char="-"/>
            </a:pPr>
            <a:r>
              <a:rPr lang="it-IT" b="1" dirty="0" smtClean="0"/>
              <a:t>Parte 2: fase di consegna</a:t>
            </a:r>
          </a:p>
          <a:p>
            <a:pPr marL="285750" indent="-285750" algn="just">
              <a:lnSpc>
                <a:spcPts val="2500"/>
              </a:lnSpc>
              <a:spcBef>
                <a:spcPts val="1000"/>
              </a:spcBef>
              <a:buFontTx/>
              <a:buChar char="-"/>
            </a:pPr>
            <a:r>
              <a:rPr lang="it-IT" dirty="0" smtClean="0"/>
              <a:t>Parte 3: fase di gestione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15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" y="0"/>
            <a:ext cx="9906000" cy="6858000"/>
          </a:xfrm>
          <a:prstGeom prst="rect">
            <a:avLst/>
          </a:prstGeom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290105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PRINCIPI ISPIRATORI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ISO 19650:2019</a:t>
            </a:r>
          </a:p>
        </p:txBody>
      </p:sp>
      <p:sp>
        <p:nvSpPr>
          <p:cNvPr id="15" name="Segnaposto contenuto 3"/>
          <p:cNvSpPr>
            <a:spLocks noGrp="1"/>
          </p:cNvSpPr>
          <p:nvPr/>
        </p:nvSpPr>
        <p:spPr>
          <a:xfrm>
            <a:off x="704528" y="1329287"/>
            <a:ext cx="4715918" cy="46108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Applicabilità:</a:t>
            </a:r>
          </a:p>
          <a:p>
            <a:pPr marL="285750" indent="-285750">
              <a:buFontTx/>
              <a:buChar char="-"/>
            </a:pP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Immobili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commesse di tutte le dimensioni, e di tutti i livelli di complessità. </a:t>
            </a:r>
            <a:endParaRPr lang="it-IT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Principi:</a:t>
            </a:r>
          </a:p>
          <a:p>
            <a:pPr marL="285750" indent="-285750">
              <a:buFontTx/>
              <a:buChar char="-"/>
            </a:pP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informazioni sono necessarie per prendere decisioni durante l’intero ciclo di 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vita</a:t>
            </a:r>
          </a:p>
          <a:p>
            <a:pPr marL="285750" indent="-285750">
              <a:buFontTx/>
              <a:buChar char="-"/>
            </a:pP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informazioni sono specificate in maniera progressiva e la loro consegna è 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pianificata</a:t>
            </a:r>
          </a:p>
          <a:p>
            <a:pPr marL="285750" indent="-285750">
              <a:buFontTx/>
              <a:buChar char="-"/>
            </a:pP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requisiti informativi devono essere trasmessi lungo la catena di 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fornitura</a:t>
            </a:r>
          </a:p>
          <a:p>
            <a:pPr marL="285750" indent="-285750">
              <a:buFontTx/>
              <a:buChar char="-"/>
            </a:pP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scambi di informazioni comportano condivisione delle informazioni, attraverso formati possibilmente aperti e con procedure operative chiare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04D7CF1-34D4-4747-AB39-5C255E3070C3}"/>
              </a:ext>
            </a:extLst>
          </p:cNvPr>
          <p:cNvSpPr/>
          <p:nvPr/>
        </p:nvSpPr>
        <p:spPr>
          <a:xfrm>
            <a:off x="5637881" y="1307225"/>
            <a:ext cx="283081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3A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A. </a:t>
            </a:r>
            <a:r>
              <a:rPr lang="en-US" dirty="0" err="1">
                <a:solidFill>
                  <a:schemeClr val="tx1"/>
                </a:solidFill>
              </a:rPr>
              <a:t>Specifica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requisiti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informativi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E07A7FE-914B-408D-BF03-46E3691FC1C2}"/>
              </a:ext>
            </a:extLst>
          </p:cNvPr>
          <p:cNvSpPr/>
          <p:nvPr/>
        </p:nvSpPr>
        <p:spPr>
          <a:xfrm>
            <a:off x="5637881" y="2550108"/>
            <a:ext cx="283081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3A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B. Piano </a:t>
            </a:r>
            <a:r>
              <a:rPr lang="en-US" dirty="0" err="1">
                <a:solidFill>
                  <a:schemeClr val="tx1"/>
                </a:solidFill>
              </a:rPr>
              <a:t>della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consegna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informazioni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1D5DD9D6-3200-462A-A936-78A2B63E4940}"/>
              </a:ext>
            </a:extLst>
          </p:cNvPr>
          <p:cNvSpPr/>
          <p:nvPr/>
        </p:nvSpPr>
        <p:spPr>
          <a:xfrm>
            <a:off x="5637881" y="3792991"/>
            <a:ext cx="283081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3A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C. </a:t>
            </a:r>
            <a:r>
              <a:rPr lang="en-US" dirty="0" err="1">
                <a:solidFill>
                  <a:schemeClr val="tx1"/>
                </a:solidFill>
              </a:rPr>
              <a:t>Consegna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informazioni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4FE07AF4-5758-421C-AD8D-A1B83A354A3A}"/>
              </a:ext>
            </a:extLst>
          </p:cNvPr>
          <p:cNvSpPr/>
          <p:nvPr/>
        </p:nvSpPr>
        <p:spPr>
          <a:xfrm>
            <a:off x="5637881" y="5035875"/>
            <a:ext cx="2830811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3A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D. </a:t>
            </a:r>
            <a:r>
              <a:rPr lang="en-US" dirty="0" err="1">
                <a:solidFill>
                  <a:schemeClr val="tx1"/>
                </a:solidFill>
              </a:rPr>
              <a:t>Approvazione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informazioni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11">
            <a:extLst>
              <a:ext uri="{FF2B5EF4-FFF2-40B4-BE49-F238E27FC236}">
                <a16:creationId xmlns:a16="http://schemas.microsoft.com/office/drawing/2014/main" id="{C0F9C059-106F-4BC4-A63E-368EC38E9C91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>
            <a:off x="7053287" y="2221625"/>
            <a:ext cx="0" cy="328483"/>
          </a:xfrm>
          <a:prstGeom prst="straightConnector1">
            <a:avLst/>
          </a:prstGeom>
          <a:ln w="19050">
            <a:solidFill>
              <a:srgbClr val="F3A8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3">
            <a:extLst>
              <a:ext uri="{FF2B5EF4-FFF2-40B4-BE49-F238E27FC236}">
                <a16:creationId xmlns:a16="http://schemas.microsoft.com/office/drawing/2014/main" id="{20475359-444D-409E-8D10-2259350D920F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>
            <a:off x="7053287" y="3464508"/>
            <a:ext cx="0" cy="328483"/>
          </a:xfrm>
          <a:prstGeom prst="straightConnector1">
            <a:avLst/>
          </a:prstGeom>
          <a:ln w="19050">
            <a:solidFill>
              <a:srgbClr val="F3A8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5">
            <a:extLst>
              <a:ext uri="{FF2B5EF4-FFF2-40B4-BE49-F238E27FC236}">
                <a16:creationId xmlns:a16="http://schemas.microsoft.com/office/drawing/2014/main" id="{38C173D1-6F6D-4947-940B-1AF7E3F10194}"/>
              </a:ext>
            </a:extLst>
          </p:cNvPr>
          <p:cNvCxnSpPr>
            <a:stCxn id="20" idx="2"/>
            <a:endCxn id="23" idx="0"/>
          </p:cNvCxnSpPr>
          <p:nvPr/>
        </p:nvCxnSpPr>
        <p:spPr>
          <a:xfrm>
            <a:off x="7053287" y="4707391"/>
            <a:ext cx="0" cy="328484"/>
          </a:xfrm>
          <a:prstGeom prst="straightConnector1">
            <a:avLst/>
          </a:prstGeom>
          <a:ln w="19050">
            <a:solidFill>
              <a:srgbClr val="F3A8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17">
            <a:extLst>
              <a:ext uri="{FF2B5EF4-FFF2-40B4-BE49-F238E27FC236}">
                <a16:creationId xmlns:a16="http://schemas.microsoft.com/office/drawing/2014/main" id="{E6745AD0-038A-4BB3-B721-4C9F6C1E24C8}"/>
              </a:ext>
            </a:extLst>
          </p:cNvPr>
          <p:cNvCxnSpPr>
            <a:stCxn id="23" idx="3"/>
            <a:endCxn id="20" idx="3"/>
          </p:cNvCxnSpPr>
          <p:nvPr/>
        </p:nvCxnSpPr>
        <p:spPr>
          <a:xfrm flipV="1">
            <a:off x="8468692" y="4250191"/>
            <a:ext cx="12700" cy="1242884"/>
          </a:xfrm>
          <a:prstGeom prst="bentConnector3">
            <a:avLst>
              <a:gd name="adj1" fmla="val 3352094"/>
            </a:avLst>
          </a:prstGeom>
          <a:ln w="19050">
            <a:solidFill>
              <a:srgbClr val="F3A8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0">
            <a:extLst>
              <a:ext uri="{FF2B5EF4-FFF2-40B4-BE49-F238E27FC236}">
                <a16:creationId xmlns:a16="http://schemas.microsoft.com/office/drawing/2014/main" id="{7790DF04-CC7F-49C8-981F-8C2FD18348C1}"/>
              </a:ext>
            </a:extLst>
          </p:cNvPr>
          <p:cNvCxnSpPr>
            <a:stCxn id="23" idx="3"/>
            <a:endCxn id="16" idx="3"/>
          </p:cNvCxnSpPr>
          <p:nvPr/>
        </p:nvCxnSpPr>
        <p:spPr>
          <a:xfrm flipV="1">
            <a:off x="8468692" y="1764425"/>
            <a:ext cx="12700" cy="3728650"/>
          </a:xfrm>
          <a:prstGeom prst="bentConnector3">
            <a:avLst>
              <a:gd name="adj1" fmla="val 6671858"/>
            </a:avLst>
          </a:prstGeom>
          <a:ln w="19050">
            <a:solidFill>
              <a:srgbClr val="F3A83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3">
            <a:extLst>
              <a:ext uri="{FF2B5EF4-FFF2-40B4-BE49-F238E27FC236}">
                <a16:creationId xmlns:a16="http://schemas.microsoft.com/office/drawing/2014/main" id="{179EF846-4F14-40A7-A4AB-E2ADC4D330A8}"/>
              </a:ext>
            </a:extLst>
          </p:cNvPr>
          <p:cNvCxnSpPr>
            <a:stCxn id="23" idx="3"/>
            <a:endCxn id="17" idx="3"/>
          </p:cNvCxnSpPr>
          <p:nvPr/>
        </p:nvCxnSpPr>
        <p:spPr>
          <a:xfrm flipV="1">
            <a:off x="8468692" y="3007308"/>
            <a:ext cx="12700" cy="2485767"/>
          </a:xfrm>
          <a:prstGeom prst="bentConnector3">
            <a:avLst>
              <a:gd name="adj1" fmla="val 6628740"/>
            </a:avLst>
          </a:prstGeom>
          <a:ln w="19050">
            <a:solidFill>
              <a:srgbClr val="F3A83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16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5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819" y="0"/>
            <a:ext cx="9906819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 smtClean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 </a:t>
            </a:r>
            <a:endParaRPr lang="it-IT" altLang="it-IT" sz="2800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</a:endParaRPr>
          </a:p>
          <a:p>
            <a:r>
              <a:rPr lang="it-IT" altLang="it-IT" sz="2800" b="1" dirty="0" smtClean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Documenti aziendali, di gara e operativi</a:t>
            </a:r>
            <a:endParaRPr lang="it-IT" altLang="it-IT" sz="2800" b="1" i="1" dirty="0" smtClean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7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AGGIORNAMENTO E IMPLEMENTAZIONE 2020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/>
          <a:srcRect l="19687" t="18628" r="44927" b="16989"/>
          <a:stretch/>
        </p:blipFill>
        <p:spPr>
          <a:xfrm>
            <a:off x="848544" y="3573951"/>
            <a:ext cx="1916571" cy="1852479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6"/>
          <a:srcRect l="21734" t="19110" r="42963" b="17604"/>
          <a:stretch/>
        </p:blipFill>
        <p:spPr>
          <a:xfrm>
            <a:off x="2863882" y="3573951"/>
            <a:ext cx="1945102" cy="1852479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7"/>
          <a:srcRect l="19738" t="18367" r="44723" b="16943"/>
          <a:stretch/>
        </p:blipFill>
        <p:spPr>
          <a:xfrm>
            <a:off x="4900613" y="3573016"/>
            <a:ext cx="1916557" cy="1853414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8"/>
          <a:srcRect l="22216" t="17357" r="47140" b="30192"/>
          <a:stretch/>
        </p:blipFill>
        <p:spPr>
          <a:xfrm>
            <a:off x="6882902" y="3573016"/>
            <a:ext cx="1925032" cy="1853414"/>
          </a:xfrm>
          <a:prstGeom prst="rect">
            <a:avLst/>
          </a:prstGeom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NUOVO CORPUS DOCUMENTALE ADM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76536" y="1412776"/>
            <a:ext cx="8031397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/>
              <a:t>Il corpus documentale ADM è stato aggiornato ed integrato con nuovi documenti di processo, nell’ottica di promuovere una sempre maggiore </a:t>
            </a:r>
            <a:r>
              <a:rPr lang="it-IT" b="1" dirty="0" smtClean="0"/>
              <a:t>interoperabilità</a:t>
            </a:r>
            <a:r>
              <a:rPr lang="it-IT" dirty="0" smtClean="0"/>
              <a:t> dei dati raccolti, assicurando al contempo una chiara esplicitazione delle </a:t>
            </a:r>
            <a:r>
              <a:rPr lang="it-IT" b="1" dirty="0" smtClean="0"/>
              <a:t>esigenze informative</a:t>
            </a:r>
            <a:r>
              <a:rPr lang="it-IT" dirty="0" smtClean="0"/>
              <a:t> della Stazione Appaltante.</a:t>
            </a:r>
            <a:endParaRPr lang="it-IT" dirty="0"/>
          </a:p>
          <a:p>
            <a:pPr>
              <a:lnSpc>
                <a:spcPts val="1000"/>
              </a:lnSpc>
              <a:spcBef>
                <a:spcPts val="1000"/>
              </a:spcBef>
            </a:pPr>
            <a:endParaRPr lang="it-IT" dirty="0" smtClean="0"/>
          </a:p>
          <a:p>
            <a:pPr>
              <a:lnSpc>
                <a:spcPts val="1000"/>
              </a:lnSpc>
              <a:spcBef>
                <a:spcPts val="1000"/>
              </a:spcBef>
            </a:pPr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18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CORPORATE METODOLOGY - BIMCM</a:t>
            </a:r>
            <a:endParaRPr lang="it-IT" altLang="it-IT" sz="2400" b="1" i="1" dirty="0" smtClean="0"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162444" y="1268761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Costituisce la </a:t>
            </a:r>
            <a:r>
              <a:rPr lang="it-IT" sz="1600" b="1" dirty="0"/>
              <a:t>Linea Guida</a:t>
            </a:r>
            <a:r>
              <a:rPr lang="it-IT" sz="1600" dirty="0"/>
              <a:t> </a:t>
            </a:r>
            <a:r>
              <a:rPr lang="it-IT" sz="1600" b="1" i="1" dirty="0" smtClean="0"/>
              <a:t>Corporate </a:t>
            </a:r>
            <a:r>
              <a:rPr lang="it-IT" sz="1600" dirty="0" smtClean="0"/>
              <a:t>per l’Agenzia </a:t>
            </a:r>
            <a:r>
              <a:rPr lang="it-IT" sz="1600" dirty="0"/>
              <a:t>del </a:t>
            </a:r>
            <a:r>
              <a:rPr lang="it-IT" sz="1600" dirty="0" smtClean="0"/>
              <a:t>Demanio,  necessaria alla sua qualificazione come </a:t>
            </a:r>
            <a:r>
              <a:rPr lang="it-IT" sz="1600" dirty="0"/>
              <a:t>S</a:t>
            </a:r>
            <a:r>
              <a:rPr lang="it-IT" sz="1600" dirty="0" smtClean="0"/>
              <a:t>tazione Appaltante «BIM».</a:t>
            </a:r>
          </a:p>
          <a:p>
            <a:r>
              <a:rPr lang="it-IT" sz="1600" dirty="0" smtClean="0"/>
              <a:t>Raccoglie </a:t>
            </a:r>
            <a:r>
              <a:rPr lang="it-IT" sz="1600" dirty="0"/>
              <a:t>il </a:t>
            </a:r>
            <a:r>
              <a:rPr lang="it-IT" sz="1600" b="1" dirty="0"/>
              <a:t>complesso di regole </a:t>
            </a:r>
            <a:r>
              <a:rPr lang="it-IT" sz="1600" dirty="0"/>
              <a:t>necessarie alla digitalizzazione dei processi, nonché alla definizione dell’</a:t>
            </a:r>
            <a:r>
              <a:rPr lang="it-IT" sz="1600" b="1" dirty="0"/>
              <a:t>Opera Digitale,</a:t>
            </a:r>
            <a:r>
              <a:rPr lang="it-IT" sz="1600" dirty="0"/>
              <a:t> ovvero l’insieme di Informazioni grafiche e non grafiche, che descrivono in maniera più o meno particolareggiata l’</a:t>
            </a:r>
            <a:r>
              <a:rPr lang="it-IT" sz="1600" b="1" dirty="0"/>
              <a:t>Opera Reale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NUOVO CORPUS DOCUMENTALE ADM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17468" r="50601" b="9372"/>
          <a:stretch/>
        </p:blipFill>
        <p:spPr bwMode="auto">
          <a:xfrm>
            <a:off x="840188" y="1366238"/>
            <a:ext cx="1160484" cy="112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776536" y="2852936"/>
            <a:ext cx="8256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 smtClean="0"/>
              <a:t>CHI LO REDIGE?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Il </a:t>
            </a:r>
            <a:r>
              <a:rPr lang="it-IT" sz="1600" b="1" dirty="0" smtClean="0"/>
              <a:t>BIM Manager </a:t>
            </a:r>
            <a:r>
              <a:rPr lang="it-IT" sz="1600" dirty="0" smtClean="0"/>
              <a:t>coadiuvato dal NOD</a:t>
            </a:r>
          </a:p>
          <a:p>
            <a:pPr>
              <a:lnSpc>
                <a:spcPct val="150000"/>
              </a:lnSpc>
            </a:pPr>
            <a:r>
              <a:rPr lang="it-IT" sz="1600" b="1" dirty="0" smtClean="0"/>
              <a:t>A CHI E’ INDIRIZZATO?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È uno strumento </a:t>
            </a:r>
            <a:r>
              <a:rPr lang="it-IT" sz="1600" b="1" dirty="0" smtClean="0"/>
              <a:t>aziendale interno destinato a tutti i dipendenti</a:t>
            </a:r>
          </a:p>
          <a:p>
            <a:pPr>
              <a:lnSpc>
                <a:spcPct val="150000"/>
              </a:lnSpc>
            </a:pPr>
            <a:r>
              <a:rPr lang="it-IT" sz="1600" b="1" dirty="0" smtClean="0"/>
              <a:t>COSA CONTIENE?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Gli obbiettivi strategici, i </a:t>
            </a:r>
            <a:r>
              <a:rPr lang="it-IT" sz="1600" b="1" dirty="0" smtClean="0"/>
              <a:t>requisiti informativi aziendali (OIR)</a:t>
            </a:r>
            <a:r>
              <a:rPr lang="it-IT" sz="1600" dirty="0" smtClean="0"/>
              <a:t>, i </a:t>
            </a:r>
            <a:r>
              <a:rPr lang="it-IT" sz="1600" b="1" dirty="0" smtClean="0"/>
              <a:t>requisiti informativi del cespite immobile (AIR)</a:t>
            </a:r>
            <a:r>
              <a:rPr lang="it-IT" sz="1600" dirty="0" smtClean="0"/>
              <a:t>, la struttura organizzativa e tutte le informazioni necessarie alla </a:t>
            </a:r>
            <a:r>
              <a:rPr lang="it-IT" sz="1600" b="1" dirty="0" smtClean="0"/>
              <a:t>gestione informativa degli appalti e dell’intero Processo BIM aziendale.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19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4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Che cos’è il BIM</a:t>
            </a:r>
            <a:endParaRPr lang="it-IT" altLang="it-IT" sz="2400" b="1" dirty="0">
              <a:latin typeface="Calibri" panose="020F050202020403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36211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BUILDING INFORMATION MODELLING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1534" y="1334384"/>
            <a:ext cx="8707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«Il BIM è l’utilizzo di una </a:t>
            </a:r>
            <a:r>
              <a:rPr lang="it-IT" sz="2000" b="1" dirty="0"/>
              <a:t>rappresentazione digitale condivisa </a:t>
            </a:r>
            <a:r>
              <a:rPr lang="it-IT" sz="2000" dirty="0"/>
              <a:t>di un bene costruito, per facilitare i </a:t>
            </a:r>
            <a:r>
              <a:rPr lang="it-IT" sz="2000" dirty="0" smtClean="0"/>
              <a:t>processi </a:t>
            </a:r>
            <a:r>
              <a:rPr lang="it-IT" sz="2000" dirty="0"/>
              <a:t>di progettazione, costruzione e gestione, e fornire una base affidabile per il processo decisionale» (ISO 19650-1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pic>
        <p:nvPicPr>
          <p:cNvPr id="13" name="Picture 2" descr="C:\Users\LBNVLI84R46L259U\Desktop\PC_1.bmp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3" b="8625"/>
          <a:stretch/>
        </p:blipFill>
        <p:spPr bwMode="auto">
          <a:xfrm>
            <a:off x="781310" y="2599179"/>
            <a:ext cx="2677003" cy="1620000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/>
          <a:stretch/>
        </p:blipFill>
        <p:spPr bwMode="auto">
          <a:xfrm>
            <a:off x="3736688" y="2599179"/>
            <a:ext cx="2440448" cy="1620000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26027" r="21395" b="7619"/>
          <a:stretch/>
        </p:blipFill>
        <p:spPr bwMode="auto">
          <a:xfrm>
            <a:off x="6449434" y="2599179"/>
            <a:ext cx="2896054" cy="1620000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781534" y="4502736"/>
            <a:ext cx="849194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E’ un </a:t>
            </a:r>
            <a:r>
              <a:rPr lang="it-IT" sz="1600" b="1" dirty="0"/>
              <a:t>processo</a:t>
            </a:r>
            <a:r>
              <a:rPr lang="it-IT" sz="1600" dirty="0"/>
              <a:t> che utilizza </a:t>
            </a:r>
            <a:r>
              <a:rPr lang="it-IT" sz="1600" b="1" dirty="0"/>
              <a:t>strumenti specifici </a:t>
            </a:r>
            <a:r>
              <a:rPr lang="it-IT" sz="1600" dirty="0"/>
              <a:t>per la creazione di un </a:t>
            </a:r>
            <a:r>
              <a:rPr lang="it-IT" sz="1600" b="1" dirty="0"/>
              <a:t>modello contenente tutte le informazioni che riguardano un Bene, e  il suo intero ciclo di vita  </a:t>
            </a:r>
            <a:r>
              <a:rPr lang="it-IT" sz="1600" dirty="0"/>
              <a:t>(Opera Digitale).</a:t>
            </a:r>
          </a:p>
          <a:p>
            <a:pPr algn="just"/>
            <a:r>
              <a:rPr lang="it-IT" sz="1600" b="1" dirty="0"/>
              <a:t>Il modello è la rappresentazione digitale delle caratteristiche fisiche e funzionali di un’opera edilizia</a:t>
            </a:r>
            <a:r>
              <a:rPr lang="it-IT" sz="1600" dirty="0"/>
              <a:t>, che associa alle tradizionali rappresentazioni grafiche tridimensionali di un oggetto (parete, finestra, solaio </a:t>
            </a:r>
            <a:r>
              <a:rPr lang="it-IT" sz="1600" dirty="0" err="1"/>
              <a:t>ecc</a:t>
            </a:r>
            <a:r>
              <a:rPr lang="it-IT" sz="1600" dirty="0"/>
              <a:t>) anche informazioni aggiuntive (parametri tecnici, manutentivi ecc</a:t>
            </a:r>
            <a:r>
              <a:rPr lang="it-IT" sz="1600" dirty="0" smtClean="0"/>
              <a:t>.)</a:t>
            </a:r>
          </a:p>
          <a:p>
            <a:pPr algn="just"/>
            <a:endParaRPr lang="it-IT" sz="1600" dirty="0"/>
          </a:p>
          <a:p>
            <a:pPr algn="just"/>
            <a:endParaRPr lang="it-IT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2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5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/>
              <a:t>Method Statement </a:t>
            </a:r>
            <a:r>
              <a:rPr lang="it-IT" sz="2400" b="1" dirty="0" err="1" smtClean="0"/>
              <a:t>Process</a:t>
            </a:r>
            <a:r>
              <a:rPr lang="it-IT" sz="2400" b="1" dirty="0" smtClean="0"/>
              <a:t> - BIMMS</a:t>
            </a:r>
            <a:endParaRPr lang="it-IT" sz="2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629" r="50241" b="9383"/>
          <a:stretch/>
        </p:blipFill>
        <p:spPr bwMode="auto">
          <a:xfrm>
            <a:off x="848544" y="1365157"/>
            <a:ext cx="1169178" cy="112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2162444" y="1268761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Destinata agli Aggiudicatari dei servizi BIM, redatta in accordo alle Linee </a:t>
            </a:r>
            <a:r>
              <a:rPr lang="it-IT" sz="1600" dirty="0"/>
              <a:t>Guida </a:t>
            </a:r>
            <a:r>
              <a:rPr lang="it-IT" sz="1600" dirty="0" smtClean="0"/>
              <a:t>Corporate, costituisce la </a:t>
            </a:r>
            <a:r>
              <a:rPr lang="it-IT" sz="1600" b="1" dirty="0" smtClean="0"/>
              <a:t>Linea Guida per la produzione informativa, identificando puntualmente tutte </a:t>
            </a:r>
            <a:r>
              <a:rPr lang="it-IT" sz="1600" dirty="0" smtClean="0"/>
              <a:t>le </a:t>
            </a:r>
            <a:r>
              <a:rPr lang="it-IT" sz="1600" b="1" dirty="0" smtClean="0"/>
              <a:t>regole </a:t>
            </a:r>
            <a:r>
              <a:rPr lang="it-IT" sz="1600" dirty="0"/>
              <a:t>necessarie </a:t>
            </a:r>
            <a:r>
              <a:rPr lang="it-IT" sz="1600" dirty="0" smtClean="0"/>
              <a:t>allo svolgimento digitale degli appalti, a partire dalle codifica di file, modelli ed elaborati, fino alla definizione delle routine di coordinamento e verifica dei modelli.</a:t>
            </a:r>
            <a:endParaRPr lang="it-IT" sz="1600" dirty="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NUOVO CORPUS DOCUMENTALE ADM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76536" y="2852936"/>
            <a:ext cx="8256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 smtClean="0"/>
              <a:t>CHI LO REDIGE?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Il </a:t>
            </a:r>
            <a:r>
              <a:rPr lang="it-IT" sz="1600" b="1" dirty="0" smtClean="0"/>
              <a:t>Nucleo Opere Digitali</a:t>
            </a:r>
            <a:endParaRPr lang="it-IT" sz="1600" dirty="0" smtClean="0"/>
          </a:p>
          <a:p>
            <a:pPr>
              <a:lnSpc>
                <a:spcPct val="150000"/>
              </a:lnSpc>
            </a:pPr>
            <a:r>
              <a:rPr lang="it-IT" sz="1600" b="1" dirty="0" smtClean="0"/>
              <a:t>A CHI E’ INDIRIZZATO?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dirty="0" smtClean="0"/>
              <a:t>Agli O.E. e Aggiudicatari dei servizi</a:t>
            </a:r>
          </a:p>
          <a:p>
            <a:pPr>
              <a:lnSpc>
                <a:spcPct val="150000"/>
              </a:lnSpc>
            </a:pPr>
            <a:r>
              <a:rPr lang="it-IT" sz="1600" b="1" dirty="0" smtClean="0"/>
              <a:t>COSA CONTIENE?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I </a:t>
            </a:r>
            <a:r>
              <a:rPr lang="it-IT" sz="1600" b="1" dirty="0" smtClean="0"/>
              <a:t>requisiti di scambio delle informazioni (EIR), </a:t>
            </a:r>
            <a:r>
              <a:rPr lang="it-IT" sz="1600" dirty="0" smtClean="0"/>
              <a:t>il sistema di </a:t>
            </a:r>
            <a:r>
              <a:rPr lang="it-IT" sz="1600" b="1" dirty="0" smtClean="0"/>
              <a:t>codifica</a:t>
            </a:r>
            <a:r>
              <a:rPr lang="it-IT" sz="1600" dirty="0" smtClean="0"/>
              <a:t> per modelli ed elaborati, </a:t>
            </a:r>
            <a:r>
              <a:rPr lang="it-IT" sz="1600" b="1" dirty="0" smtClean="0"/>
              <a:t>usi</a:t>
            </a:r>
            <a:r>
              <a:rPr lang="it-IT" sz="1600" dirty="0" smtClean="0"/>
              <a:t> del BIM, i </a:t>
            </a:r>
            <a:r>
              <a:rPr lang="it-IT" sz="1600" b="1" dirty="0" smtClean="0"/>
              <a:t>requisiti per la modellazione ed esportazione verso IFC</a:t>
            </a:r>
            <a:r>
              <a:rPr lang="it-IT" sz="1600" dirty="0" smtClean="0"/>
              <a:t>, </a:t>
            </a:r>
            <a:r>
              <a:rPr lang="it-IT" sz="1600" b="1" dirty="0" smtClean="0"/>
              <a:t>parametri</a:t>
            </a:r>
            <a:r>
              <a:rPr lang="it-IT" sz="1600" dirty="0" smtClean="0"/>
              <a:t> </a:t>
            </a:r>
            <a:r>
              <a:rPr lang="it-IT" sz="1600" b="1" dirty="0" smtClean="0"/>
              <a:t>IFC</a:t>
            </a:r>
            <a:r>
              <a:rPr lang="it-IT" sz="1600" dirty="0" smtClean="0"/>
              <a:t> e </a:t>
            </a:r>
            <a:r>
              <a:rPr lang="it-IT" sz="1600" b="1" dirty="0" smtClean="0"/>
              <a:t>set di proprietà</a:t>
            </a:r>
            <a:r>
              <a:rPr lang="it-IT" sz="1600" dirty="0" smtClean="0"/>
              <a:t>, </a:t>
            </a:r>
            <a:r>
              <a:rPr lang="it-IT" sz="1600" b="1" dirty="0" smtClean="0"/>
              <a:t>livelli di fabbisogno informativo, geometrico e documentale.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20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 smtClean="0"/>
              <a:t>PROJECT INFOMATION REQUIREMENT - PIR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161116" y="126876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Documento aziendale interno, in forma di </a:t>
            </a:r>
            <a:r>
              <a:rPr lang="it-IT" sz="1600" b="1" i="1" dirty="0" err="1"/>
              <a:t>template</a:t>
            </a:r>
            <a:r>
              <a:rPr lang="it-IT" sz="1600" dirty="0"/>
              <a:t>, riporta le indicazioni e i temi principali per la definizione della </a:t>
            </a:r>
            <a:r>
              <a:rPr lang="it-IT" sz="1600" b="1" dirty="0"/>
              <a:t>gestione informativa di una Attività applicato ad un Bene e declinato in tutte le sue fasi. </a:t>
            </a:r>
            <a:r>
              <a:rPr lang="it-IT" sz="1600" b="1" dirty="0" smtClean="0"/>
              <a:t> </a:t>
            </a:r>
            <a:r>
              <a:rPr lang="it-IT" sz="1600" dirty="0" smtClean="0"/>
              <a:t>Va pertanto </a:t>
            </a:r>
            <a:r>
              <a:rPr lang="it-IT" sz="1600" b="1" dirty="0" smtClean="0"/>
              <a:t>redatto a partire dall’individuazione di uno specifico fabbisogno </a:t>
            </a:r>
            <a:r>
              <a:rPr lang="it-IT" sz="1600" dirty="0" smtClean="0"/>
              <a:t>per uno specifico Bene. E’ propedeutico alla compilazione delle </a:t>
            </a:r>
            <a:r>
              <a:rPr lang="it-IT" sz="1600" b="1" dirty="0" smtClean="0"/>
              <a:t>BIMSM.</a:t>
            </a:r>
            <a:endParaRPr lang="it-IT" sz="1600" b="1" dirty="0"/>
          </a:p>
          <a:p>
            <a:r>
              <a:rPr lang="it-IT" sz="1600" dirty="0"/>
              <a:t> 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NUOVO CORPUS DOCUMENTALE ADM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76536" y="2852936"/>
            <a:ext cx="8256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 smtClean="0"/>
              <a:t>CHI LO REDIGE?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Il </a:t>
            </a:r>
            <a:r>
              <a:rPr lang="it-IT" sz="1600" b="1" dirty="0" err="1" smtClean="0"/>
              <a:t>template</a:t>
            </a:r>
            <a:r>
              <a:rPr lang="it-IT" sz="1600" b="1" dirty="0" smtClean="0"/>
              <a:t> è redatto dal NOD </a:t>
            </a:r>
            <a:r>
              <a:rPr lang="it-IT" sz="1600" dirty="0" smtClean="0"/>
              <a:t>e </a:t>
            </a:r>
            <a:r>
              <a:rPr lang="it-IT" sz="1600" b="1" dirty="0" smtClean="0"/>
              <a:t>compilato dal RUP </a:t>
            </a:r>
            <a:r>
              <a:rPr lang="it-IT" sz="1600" dirty="0" smtClean="0"/>
              <a:t>dello specifico servizio (con il supporto del Referente BIM)</a:t>
            </a:r>
          </a:p>
          <a:p>
            <a:pPr>
              <a:lnSpc>
                <a:spcPct val="150000"/>
              </a:lnSpc>
            </a:pPr>
            <a:r>
              <a:rPr lang="it-IT" sz="1600" b="1" dirty="0" smtClean="0"/>
              <a:t>A CHI E’ INDIRIZZATO?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È uno strumento aziendale interno </a:t>
            </a:r>
            <a:r>
              <a:rPr lang="it-IT" sz="1600" b="1" dirty="0" smtClean="0"/>
              <a:t>destinato ai RUP</a:t>
            </a:r>
            <a:endParaRPr lang="it-IT" sz="1600" dirty="0" smtClean="0"/>
          </a:p>
          <a:p>
            <a:pPr>
              <a:lnSpc>
                <a:spcPct val="150000"/>
              </a:lnSpc>
            </a:pPr>
            <a:r>
              <a:rPr lang="it-IT" sz="1600" b="1" dirty="0" smtClean="0"/>
              <a:t>COSA CONTIENE?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I </a:t>
            </a:r>
            <a:r>
              <a:rPr lang="it-IT" sz="1600" b="1" dirty="0" smtClean="0"/>
              <a:t>requisiti informativi della commessa per ogni servizio, di una specifica attività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/>
          <a:srcRect l="50529" t="5323" r="5820" b="9312"/>
          <a:stretch/>
        </p:blipFill>
        <p:spPr>
          <a:xfrm>
            <a:off x="756154" y="1244926"/>
            <a:ext cx="1238105" cy="13619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21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2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 smtClean="0"/>
              <a:t>SPECIFICHE METODOLOGICHE - BIMSM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162444" y="1268761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Parte integrante dei documenti di gara, redatti in accordo alle Linee </a:t>
            </a:r>
            <a:r>
              <a:rPr lang="it-IT" sz="1600" dirty="0"/>
              <a:t>Guida </a:t>
            </a:r>
            <a:r>
              <a:rPr lang="it-IT" sz="1600" dirty="0" smtClean="0"/>
              <a:t>del processo BIM, costituiscono i c.d. Capitolati Informativi</a:t>
            </a:r>
            <a:r>
              <a:rPr lang="it-IT" sz="1600" b="1" dirty="0" smtClean="0"/>
              <a:t>, identificando in termini generali </a:t>
            </a:r>
            <a:r>
              <a:rPr lang="it-IT" sz="1600" dirty="0" smtClean="0"/>
              <a:t>le </a:t>
            </a:r>
            <a:r>
              <a:rPr lang="it-IT" sz="1600" b="1" dirty="0" smtClean="0"/>
              <a:t>regole </a:t>
            </a:r>
            <a:r>
              <a:rPr lang="it-IT" sz="1600" dirty="0"/>
              <a:t>necessarie </a:t>
            </a:r>
            <a:r>
              <a:rPr lang="it-IT" sz="1600" dirty="0" smtClean="0"/>
              <a:t>allo svolgimento di specifici servizi BIM. </a:t>
            </a:r>
            <a:r>
              <a:rPr lang="it-IT" sz="1600" dirty="0"/>
              <a:t>S</a:t>
            </a:r>
            <a:r>
              <a:rPr lang="it-IT" sz="1600" dirty="0" smtClean="0"/>
              <a:t>ono necessari agli Operatori Economici nella fase di partecipazione alla gara, per la redazione consapevole dell’Offerta di Gestione informativa.</a:t>
            </a:r>
            <a:endParaRPr lang="it-IT" sz="16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t="17309" r="50400" b="9661"/>
          <a:stretch/>
        </p:blipFill>
        <p:spPr bwMode="auto">
          <a:xfrm>
            <a:off x="848543" y="1366610"/>
            <a:ext cx="1267741" cy="122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NUOVO CORPUS DOCUMENTALE ADM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76536" y="2852936"/>
            <a:ext cx="8256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 smtClean="0"/>
              <a:t>CHI LO REDIGE?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Il </a:t>
            </a:r>
            <a:r>
              <a:rPr lang="it-IT" sz="1600" b="1" dirty="0" err="1" smtClean="0"/>
              <a:t>template</a:t>
            </a:r>
            <a:r>
              <a:rPr lang="it-IT" sz="1600" b="1" dirty="0" smtClean="0"/>
              <a:t> è redatto dal NOD </a:t>
            </a:r>
            <a:r>
              <a:rPr lang="it-IT" sz="1600" dirty="0" smtClean="0"/>
              <a:t>e </a:t>
            </a:r>
            <a:r>
              <a:rPr lang="it-IT" sz="1600" b="1" dirty="0" smtClean="0"/>
              <a:t>compilato dal RUP </a:t>
            </a:r>
            <a:r>
              <a:rPr lang="it-IT" sz="1600" dirty="0" smtClean="0"/>
              <a:t>dello specifico servizio</a:t>
            </a:r>
          </a:p>
          <a:p>
            <a:pPr>
              <a:lnSpc>
                <a:spcPct val="150000"/>
              </a:lnSpc>
            </a:pPr>
            <a:r>
              <a:rPr lang="it-IT" sz="1600" b="1" dirty="0" smtClean="0"/>
              <a:t>A CHI E’ INDIRIZZATO?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dirty="0" smtClean="0"/>
              <a:t>Agli O.E. </a:t>
            </a:r>
            <a:r>
              <a:rPr lang="it-IT" sz="1600" dirty="0" smtClean="0"/>
              <a:t>partecipanti a gare di appalto</a:t>
            </a:r>
          </a:p>
          <a:p>
            <a:pPr>
              <a:lnSpc>
                <a:spcPct val="150000"/>
              </a:lnSpc>
            </a:pPr>
            <a:r>
              <a:rPr lang="it-IT" sz="1600" b="1" dirty="0" smtClean="0"/>
              <a:t>COSA CONTIENE?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I </a:t>
            </a:r>
            <a:r>
              <a:rPr lang="it-IT" sz="1600" b="1" dirty="0" smtClean="0"/>
              <a:t>requisiti informativi della commessa (PIR), gli obbiettivi specifici </a:t>
            </a:r>
            <a:r>
              <a:rPr lang="it-IT" sz="1600" dirty="0" smtClean="0"/>
              <a:t>del servizio, </a:t>
            </a:r>
            <a:r>
              <a:rPr lang="it-IT" sz="1600" b="1" dirty="0" smtClean="0"/>
              <a:t>i livelli di contenuto informativo, geometrico e alfanumerico richiesti, </a:t>
            </a:r>
            <a:r>
              <a:rPr lang="it-IT" sz="1600" dirty="0" smtClean="0"/>
              <a:t>le indicazioni su </a:t>
            </a:r>
            <a:r>
              <a:rPr lang="it-IT" sz="1600" b="1" dirty="0" smtClean="0"/>
              <a:t>scomposizione, coordinamento e verifica dei modelli.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22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8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85" y="1356731"/>
            <a:ext cx="1279409" cy="1230824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 smtClean="0"/>
              <a:t>SPECIFICHE OPERATIVE per la redazione dell’</a:t>
            </a:r>
            <a:r>
              <a:rPr lang="it-IT" sz="2400" b="1" dirty="0" err="1" smtClean="0"/>
              <a:t>oGi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162444" y="134367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Parte integrante dei documenti di gara, costituisce </a:t>
            </a:r>
            <a:r>
              <a:rPr lang="it-IT" sz="1600" b="1" dirty="0" smtClean="0"/>
              <a:t>il </a:t>
            </a:r>
            <a:r>
              <a:rPr lang="it-IT" sz="1600" b="1" dirty="0" err="1" smtClean="0"/>
              <a:t>template</a:t>
            </a:r>
            <a:r>
              <a:rPr lang="it-IT" sz="1600" b="1" dirty="0" smtClean="0"/>
              <a:t> per la redazione dell’Offerta di gestione informativa</a:t>
            </a:r>
            <a:r>
              <a:rPr lang="it-IT" sz="1600" dirty="0" smtClean="0"/>
              <a:t> da parte degli Operatori economici che partecipano alle gare d’appalto, </a:t>
            </a:r>
            <a:r>
              <a:rPr lang="it-IT" sz="1600" b="1" dirty="0" smtClean="0"/>
              <a:t>in risposta alle specifiche richieste fatte dalle Specifiche Metodologiche.</a:t>
            </a:r>
            <a:endParaRPr lang="it-IT" sz="1600" b="1" dirty="0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NUOVO CORPUS DOCUMENTALE ADM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76536" y="2852936"/>
            <a:ext cx="8256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 smtClean="0"/>
              <a:t>CHI LO REDIGE?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Il </a:t>
            </a:r>
            <a:r>
              <a:rPr lang="it-IT" sz="1600" b="1" dirty="0" err="1" smtClean="0"/>
              <a:t>template</a:t>
            </a:r>
            <a:r>
              <a:rPr lang="it-IT" sz="1600" b="1" dirty="0" smtClean="0"/>
              <a:t> è redatto dal NOD </a:t>
            </a:r>
            <a:r>
              <a:rPr lang="it-IT" sz="1600" dirty="0" smtClean="0"/>
              <a:t>e </a:t>
            </a:r>
            <a:r>
              <a:rPr lang="it-IT" sz="1600" b="1" u="sng" dirty="0" smtClean="0"/>
              <a:t>compilato dal Concorrente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dirty="0" smtClean="0"/>
              <a:t>A CHI E’ INDIRIZZATO?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dirty="0" smtClean="0"/>
              <a:t>Agli O.E. </a:t>
            </a:r>
            <a:r>
              <a:rPr lang="it-IT" sz="1600" dirty="0" smtClean="0"/>
              <a:t>partecipanti a gare di appalto</a:t>
            </a:r>
          </a:p>
          <a:p>
            <a:pPr>
              <a:lnSpc>
                <a:spcPct val="150000"/>
              </a:lnSpc>
            </a:pPr>
            <a:r>
              <a:rPr lang="it-IT" sz="1600" b="1" dirty="0" smtClean="0"/>
              <a:t>COSA CONTIENE?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La </a:t>
            </a:r>
            <a:r>
              <a:rPr lang="it-IT" sz="1600" b="1" dirty="0" smtClean="0"/>
              <a:t>struttura per l’Offerta (e Piano) di Gestione Informativa</a:t>
            </a:r>
            <a:r>
              <a:rPr lang="it-IT" sz="1600" dirty="0" smtClean="0"/>
              <a:t>, con indicazioni su </a:t>
            </a:r>
            <a:r>
              <a:rPr lang="it-IT" sz="1600" b="1" dirty="0" smtClean="0"/>
              <a:t>ruoli e responsabilità</a:t>
            </a:r>
            <a:r>
              <a:rPr lang="it-IT" sz="1600" dirty="0" smtClean="0"/>
              <a:t>, </a:t>
            </a:r>
            <a:r>
              <a:rPr lang="it-IT" sz="1600" b="1" dirty="0" smtClean="0"/>
              <a:t>livelli di fabbisogno, scomposizione, coordinamento e verifica, strumentazioni hardware e software offerti dal concorrente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23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0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819" y="0"/>
            <a:ext cx="9906819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b="1" dirty="0" smtClean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Processo BIM</a:t>
            </a:r>
          </a:p>
          <a:p>
            <a:r>
              <a:rPr lang="it-IT" altLang="it-IT" sz="2800" dirty="0" smtClean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 </a:t>
            </a:r>
            <a:endParaRPr lang="it-IT" altLang="it-IT" sz="2800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0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33984" y="6165304"/>
            <a:ext cx="15292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WORKSHOP BIM 2021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RUOLI E RESPONSABILITA’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PROCESSO BIM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33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496" y="1412777"/>
            <a:ext cx="8945420" cy="4216620"/>
          </a:xfrm>
          <a:prstGeom prst="rect">
            <a:avLst/>
          </a:prstGeom>
          <a:noFill/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25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7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3169899" y="2778433"/>
            <a:ext cx="1584176" cy="794583"/>
          </a:xfrm>
          <a:prstGeom prst="roundRect">
            <a:avLst/>
          </a:prstGeom>
          <a:solidFill>
            <a:srgbClr val="F3A8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CDE MANAGER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4977248" y="2768660"/>
            <a:ext cx="1584176" cy="794583"/>
          </a:xfrm>
          <a:prstGeom prst="roundRect">
            <a:avLst/>
          </a:prstGeom>
          <a:solidFill>
            <a:srgbClr val="F3A8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SYS MANAGER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6825208" y="2778433"/>
            <a:ext cx="1584176" cy="794583"/>
          </a:xfrm>
          <a:prstGeom prst="roundRect">
            <a:avLst/>
          </a:prstGeom>
          <a:solidFill>
            <a:srgbClr val="F3A8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REF. BIM DG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1297691" y="2768661"/>
            <a:ext cx="1672854" cy="794583"/>
          </a:xfrm>
          <a:prstGeom prst="roundRect">
            <a:avLst/>
          </a:prstGeom>
          <a:solidFill>
            <a:srgbClr val="F3A8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DATA MANAGER</a:t>
            </a:r>
          </a:p>
        </p:txBody>
      </p:sp>
      <p:sp>
        <p:nvSpPr>
          <p:cNvPr id="2" name="Rettangolo arrotondato 1"/>
          <p:cNvSpPr/>
          <p:nvPr/>
        </p:nvSpPr>
        <p:spPr>
          <a:xfrm>
            <a:off x="4088904" y="1656502"/>
            <a:ext cx="1584176" cy="794583"/>
          </a:xfrm>
          <a:prstGeom prst="roundRect">
            <a:avLst/>
          </a:prstGeom>
          <a:solidFill>
            <a:srgbClr val="F3A8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BIM MANAGER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1064568" y="1388343"/>
            <a:ext cx="7704856" cy="2472705"/>
          </a:xfrm>
          <a:prstGeom prst="roundRect">
            <a:avLst/>
          </a:prstGeom>
          <a:noFill/>
          <a:ln>
            <a:solidFill>
              <a:srgbClr val="F3A8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arrotondato 26"/>
          <p:cNvSpPr/>
          <p:nvPr/>
        </p:nvSpPr>
        <p:spPr>
          <a:xfrm>
            <a:off x="634647" y="4872798"/>
            <a:ext cx="1309569" cy="788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Referente BIM territoriale</a:t>
            </a:r>
            <a:endParaRPr lang="it-IT" sz="1600" b="1" dirty="0"/>
          </a:p>
        </p:txBody>
      </p:sp>
      <p:sp>
        <p:nvSpPr>
          <p:cNvPr id="28" name="Rettangolo arrotondato 27"/>
          <p:cNvSpPr/>
          <p:nvPr/>
        </p:nvSpPr>
        <p:spPr>
          <a:xfrm>
            <a:off x="2093839" y="4872798"/>
            <a:ext cx="1309569" cy="788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Referente BIM territoriale</a:t>
            </a:r>
            <a:endParaRPr lang="it-IT" sz="1600" b="1" dirty="0"/>
          </a:p>
        </p:txBody>
      </p:sp>
      <p:sp>
        <p:nvSpPr>
          <p:cNvPr id="29" name="Rettangolo arrotondato 28"/>
          <p:cNvSpPr/>
          <p:nvPr/>
        </p:nvSpPr>
        <p:spPr>
          <a:xfrm>
            <a:off x="3587386" y="4855277"/>
            <a:ext cx="1309569" cy="788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Referente BIM territoriale</a:t>
            </a:r>
            <a:endParaRPr lang="it-IT" sz="1600" b="1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5100340" y="4872798"/>
            <a:ext cx="1309569" cy="788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Referente BIM territoriale</a:t>
            </a:r>
            <a:endParaRPr lang="it-IT" sz="1600" b="1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6613294" y="4872798"/>
            <a:ext cx="1309569" cy="788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Referente BIM territoriale</a:t>
            </a:r>
            <a:endParaRPr lang="it-IT" sz="1600" b="1" dirty="0"/>
          </a:p>
        </p:txBody>
      </p:sp>
      <p:sp>
        <p:nvSpPr>
          <p:cNvPr id="32" name="Rettangolo arrotondato 31"/>
          <p:cNvSpPr/>
          <p:nvPr/>
        </p:nvSpPr>
        <p:spPr>
          <a:xfrm>
            <a:off x="8035919" y="4855277"/>
            <a:ext cx="1309569" cy="788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Referente BIM territoriale</a:t>
            </a:r>
            <a:endParaRPr lang="it-IT" sz="1600" b="1" dirty="0"/>
          </a:p>
        </p:txBody>
      </p:sp>
      <p:sp>
        <p:nvSpPr>
          <p:cNvPr id="4" name="Pentagono 3"/>
          <p:cNvSpPr/>
          <p:nvPr/>
        </p:nvSpPr>
        <p:spPr>
          <a:xfrm rot="5400000">
            <a:off x="4626549" y="2678654"/>
            <a:ext cx="630865" cy="3290332"/>
          </a:xfrm>
          <a:prstGeom prst="homePlate">
            <a:avLst>
              <a:gd name="adj" fmla="val 56899"/>
            </a:avLst>
          </a:prstGeom>
          <a:solidFill>
            <a:srgbClr val="F3A8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5" name="CasellaDiTesto 4"/>
          <p:cNvSpPr txBox="1"/>
          <p:nvPr/>
        </p:nvSpPr>
        <p:spPr>
          <a:xfrm>
            <a:off x="3814204" y="4005064"/>
            <a:ext cx="358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Da indirizzo e coordina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228442" y="1132018"/>
            <a:ext cx="180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chemeClr val="accent6">
                    <a:lumMod val="75000"/>
                  </a:schemeClr>
                </a:solidFill>
              </a:rPr>
              <a:t>NOD</a:t>
            </a:r>
            <a:endParaRPr lang="it-IT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RUOLI E RESPONSABILITA’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PROCESSO BIM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26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4132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>
                <a:latin typeface="Calibri" panose="020F0502020204030204" pitchFamily="34" charset="0"/>
              </a:rPr>
              <a:t>RUOLI E RESPONSABILITA’ NEL PROCESSO </a:t>
            </a:r>
            <a:r>
              <a:rPr lang="it-IT" altLang="it-IT" sz="1000" b="1" spc="300" dirty="0" smtClean="0">
                <a:latin typeface="Calibri" panose="020F0502020204030204" pitchFamily="34" charset="0"/>
              </a:rPr>
              <a:t>BIM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4"/>
            <a:ext cx="8470667" cy="671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Ruoli e responsabilità dei componenti del N.O.D.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02812" y="1055549"/>
            <a:ext cx="3456384" cy="2708434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square" rIns="126000" rtlCol="0">
            <a:spAutoFit/>
          </a:bodyPr>
          <a:lstStyle/>
          <a:p>
            <a:r>
              <a:rPr lang="it-IT" sz="1400" b="1" dirty="0" smtClean="0"/>
              <a:t>BIM MANAGER </a:t>
            </a:r>
            <a:r>
              <a:rPr lang="it-IT" sz="1400" b="1" dirty="0" smtClean="0">
                <a:solidFill>
                  <a:srgbClr val="C00000"/>
                </a:solidFill>
              </a:rPr>
              <a:t>(Arch. </a:t>
            </a:r>
            <a:r>
              <a:rPr lang="it-IT" sz="1400" b="1" i="1" dirty="0" smtClean="0">
                <a:solidFill>
                  <a:srgbClr val="C00000"/>
                </a:solidFill>
              </a:rPr>
              <a:t>Viola Albino</a:t>
            </a:r>
            <a:r>
              <a:rPr lang="it-IT" sz="1400" b="1" dirty="0" smtClean="0">
                <a:solidFill>
                  <a:srgbClr val="C00000"/>
                </a:solidFill>
              </a:rPr>
              <a:t>)</a:t>
            </a:r>
            <a:r>
              <a:rPr lang="it-IT" sz="1400" b="1" dirty="0" smtClean="0"/>
              <a:t>: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it-IT" sz="1300" dirty="0" smtClean="0"/>
              <a:t>Coordina </a:t>
            </a:r>
            <a:r>
              <a:rPr lang="it-IT" sz="1300" dirty="0"/>
              <a:t>le attività del </a:t>
            </a:r>
            <a:r>
              <a:rPr lang="it-IT" sz="1300" dirty="0" smtClean="0"/>
              <a:t>NOD;</a:t>
            </a:r>
            <a:endParaRPr lang="it-IT" sz="1300" dirty="0"/>
          </a:p>
          <a:p>
            <a:pPr marL="180975" indent="-180975" algn="just">
              <a:buFont typeface="+mj-lt"/>
              <a:buAutoNum type="arabicPeriod"/>
            </a:pPr>
            <a:r>
              <a:rPr lang="it-IT" sz="1300" dirty="0" smtClean="0"/>
              <a:t>Cura </a:t>
            </a:r>
            <a:r>
              <a:rPr lang="it-IT" sz="1300" dirty="0"/>
              <a:t>l’implementazione dei processi e della strategia BIM a livello aziendale, la redazione delle linee guida corporate e della documentazione tecnica e operativa standard per la produzione degli elaborati e dei Modelli (</a:t>
            </a:r>
            <a:r>
              <a:rPr lang="it-IT" sz="1300" dirty="0" err="1"/>
              <a:t>template</a:t>
            </a:r>
            <a:r>
              <a:rPr lang="it-IT" sz="1300" dirty="0"/>
              <a:t>, standard e procedure</a:t>
            </a:r>
            <a:r>
              <a:rPr lang="it-IT" sz="1300" dirty="0" smtClean="0"/>
              <a:t>);</a:t>
            </a:r>
            <a:endParaRPr lang="it-IT" sz="1300" dirty="0"/>
          </a:p>
          <a:p>
            <a:pPr marL="180975" indent="-180975" algn="just">
              <a:buFont typeface="+mj-lt"/>
              <a:buAutoNum type="arabicPeriod"/>
            </a:pPr>
            <a:r>
              <a:rPr lang="it-IT" sz="1300" dirty="0" smtClean="0"/>
              <a:t>Coadiuva </a:t>
            </a:r>
            <a:r>
              <a:rPr lang="it-IT" sz="1300" dirty="0"/>
              <a:t>i referenti BIM, operanti sia a livello centrale che territoriale, nell’attivazione e nella gestione delle singole procedure di gara.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390073" y="1066072"/>
            <a:ext cx="4752528" cy="1508105"/>
          </a:xfrm>
          <a:prstGeom prst="rect">
            <a:avLst/>
          </a:prstGeom>
          <a:noFill/>
          <a:ln w="19050">
            <a:solidFill>
              <a:srgbClr val="F3A839"/>
            </a:solidFill>
            <a:prstDash val="dash"/>
          </a:ln>
        </p:spPr>
        <p:txBody>
          <a:bodyPr wrap="square" rIns="126000" rtlCol="0">
            <a:spAutoFit/>
          </a:bodyPr>
          <a:lstStyle/>
          <a:p>
            <a:r>
              <a:rPr lang="it-IT" sz="1400" b="1" dirty="0" smtClean="0"/>
              <a:t>DATA MANAGER </a:t>
            </a:r>
            <a:r>
              <a:rPr lang="it-IT" sz="1400" b="1" dirty="0" smtClean="0">
                <a:solidFill>
                  <a:srgbClr val="C00000"/>
                </a:solidFill>
              </a:rPr>
              <a:t>(Arch. </a:t>
            </a:r>
            <a:r>
              <a:rPr lang="it-IT" sz="1400" b="1" i="1" dirty="0" smtClean="0">
                <a:solidFill>
                  <a:srgbClr val="C00000"/>
                </a:solidFill>
              </a:rPr>
              <a:t>Pasquale de Pasquale</a:t>
            </a:r>
            <a:r>
              <a:rPr lang="it-IT" sz="1400" b="1" dirty="0" smtClean="0">
                <a:solidFill>
                  <a:srgbClr val="C00000"/>
                </a:solidFill>
              </a:rPr>
              <a:t>)</a:t>
            </a:r>
            <a:r>
              <a:rPr lang="it-IT" sz="1400" b="1" dirty="0" smtClean="0"/>
              <a:t>: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it-IT" sz="1300" dirty="0"/>
              <a:t>C</a:t>
            </a:r>
            <a:r>
              <a:rPr lang="it-IT" sz="1300" dirty="0" smtClean="0"/>
              <a:t>oadiuvato </a:t>
            </a:r>
            <a:r>
              <a:rPr lang="it-IT" sz="1300" dirty="0"/>
              <a:t>dal BIM Manager, definisce e controlla a </a:t>
            </a:r>
            <a:r>
              <a:rPr lang="it-IT" sz="1300" dirty="0" smtClean="0"/>
              <a:t>livello </a:t>
            </a:r>
            <a:r>
              <a:rPr lang="it-IT" sz="1300" dirty="0"/>
              <a:t>aziendale i contenuti informativi e i livelli di </a:t>
            </a:r>
            <a:r>
              <a:rPr lang="it-IT" sz="1300" dirty="0" smtClean="0"/>
              <a:t>dettaglio </a:t>
            </a:r>
            <a:r>
              <a:rPr lang="it-IT" sz="1300" dirty="0"/>
              <a:t>dei Modelli, degli elaborati e degli elementi, </a:t>
            </a:r>
            <a:r>
              <a:rPr lang="it-IT" sz="1300" dirty="0" smtClean="0"/>
              <a:t>nonché </a:t>
            </a:r>
            <a:r>
              <a:rPr lang="it-IT" sz="1300" dirty="0"/>
              <a:t>l’estrazione dei dati e la loro </a:t>
            </a:r>
            <a:r>
              <a:rPr lang="it-IT" sz="1300" dirty="0" smtClean="0"/>
              <a:t>verifica;</a:t>
            </a:r>
            <a:endParaRPr lang="it-IT" sz="1300" dirty="0"/>
          </a:p>
          <a:p>
            <a:pPr marL="180975" indent="-180975" algn="just">
              <a:buFont typeface="+mj-lt"/>
              <a:buAutoNum type="arabicPeriod"/>
            </a:pPr>
            <a:r>
              <a:rPr lang="it-IT" sz="1300" dirty="0"/>
              <a:t>P</a:t>
            </a:r>
            <a:r>
              <a:rPr lang="it-IT" sz="1300" dirty="0" smtClean="0"/>
              <a:t>artecipa </a:t>
            </a:r>
            <a:r>
              <a:rPr lang="it-IT" sz="1300" dirty="0"/>
              <a:t>alla stesura della documentazione tecnica e operativa standard per la produzione degli elaborati e dei Modelli.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802812" y="3861048"/>
            <a:ext cx="3456384" cy="2108269"/>
          </a:xfrm>
          <a:prstGeom prst="rect">
            <a:avLst/>
          </a:prstGeom>
          <a:noFill/>
          <a:ln w="19050">
            <a:solidFill>
              <a:srgbClr val="F3A839"/>
            </a:solidFill>
            <a:prstDash val="dash"/>
          </a:ln>
        </p:spPr>
        <p:txBody>
          <a:bodyPr wrap="square" rIns="126000" rtlCol="0">
            <a:spAutoFit/>
          </a:bodyPr>
          <a:lstStyle/>
          <a:p>
            <a:r>
              <a:rPr lang="it-IT" sz="1400" b="1" dirty="0" smtClean="0"/>
              <a:t>REFERENTE BIM DG </a:t>
            </a:r>
            <a:r>
              <a:rPr lang="it-IT" sz="1400" b="1" dirty="0" smtClean="0">
                <a:solidFill>
                  <a:srgbClr val="C00000"/>
                </a:solidFill>
              </a:rPr>
              <a:t>(Arch. </a:t>
            </a:r>
            <a:r>
              <a:rPr lang="it-IT" sz="1400" b="1" i="1" dirty="0" smtClean="0">
                <a:solidFill>
                  <a:srgbClr val="C00000"/>
                </a:solidFill>
              </a:rPr>
              <a:t>David Varone</a:t>
            </a:r>
            <a:r>
              <a:rPr lang="it-IT" sz="1400" b="1" dirty="0" smtClean="0">
                <a:solidFill>
                  <a:srgbClr val="C00000"/>
                </a:solidFill>
              </a:rPr>
              <a:t>)</a:t>
            </a:r>
            <a:r>
              <a:rPr lang="it-IT" sz="1400" b="1" dirty="0" smtClean="0"/>
              <a:t>: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it-IT" sz="1300" dirty="0" smtClean="0"/>
              <a:t>Supporta il BIM Manager nella redazione delle linee guida corporate e della documentazione tecnica e operativa standard per la produzione degli elaborati e dei Modelli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it-IT" sz="1300" dirty="0" smtClean="0"/>
              <a:t>Coadiuva i RUP di Direzione Generale nella gestione delle procedure BIM;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it-IT" sz="1300" dirty="0" smtClean="0"/>
              <a:t>Partecipa alla stesura dei documenti di gara di interesse della Direzione Generale.</a:t>
            </a:r>
            <a:endParaRPr lang="it-IT" sz="13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390073" y="2816929"/>
            <a:ext cx="4752528" cy="1908215"/>
          </a:xfrm>
          <a:prstGeom prst="rect">
            <a:avLst/>
          </a:prstGeom>
          <a:noFill/>
          <a:ln w="19050">
            <a:solidFill>
              <a:srgbClr val="F3A839"/>
            </a:solidFill>
            <a:prstDash val="dash"/>
          </a:ln>
        </p:spPr>
        <p:txBody>
          <a:bodyPr wrap="square" rIns="126000" rtlCol="0">
            <a:spAutoFit/>
          </a:bodyPr>
          <a:lstStyle/>
          <a:p>
            <a:r>
              <a:rPr lang="it-IT" sz="1400" b="1" dirty="0" err="1"/>
              <a:t>ACDat</a:t>
            </a:r>
            <a:r>
              <a:rPr lang="it-IT" sz="1400" b="1" dirty="0"/>
              <a:t> (CDE) </a:t>
            </a:r>
            <a:r>
              <a:rPr lang="it-IT" sz="1400" b="1" dirty="0" smtClean="0"/>
              <a:t>MANAGER </a:t>
            </a:r>
            <a:r>
              <a:rPr lang="it-IT" sz="1400" b="1" dirty="0" smtClean="0">
                <a:solidFill>
                  <a:srgbClr val="C00000"/>
                </a:solidFill>
              </a:rPr>
              <a:t>(Ing. </a:t>
            </a:r>
            <a:r>
              <a:rPr lang="it-IT" sz="1400" b="1" i="1" dirty="0" smtClean="0">
                <a:solidFill>
                  <a:srgbClr val="C00000"/>
                </a:solidFill>
              </a:rPr>
              <a:t>Maura </a:t>
            </a:r>
            <a:r>
              <a:rPr lang="it-IT" sz="1400" b="1" i="1" dirty="0" err="1" smtClean="0">
                <a:solidFill>
                  <a:srgbClr val="C00000"/>
                </a:solidFill>
              </a:rPr>
              <a:t>Ciccozzi</a:t>
            </a:r>
            <a:r>
              <a:rPr lang="it-IT" sz="1400" b="1" dirty="0" smtClean="0">
                <a:solidFill>
                  <a:srgbClr val="C00000"/>
                </a:solidFill>
              </a:rPr>
              <a:t>)</a:t>
            </a:r>
            <a:r>
              <a:rPr lang="it-IT" sz="1400" b="1" dirty="0" smtClean="0"/>
              <a:t>: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it-IT" sz="1300" dirty="0" smtClean="0"/>
              <a:t>Gestisce </a:t>
            </a:r>
            <a:r>
              <a:rPr lang="it-IT" sz="1300" dirty="0"/>
              <a:t>la piattaforma di condivisione </a:t>
            </a:r>
            <a:r>
              <a:rPr lang="it-IT" sz="1300" dirty="0" err="1"/>
              <a:t>ACDat</a:t>
            </a:r>
            <a:r>
              <a:rPr lang="it-IT" sz="1300" dirty="0"/>
              <a:t> dell’Agenzia a livello di committente;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it-IT" sz="1300" dirty="0" smtClean="0"/>
              <a:t>Fornisce </a:t>
            </a:r>
            <a:r>
              <a:rPr lang="it-IT" sz="1300" dirty="0"/>
              <a:t>gli accessi, verifica l’applicazione di tecniche di protezione dati e cura i rapporti con i gestori dei servizi informatici</a:t>
            </a:r>
            <a:r>
              <a:rPr lang="it-IT" sz="1300" dirty="0" smtClean="0"/>
              <a:t>;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it-IT" sz="1300" dirty="0" smtClean="0"/>
              <a:t>in </a:t>
            </a:r>
            <a:r>
              <a:rPr lang="it-IT" sz="1300" dirty="0"/>
              <a:t>coordinamento con il Data Manager, verifica la </a:t>
            </a:r>
            <a:r>
              <a:rPr lang="it-IT" sz="1300" dirty="0" smtClean="0"/>
              <a:t>corretta </a:t>
            </a:r>
            <a:r>
              <a:rPr lang="it-IT" sz="1300" dirty="0"/>
              <a:t>estrazione dei dati e il flusso di interoperabilità delle informazioni.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390073" y="5041339"/>
            <a:ext cx="4752528" cy="907941"/>
          </a:xfrm>
          <a:prstGeom prst="rect">
            <a:avLst/>
          </a:prstGeom>
          <a:noFill/>
          <a:ln w="19050">
            <a:solidFill>
              <a:srgbClr val="F3A839"/>
            </a:solidFill>
            <a:prstDash val="dash"/>
          </a:ln>
        </p:spPr>
        <p:txBody>
          <a:bodyPr wrap="square" rIns="126000" rtlCol="0">
            <a:spAutoFit/>
          </a:bodyPr>
          <a:lstStyle/>
          <a:p>
            <a:r>
              <a:rPr lang="it-IT" sz="1400" b="1" dirty="0" smtClean="0"/>
              <a:t>SYSTEM MANAGER </a:t>
            </a:r>
            <a:r>
              <a:rPr lang="it-IT" sz="1400" b="1" i="1" dirty="0" smtClean="0">
                <a:solidFill>
                  <a:srgbClr val="C00000"/>
                </a:solidFill>
              </a:rPr>
              <a:t>(Dott.ssa Manuela Ridenti)</a:t>
            </a:r>
            <a:r>
              <a:rPr lang="it-IT" sz="1400" b="1" dirty="0" smtClean="0"/>
              <a:t>: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it-IT" sz="1300" dirty="0" smtClean="0"/>
              <a:t>Cura </a:t>
            </a:r>
            <a:r>
              <a:rPr lang="it-IT" sz="1300" dirty="0"/>
              <a:t>l’integrazione della piattaforma di condivisione </a:t>
            </a:r>
            <a:r>
              <a:rPr lang="it-IT" sz="1300" dirty="0" err="1"/>
              <a:t>ACDat</a:t>
            </a:r>
            <a:r>
              <a:rPr lang="it-IT" sz="1300" dirty="0"/>
              <a:t> con i sistemi informatici </a:t>
            </a:r>
            <a:r>
              <a:rPr lang="it-IT" sz="1300" dirty="0" smtClean="0"/>
              <a:t>dell’Agenzia;</a:t>
            </a:r>
            <a:endParaRPr lang="it-IT" sz="1300" dirty="0"/>
          </a:p>
          <a:p>
            <a:pPr marL="180975" indent="-180975" algn="just">
              <a:buFont typeface="+mj-lt"/>
              <a:buAutoNum type="arabicPeriod"/>
            </a:pPr>
            <a:r>
              <a:rPr lang="it-IT" sz="1300" dirty="0" smtClean="0"/>
              <a:t>Supporta </a:t>
            </a:r>
            <a:r>
              <a:rPr lang="it-IT" sz="1300" dirty="0"/>
              <a:t>l’ </a:t>
            </a:r>
            <a:r>
              <a:rPr lang="it-IT" sz="1300" dirty="0" err="1"/>
              <a:t>ACDat</a:t>
            </a:r>
            <a:r>
              <a:rPr lang="it-IT" sz="1300" dirty="0"/>
              <a:t> Manager nello svolgimento delle sue attività.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27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3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20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1064567" y="1074526"/>
          <a:ext cx="7728499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21">
                  <a:extLst>
                    <a:ext uri="{9D8B030D-6E8A-4147-A177-3AD203B41FA5}">
                      <a16:colId xmlns:a16="http://schemas.microsoft.com/office/drawing/2014/main" val="3866330597"/>
                    </a:ext>
                  </a:extLst>
                </a:gridCol>
                <a:gridCol w="2239098">
                  <a:extLst>
                    <a:ext uri="{9D8B030D-6E8A-4147-A177-3AD203B41FA5}">
                      <a16:colId xmlns:a16="http://schemas.microsoft.com/office/drawing/2014/main" val="2510648729"/>
                    </a:ext>
                  </a:extLst>
                </a:gridCol>
                <a:gridCol w="4189280">
                  <a:extLst>
                    <a:ext uri="{9D8B030D-6E8A-4147-A177-3AD203B41FA5}">
                      <a16:colId xmlns:a16="http://schemas.microsoft.com/office/drawing/2014/main" val="3845754744"/>
                    </a:ext>
                  </a:extLst>
                </a:gridCol>
              </a:tblGrid>
              <a:tr h="153600">
                <a:tc>
                  <a:txBody>
                    <a:bodyPr/>
                    <a:lstStyle/>
                    <a:p>
                      <a:pPr algn="ctr"/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RUOLO</a:t>
                      </a:r>
                      <a:endParaRPr lang="it-IT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FUNZIONI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GENERALI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RESPONSABILITA’ PRICIPALI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550594"/>
                  </a:ext>
                </a:extLst>
              </a:tr>
              <a:tr h="90080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198438" algn="ctr">
                        <a:lnSpc>
                          <a:spcPts val="1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smtClean="0"/>
                        <a:t>Stabilite</a:t>
                      </a:r>
                      <a:r>
                        <a:rPr lang="it-IT" sz="1400" baseline="0" dirty="0" smtClean="0"/>
                        <a:t> dal </a:t>
                      </a:r>
                      <a:br>
                        <a:rPr lang="it-IT" sz="1400" baseline="0" dirty="0" smtClean="0"/>
                      </a:br>
                      <a:r>
                        <a:rPr lang="it-IT" sz="1400" baseline="0" dirty="0" smtClean="0"/>
                        <a:t>codice  appalti</a:t>
                      </a:r>
                      <a:br>
                        <a:rPr lang="it-IT" sz="1400" baseline="0" dirty="0" smtClean="0"/>
                      </a:br>
                      <a:endParaRPr lang="it-IT" sz="1400" baseline="0" dirty="0" smtClean="0"/>
                    </a:p>
                    <a:p>
                      <a:pPr marL="285750" indent="-198438" algn="ctr">
                        <a:lnSpc>
                          <a:spcPts val="1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smtClean="0"/>
                        <a:t>Indicate dalla DG</a:t>
                      </a:r>
                      <a:endParaRPr lang="it-IT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198438">
                        <a:lnSpc>
                          <a:spcPts val="1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dirty="0" smtClean="0"/>
                        <a:t>Produzione e contenuti</a:t>
                      </a:r>
                      <a:r>
                        <a:rPr lang="it-IT" sz="1400" baseline="0" dirty="0" smtClean="0"/>
                        <a:t> dei documenti di gara</a:t>
                      </a:r>
                    </a:p>
                    <a:p>
                      <a:pPr marL="285750" indent="-198438">
                        <a:lnSpc>
                          <a:spcPts val="1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baseline="0" dirty="0" smtClean="0"/>
                        <a:t>Verifica e validazione </a:t>
                      </a:r>
                      <a:r>
                        <a:rPr lang="it-IT" sz="1400" baseline="0" dirty="0" smtClean="0"/>
                        <a:t>del «Servizio BIM»</a:t>
                      </a:r>
                    </a:p>
                    <a:p>
                      <a:pPr marL="285750" indent="-198438">
                        <a:lnSpc>
                          <a:spcPts val="1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baseline="0" dirty="0" smtClean="0"/>
                        <a:t>Archiviazione</a:t>
                      </a:r>
                      <a:r>
                        <a:rPr lang="it-IT" sz="1400" baseline="0" dirty="0" smtClean="0"/>
                        <a:t> nel </a:t>
                      </a:r>
                      <a:r>
                        <a:rPr lang="it-IT" sz="1400" baseline="0" dirty="0" err="1" smtClean="0"/>
                        <a:t>ACDat</a:t>
                      </a:r>
                      <a:r>
                        <a:rPr lang="it-IT" sz="1400" baseline="0" dirty="0" smtClean="0"/>
                        <a:t> del contenuto informativo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039063"/>
                  </a:ext>
                </a:extLst>
              </a:tr>
              <a:tr h="115036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ts val="1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 smtClean="0"/>
                        <a:t>Indicate</a:t>
                      </a:r>
                      <a:r>
                        <a:rPr lang="it-IT" sz="1400" baseline="0" dirty="0" smtClean="0"/>
                        <a:t> dalla DG </a:t>
                      </a:r>
                      <a:br>
                        <a:rPr lang="it-IT" sz="1400" baseline="0" dirty="0" smtClean="0"/>
                      </a:br>
                      <a:r>
                        <a:rPr lang="it-IT" sz="1400" baseline="0" dirty="0" smtClean="0"/>
                        <a:t>(</a:t>
                      </a:r>
                      <a:r>
                        <a:rPr lang="it-IT" sz="1400" baseline="0" dirty="0" err="1" smtClean="0"/>
                        <a:t>funz</a:t>
                      </a:r>
                      <a:r>
                        <a:rPr lang="it-IT" sz="1400" baseline="0" dirty="0" smtClean="0"/>
                        <a:t>. Tecniche)</a:t>
                      </a:r>
                      <a:br>
                        <a:rPr lang="it-IT" sz="1400" baseline="0" dirty="0" smtClean="0"/>
                      </a:br>
                      <a:endParaRPr lang="it-IT" sz="1400" baseline="0" dirty="0" smtClean="0"/>
                    </a:p>
                    <a:p>
                      <a:pPr marL="285750" indent="-285750" algn="ctr">
                        <a:lnSpc>
                          <a:spcPts val="1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400" baseline="0" dirty="0" smtClean="0"/>
                        <a:t>Indicate dal NOD (indirizzo BIM)</a:t>
                      </a:r>
                      <a:endParaRPr lang="it-IT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1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dirty="0" smtClean="0"/>
                        <a:t>Supporto al RUP </a:t>
                      </a:r>
                      <a:r>
                        <a:rPr lang="it-IT" sz="1400" dirty="0" smtClean="0"/>
                        <a:t>in</a:t>
                      </a:r>
                      <a:r>
                        <a:rPr lang="it-IT" sz="1400" baseline="0" dirty="0" smtClean="0"/>
                        <a:t> materia BIM affinché quanto prodotto dagli OE sia coerente con le indicazioni di processo aziendali</a:t>
                      </a:r>
                    </a:p>
                    <a:p>
                      <a:pPr marL="285750" indent="-285750">
                        <a:lnSpc>
                          <a:spcPts val="1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400" baseline="0" dirty="0" smtClean="0"/>
                        <a:t>Partecipare più o meno direttamente alla </a:t>
                      </a:r>
                      <a:r>
                        <a:rPr lang="it-IT" sz="1400" b="1" baseline="0" dirty="0" smtClean="0"/>
                        <a:t>gestione delle gare BIM e degli appalti</a:t>
                      </a:r>
                    </a:p>
                    <a:p>
                      <a:pPr marL="285750" indent="-285750">
                        <a:lnSpc>
                          <a:spcPts val="1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400" b="1" baseline="0" dirty="0" smtClean="0"/>
                        <a:t>Divulgare e promuovere</a:t>
                      </a:r>
                      <a:r>
                        <a:rPr lang="it-IT" sz="1400" baseline="0" dirty="0" smtClean="0"/>
                        <a:t> la conoscenza del BIM all’interno della struttura di appartenenza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033383"/>
                  </a:ext>
                </a:extLst>
              </a:tr>
            </a:tbl>
          </a:graphicData>
        </a:graphic>
      </p:graphicFrame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4132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>
                <a:latin typeface="Calibri" panose="020F0502020204030204" pitchFamily="34" charset="0"/>
              </a:rPr>
              <a:t>RUOLI E RESPONSABILITA’ NEL PROCESSO </a:t>
            </a:r>
            <a:r>
              <a:rPr lang="it-IT" altLang="it-IT" sz="1000" b="1" spc="300" dirty="0" smtClean="0">
                <a:latin typeface="Calibri" panose="020F0502020204030204" pitchFamily="34" charset="0"/>
              </a:rPr>
              <a:t>BIM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4"/>
            <a:ext cx="8470667" cy="671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Il RUP ed il Referente BIM Territoriale: responsabilità principali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30524" r="2390" b="8598"/>
          <a:stretch/>
        </p:blipFill>
        <p:spPr>
          <a:xfrm>
            <a:off x="4016896" y="3994420"/>
            <a:ext cx="4032448" cy="23762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30420" r="81490" b="48761"/>
          <a:stretch/>
        </p:blipFill>
        <p:spPr>
          <a:xfrm>
            <a:off x="1093317" y="2755586"/>
            <a:ext cx="1224136" cy="57606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016896" y="4153302"/>
            <a:ext cx="4032448" cy="21453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 rot="5400000">
            <a:off x="7397213" y="4902826"/>
            <a:ext cx="21453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Unità Organizzativa Servizi Tecnici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64568" y="4642492"/>
            <a:ext cx="1322000" cy="94174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Nucleo Opere Digitali</a:t>
            </a:r>
            <a:endParaRPr lang="it-IT" dirty="0"/>
          </a:p>
        </p:txBody>
      </p:sp>
      <p:cxnSp>
        <p:nvCxnSpPr>
          <p:cNvPr id="8" name="Connettore 4 7"/>
          <p:cNvCxnSpPr/>
          <p:nvPr/>
        </p:nvCxnSpPr>
        <p:spPr>
          <a:xfrm flipV="1">
            <a:off x="2458103" y="4354462"/>
            <a:ext cx="2998953" cy="651219"/>
          </a:xfrm>
          <a:prstGeom prst="bentConnector3">
            <a:avLst>
              <a:gd name="adj1" fmla="val 41516"/>
            </a:avLst>
          </a:prstGeom>
          <a:ln>
            <a:solidFill>
              <a:srgbClr val="F3A83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nettore 4 12"/>
          <p:cNvCxnSpPr/>
          <p:nvPr/>
        </p:nvCxnSpPr>
        <p:spPr>
          <a:xfrm rot="10800000" flipV="1">
            <a:off x="2458104" y="4642492"/>
            <a:ext cx="2998953" cy="619161"/>
          </a:xfrm>
          <a:prstGeom prst="bentConnector3">
            <a:avLst>
              <a:gd name="adj1" fmla="val 51326"/>
            </a:avLst>
          </a:prstGeom>
          <a:ln>
            <a:solidFill>
              <a:srgbClr val="F3A839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422150" y="4482171"/>
            <a:ext cx="138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Indirizzi di processo BIM</a:t>
            </a:r>
            <a:endParaRPr lang="it-IT" sz="14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2422150" y="5287784"/>
            <a:ext cx="138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Feedback </a:t>
            </a:r>
            <a:r>
              <a:rPr lang="it-IT" sz="1400" dirty="0"/>
              <a:t>operativi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" t="74189" r="86119" b="5667"/>
          <a:stretch/>
        </p:blipFill>
        <p:spPr>
          <a:xfrm>
            <a:off x="1453357" y="1632760"/>
            <a:ext cx="504056" cy="557390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90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8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WORKFLOW DOCUMENTALE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PROCESSO BIM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33" name="Picture 2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4"/>
          <a:stretch/>
        </p:blipFill>
        <p:spPr bwMode="auto">
          <a:xfrm>
            <a:off x="704529" y="1124744"/>
            <a:ext cx="8928991" cy="4853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29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5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Introduzione normativa</a:t>
            </a:r>
            <a:endParaRPr lang="it-IT" altLang="it-IT" sz="2400" b="1" dirty="0">
              <a:latin typeface="Calibri" panose="020F050202020403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36211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BUILDING INFORMATION MODELLING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76536" y="1219974"/>
            <a:ext cx="87079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 smtClean="0"/>
              <a:t>Direttiva Europea 2014/24 UE – art 22 comma 4</a:t>
            </a:r>
          </a:p>
          <a:p>
            <a:r>
              <a:rPr lang="it-IT" dirty="0"/>
              <a:t>4. Per gli </a:t>
            </a:r>
            <a:r>
              <a:rPr lang="it-IT" b="1" dirty="0"/>
              <a:t>appalti pubblici di lavori e i concorsi di progettazione</a:t>
            </a:r>
            <a:r>
              <a:rPr lang="it-IT" dirty="0"/>
              <a:t>, gli Stati membri possono richiedere </a:t>
            </a:r>
            <a:r>
              <a:rPr lang="it-IT" b="1" dirty="0"/>
              <a:t>l’uso di strumenti elettronici specifici, </a:t>
            </a:r>
            <a:r>
              <a:rPr lang="it-IT" dirty="0"/>
              <a:t>quali gli strumenti di </a:t>
            </a:r>
            <a:r>
              <a:rPr lang="it-IT" b="1" dirty="0"/>
              <a:t>simulazione elettronica per le informazioni edilizie </a:t>
            </a:r>
            <a:r>
              <a:rPr lang="it-IT" dirty="0"/>
              <a:t>o strumenti analoghi. </a:t>
            </a:r>
            <a:r>
              <a:rPr lang="it-IT" dirty="0" smtClean="0"/>
              <a:t>(…)</a:t>
            </a:r>
            <a:endParaRPr lang="it-IT" altLang="it-IT" dirty="0" smtClean="0"/>
          </a:p>
          <a:p>
            <a:endParaRPr lang="it-IT" altLang="it-IT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 smtClean="0"/>
              <a:t>DL n. 50/2016 – art 23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000000"/>
                </a:solidFill>
                <a:cs typeface="Calibri" panose="020F0502020204030204" pitchFamily="34" charset="0"/>
              </a:rPr>
              <a:t>1. La progettazione in materia di lavori pubblici </a:t>
            </a:r>
            <a:r>
              <a:rPr lang="it-IT" altLang="it-IT" dirty="0" smtClean="0">
                <a:solidFill>
                  <a:srgbClr val="000000"/>
                </a:solidFill>
                <a:cs typeface="Calibri" panose="020F0502020204030204" pitchFamily="34" charset="0"/>
              </a:rPr>
              <a:t>(…) è </a:t>
            </a:r>
            <a:r>
              <a:rPr lang="it-IT" altLang="it-IT" dirty="0">
                <a:solidFill>
                  <a:srgbClr val="000000"/>
                </a:solidFill>
                <a:cs typeface="Calibri" panose="020F0502020204030204" pitchFamily="34" charset="0"/>
              </a:rPr>
              <a:t>intesa ad assicurare</a:t>
            </a:r>
            <a:r>
              <a:rPr lang="it-IT" altLang="it-IT" dirty="0" smtClean="0">
                <a:solidFill>
                  <a:srgbClr val="000000"/>
                </a:solidFill>
                <a:cs typeface="Calibri" panose="020F0502020204030204" pitchFamily="34" charset="0"/>
              </a:rPr>
              <a:t>:</a:t>
            </a:r>
            <a:r>
              <a:rPr lang="it-IT" altLang="it-IT" dirty="0">
                <a:cs typeface="Calibri" panose="020F0502020204030204" pitchFamily="34" charset="0"/>
              </a:rPr>
              <a:t/>
            </a:r>
            <a:br>
              <a:rPr lang="it-IT" altLang="it-IT" dirty="0">
                <a:cs typeface="Calibri" panose="020F0502020204030204" pitchFamily="34" charset="0"/>
              </a:rPr>
            </a:br>
            <a:r>
              <a:rPr lang="it-IT" altLang="it-IT" dirty="0">
                <a:cs typeface="Calibri" panose="020F0502020204030204" pitchFamily="34" charset="0"/>
              </a:rPr>
              <a:t>h) la razionalizzazione delle attività di progettazione e delle connesse verifiche attraverso il </a:t>
            </a:r>
            <a:r>
              <a:rPr lang="it-IT" altLang="it-IT" b="1" dirty="0">
                <a:cs typeface="Calibri" panose="020F0502020204030204" pitchFamily="34" charset="0"/>
              </a:rPr>
              <a:t>progressivo uso di metodi e strumenti elettronici specifici quali quelli di modellazione per l’edilizia e le </a:t>
            </a:r>
            <a:r>
              <a:rPr lang="it-IT" altLang="it-IT" b="1" dirty="0" smtClean="0">
                <a:cs typeface="Calibri" panose="020F0502020204030204" pitchFamily="34" charset="0"/>
              </a:rPr>
              <a:t>infrastrutture (…)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Decreto n. 560 del 1 dicembre </a:t>
            </a:r>
            <a:r>
              <a:rPr lang="it-IT" b="1" dirty="0" smtClean="0"/>
              <a:t>2017 - art. 1</a:t>
            </a:r>
            <a:endParaRPr lang="it-IT" b="1" dirty="0"/>
          </a:p>
          <a:p>
            <a:r>
              <a:rPr lang="it-IT" dirty="0" smtClean="0"/>
              <a:t>Il presente decreto, in attuazione dell’art. 23 comma 13 del </a:t>
            </a:r>
            <a:r>
              <a:rPr lang="it-IT" dirty="0"/>
              <a:t>DL n. 50/2016 </a:t>
            </a:r>
            <a:r>
              <a:rPr lang="it-IT" dirty="0" smtClean="0"/>
              <a:t>definisce </a:t>
            </a:r>
            <a:r>
              <a:rPr lang="it-IT" b="1" dirty="0" smtClean="0"/>
              <a:t>la modalità, i tempi di progressiva introduzione da parte delle stazioni appaltanti (…) dell’obbligatorietà</a:t>
            </a:r>
            <a:r>
              <a:rPr lang="it-IT" dirty="0" smtClean="0"/>
              <a:t> dei metodi e strumenti elettronici specifici, quali quelli della </a:t>
            </a:r>
            <a:r>
              <a:rPr lang="it-IT" b="1" dirty="0" smtClean="0"/>
              <a:t>modellazione di edilizia ed infrastrutture, nelle fasi di progettazione, costruzione e gestione delle opere, e relative verifiche.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3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9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819" y="0"/>
            <a:ext cx="9906819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altLang="it-IT" sz="2800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</a:endParaRPr>
          </a:p>
          <a:p>
            <a:r>
              <a:rPr lang="it-IT" altLang="it-IT" sz="2800" b="1" dirty="0" smtClean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Processo di Verifica</a:t>
            </a:r>
            <a:endParaRPr lang="it-IT" altLang="it-IT" sz="2800" b="1" i="1" dirty="0" smtClean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2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" y="3026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METODOLOGIA DI VERIFICA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04528" y="1196752"/>
            <a:ext cx="8640960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it-IT" sz="1400" dirty="0" smtClean="0"/>
              <a:t>Le verifica di un servizio svolto in modalità BIM prevede una sequenza di passaggi atti alla conoscenza e consapevolezza progressiva del Bene.</a:t>
            </a:r>
          </a:p>
          <a:p>
            <a:pPr algn="just">
              <a:spcBef>
                <a:spcPts val="1000"/>
              </a:spcBef>
            </a:pPr>
            <a:r>
              <a:rPr lang="it-IT" sz="1400" dirty="0" smtClean="0"/>
              <a:t>Possiamo suddividere l’intero processo in </a:t>
            </a:r>
            <a:r>
              <a:rPr lang="it-IT" sz="1400" b="1" i="1" dirty="0" smtClean="0"/>
              <a:t>4 Macro Attività:</a:t>
            </a:r>
            <a:endParaRPr lang="it-IT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PROCESSO DI VERIFICA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820652" y="2472612"/>
            <a:ext cx="6408712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it-IT" b="1" dirty="0" smtClean="0"/>
              <a:t>Verifica del Processo BIM</a:t>
            </a:r>
            <a:r>
              <a:rPr lang="it-IT" dirty="0" smtClean="0"/>
              <a:t> e caricamento su piattaforma di condivisione dati nel rispetto degli standard Agenzia;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it-IT" b="1" dirty="0" smtClean="0"/>
              <a:t>Consultazione Documentale </a:t>
            </a:r>
            <a:r>
              <a:rPr lang="it-IT" dirty="0" smtClean="0"/>
              <a:t>con conseguente sviluppo di conoscenza basata dalla comprensione dei </a:t>
            </a:r>
            <a:r>
              <a:rPr lang="it-IT" dirty="0"/>
              <a:t>D</a:t>
            </a:r>
            <a:r>
              <a:rPr lang="it-IT" dirty="0" smtClean="0"/>
              <a:t>ocumenti di Gara ed elaborati prodotti dall’Operatore Economico;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it-IT" b="1" dirty="0" smtClean="0"/>
              <a:t>Verifica dei Modelli </a:t>
            </a:r>
            <a:r>
              <a:rPr lang="it-IT" dirty="0" smtClean="0"/>
              <a:t>formale e sostanziale prodotti, sia in schema IFC che in formato nativo;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it-IT" b="1" dirty="0" smtClean="0"/>
              <a:t>Elaborazione Reportistica</a:t>
            </a:r>
            <a:r>
              <a:rPr lang="it-IT" dirty="0" smtClean="0"/>
              <a:t> con estrazioni da software di verifica </a:t>
            </a:r>
            <a:r>
              <a:rPr lang="it-IT" i="1" dirty="0" smtClean="0"/>
              <a:t>(Solibri) </a:t>
            </a:r>
            <a:r>
              <a:rPr lang="it-IT" dirty="0" smtClean="0"/>
              <a:t>e compilazione Rapporto Tecnico di Verifica.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it-IT" dirty="0" smtClean="0"/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30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1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" y="3026"/>
            <a:ext cx="9906000" cy="685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3" y="1124744"/>
            <a:ext cx="8604536" cy="4851634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METODOLOGIA DI VERIFICA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PROCESSO DI VERIFICA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31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9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4"/>
            <a:ext cx="8470667" cy="483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VERIFICA MODELLI | Controllo Visivo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METODOLOGIA DI VERIFICA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75" y="1066362"/>
            <a:ext cx="6504249" cy="4926688"/>
          </a:xfrm>
          <a:prstGeom prst="rect">
            <a:avLst/>
          </a:prstGeom>
        </p:spPr>
      </p:pic>
      <p:sp>
        <p:nvSpPr>
          <p:cNvPr id="24" name="Rettangolo arrotondato 23"/>
          <p:cNvSpPr/>
          <p:nvPr/>
        </p:nvSpPr>
        <p:spPr>
          <a:xfrm>
            <a:off x="4880992" y="4221088"/>
            <a:ext cx="3456384" cy="1867224"/>
          </a:xfrm>
          <a:prstGeom prst="roundRect">
            <a:avLst/>
          </a:prstGeom>
          <a:noFill/>
          <a:ln w="38100">
            <a:solidFill>
              <a:srgbClr val="F3A83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32</a:t>
            </a:r>
            <a:endParaRPr lang="it-IT" dirty="0"/>
          </a:p>
        </p:txBody>
      </p:sp>
      <p:grpSp>
        <p:nvGrpSpPr>
          <p:cNvPr id="25" name="Gruppo 24"/>
          <p:cNvGrpSpPr/>
          <p:nvPr/>
        </p:nvGrpSpPr>
        <p:grpSpPr>
          <a:xfrm>
            <a:off x="7888673" y="213213"/>
            <a:ext cx="1327403" cy="740773"/>
            <a:chOff x="7888673" y="213213"/>
            <a:chExt cx="1327403" cy="740773"/>
          </a:xfrm>
        </p:grpSpPr>
        <p:sp>
          <p:nvSpPr>
            <p:cNvPr id="26" name="Ovale 25"/>
            <p:cNvSpPr/>
            <p:nvPr/>
          </p:nvSpPr>
          <p:spPr>
            <a:xfrm>
              <a:off x="9129464" y="260648"/>
              <a:ext cx="86612" cy="86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8032548" y="438618"/>
              <a:ext cx="192187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arrotondato 27"/>
            <p:cNvSpPr/>
            <p:nvPr/>
          </p:nvSpPr>
          <p:spPr>
            <a:xfrm>
              <a:off x="8355311" y="438618"/>
              <a:ext cx="256723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arrotondato 28"/>
            <p:cNvSpPr/>
            <p:nvPr/>
          </p:nvSpPr>
          <p:spPr>
            <a:xfrm>
              <a:off x="8701257" y="438618"/>
              <a:ext cx="373479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8356822" y="213213"/>
              <a:ext cx="717914" cy="20760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7888673" y="507334"/>
              <a:ext cx="86612" cy="86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2" name="Rettangolo arrotondato 31"/>
          <p:cNvSpPr/>
          <p:nvPr/>
        </p:nvSpPr>
        <p:spPr>
          <a:xfrm>
            <a:off x="8670019" y="404664"/>
            <a:ext cx="432048" cy="576064"/>
          </a:xfrm>
          <a:prstGeom prst="roundRect">
            <a:avLst/>
          </a:prstGeom>
          <a:noFill/>
          <a:ln w="12700">
            <a:solidFill>
              <a:srgbClr val="F3A8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7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4"/>
            <a:ext cx="8470667" cy="483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VERIFICA MODELLI | Controllo Visivo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METODOLOGIA DI VERIFICA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3" y="1066362"/>
            <a:ext cx="6218772" cy="4926688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33</a:t>
            </a:r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7888673" y="213213"/>
            <a:ext cx="1327403" cy="740773"/>
            <a:chOff x="7888673" y="213213"/>
            <a:chExt cx="1327403" cy="740773"/>
          </a:xfrm>
        </p:grpSpPr>
        <p:sp>
          <p:nvSpPr>
            <p:cNvPr id="14" name="Ovale 13"/>
            <p:cNvSpPr/>
            <p:nvPr/>
          </p:nvSpPr>
          <p:spPr>
            <a:xfrm>
              <a:off x="9129464" y="260648"/>
              <a:ext cx="86612" cy="86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8032548" y="438618"/>
              <a:ext cx="192187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8355311" y="438618"/>
              <a:ext cx="256723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arrotondato 19"/>
            <p:cNvSpPr/>
            <p:nvPr/>
          </p:nvSpPr>
          <p:spPr>
            <a:xfrm>
              <a:off x="8701257" y="438618"/>
              <a:ext cx="373479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arrotondato 22"/>
            <p:cNvSpPr/>
            <p:nvPr/>
          </p:nvSpPr>
          <p:spPr>
            <a:xfrm>
              <a:off x="8356822" y="213213"/>
              <a:ext cx="717914" cy="20760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7888673" y="507334"/>
              <a:ext cx="86612" cy="86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Rettangolo arrotondato 24"/>
          <p:cNvSpPr/>
          <p:nvPr/>
        </p:nvSpPr>
        <p:spPr>
          <a:xfrm>
            <a:off x="8670019" y="404664"/>
            <a:ext cx="432048" cy="576064"/>
          </a:xfrm>
          <a:prstGeom prst="roundRect">
            <a:avLst/>
          </a:prstGeom>
          <a:noFill/>
          <a:ln w="12700">
            <a:solidFill>
              <a:srgbClr val="F3A8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7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4"/>
            <a:ext cx="8470667" cy="483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VERIFICA MODELLI | Controllo Visivo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METODOLOGIA DI VERIFICA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65" y="1066362"/>
            <a:ext cx="5977868" cy="4926688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4520951" y="5157191"/>
            <a:ext cx="3295713" cy="720081"/>
          </a:xfrm>
          <a:prstGeom prst="roundRect">
            <a:avLst/>
          </a:prstGeom>
          <a:noFill/>
          <a:ln w="38100">
            <a:solidFill>
              <a:srgbClr val="F3A83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34</a:t>
            </a:r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7888673" y="213213"/>
            <a:ext cx="1327403" cy="740773"/>
            <a:chOff x="7888673" y="213213"/>
            <a:chExt cx="1327403" cy="740773"/>
          </a:xfrm>
        </p:grpSpPr>
        <p:sp>
          <p:nvSpPr>
            <p:cNvPr id="14" name="Ovale 13"/>
            <p:cNvSpPr/>
            <p:nvPr/>
          </p:nvSpPr>
          <p:spPr>
            <a:xfrm>
              <a:off x="9129464" y="260648"/>
              <a:ext cx="86612" cy="86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8032548" y="438618"/>
              <a:ext cx="192187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8355311" y="438618"/>
              <a:ext cx="256723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arrotondato 19"/>
            <p:cNvSpPr/>
            <p:nvPr/>
          </p:nvSpPr>
          <p:spPr>
            <a:xfrm>
              <a:off x="8701257" y="438618"/>
              <a:ext cx="373479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arrotondato 22"/>
            <p:cNvSpPr/>
            <p:nvPr/>
          </p:nvSpPr>
          <p:spPr>
            <a:xfrm>
              <a:off x="8356822" y="213213"/>
              <a:ext cx="717914" cy="20760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7888673" y="507334"/>
              <a:ext cx="86612" cy="86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Rettangolo arrotondato 24"/>
          <p:cNvSpPr/>
          <p:nvPr/>
        </p:nvSpPr>
        <p:spPr>
          <a:xfrm>
            <a:off x="8670019" y="404664"/>
            <a:ext cx="432048" cy="576064"/>
          </a:xfrm>
          <a:prstGeom prst="roundRect">
            <a:avLst/>
          </a:prstGeom>
          <a:noFill/>
          <a:ln w="12700">
            <a:solidFill>
              <a:srgbClr val="F3A8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7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4"/>
            <a:ext cx="8470667" cy="483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VERIFICA MODELLI | Controllo Visivo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METODOLOGIA DI VERIFICA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31" y="1252651"/>
            <a:ext cx="6395137" cy="4627492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1755430" y="4365104"/>
            <a:ext cx="6395137" cy="1573130"/>
          </a:xfrm>
          <a:prstGeom prst="roundRect">
            <a:avLst/>
          </a:prstGeom>
          <a:noFill/>
          <a:ln w="38100">
            <a:solidFill>
              <a:srgbClr val="F3A83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35</a:t>
            </a:r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7888673" y="213213"/>
            <a:ext cx="1327403" cy="740773"/>
            <a:chOff x="7888673" y="213213"/>
            <a:chExt cx="1327403" cy="740773"/>
          </a:xfrm>
        </p:grpSpPr>
        <p:sp>
          <p:nvSpPr>
            <p:cNvPr id="14" name="Ovale 13"/>
            <p:cNvSpPr/>
            <p:nvPr/>
          </p:nvSpPr>
          <p:spPr>
            <a:xfrm>
              <a:off x="9129464" y="260648"/>
              <a:ext cx="86612" cy="86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8032548" y="438618"/>
              <a:ext cx="192187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8355311" y="438618"/>
              <a:ext cx="256723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arrotondato 19"/>
            <p:cNvSpPr/>
            <p:nvPr/>
          </p:nvSpPr>
          <p:spPr>
            <a:xfrm>
              <a:off x="8701257" y="438618"/>
              <a:ext cx="373479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arrotondato 22"/>
            <p:cNvSpPr/>
            <p:nvPr/>
          </p:nvSpPr>
          <p:spPr>
            <a:xfrm>
              <a:off x="8356822" y="213213"/>
              <a:ext cx="717914" cy="20760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7888673" y="507334"/>
              <a:ext cx="86612" cy="86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Rettangolo arrotondato 24"/>
          <p:cNvSpPr/>
          <p:nvPr/>
        </p:nvSpPr>
        <p:spPr>
          <a:xfrm>
            <a:off x="8670019" y="404664"/>
            <a:ext cx="432048" cy="576064"/>
          </a:xfrm>
          <a:prstGeom prst="roundRect">
            <a:avLst/>
          </a:prstGeom>
          <a:noFill/>
          <a:ln w="12700">
            <a:solidFill>
              <a:srgbClr val="F3A8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26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4"/>
            <a:ext cx="8470667" cy="483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VERIFICA MODELLI | Controllo Rulesets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METODOLOGIA DI VERIFICA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02812" y="1058875"/>
            <a:ext cx="36004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1000"/>
              </a:spcBef>
            </a:pPr>
            <a:r>
              <a:rPr lang="it-IT" sz="1200" dirty="0" smtClean="0"/>
              <a:t>Nel campo delle </a:t>
            </a:r>
            <a:r>
              <a:rPr lang="it-IT" sz="1200" b="1" i="1" dirty="0" smtClean="0"/>
              <a:t>INFO</a:t>
            </a:r>
            <a:r>
              <a:rPr lang="it-IT" sz="1200" dirty="0" smtClean="0"/>
              <a:t> di Solibri, cliccando sulla singola regola o pacchetto di regole è sempre presente una descrizione in italiano che specifica cosa indaghi.</a:t>
            </a:r>
            <a:endParaRPr lang="it-IT" sz="1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2"/>
          <a:stretch/>
        </p:blipFill>
        <p:spPr>
          <a:xfrm>
            <a:off x="2244428" y="2275546"/>
            <a:ext cx="6831082" cy="3746784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25" name="Rettangolo arrotondato 24"/>
          <p:cNvSpPr/>
          <p:nvPr/>
        </p:nvSpPr>
        <p:spPr>
          <a:xfrm>
            <a:off x="2184892" y="4149080"/>
            <a:ext cx="4496300" cy="1879973"/>
          </a:xfrm>
          <a:prstGeom prst="roundRect">
            <a:avLst/>
          </a:prstGeom>
          <a:noFill/>
          <a:ln w="38100">
            <a:solidFill>
              <a:srgbClr val="F3A83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1" r="9172" b="8440"/>
          <a:stretch/>
        </p:blipFill>
        <p:spPr>
          <a:xfrm>
            <a:off x="885613" y="1025900"/>
            <a:ext cx="7312257" cy="504056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20" name="Rettangolo arrotondato 19"/>
          <p:cNvSpPr/>
          <p:nvPr/>
        </p:nvSpPr>
        <p:spPr>
          <a:xfrm>
            <a:off x="885612" y="1921816"/>
            <a:ext cx="5075499" cy="4171480"/>
          </a:xfrm>
          <a:prstGeom prst="roundRect">
            <a:avLst>
              <a:gd name="adj" fmla="val 3424"/>
            </a:avLst>
          </a:prstGeom>
          <a:noFill/>
          <a:ln w="38100">
            <a:solidFill>
              <a:srgbClr val="F3A83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36</a:t>
            </a:r>
            <a:endParaRPr lang="it-IT" dirty="0"/>
          </a:p>
        </p:txBody>
      </p:sp>
      <p:grpSp>
        <p:nvGrpSpPr>
          <p:cNvPr id="24" name="Gruppo 23"/>
          <p:cNvGrpSpPr/>
          <p:nvPr/>
        </p:nvGrpSpPr>
        <p:grpSpPr>
          <a:xfrm>
            <a:off x="7888673" y="213213"/>
            <a:ext cx="1327403" cy="740773"/>
            <a:chOff x="7888673" y="213213"/>
            <a:chExt cx="1327403" cy="740773"/>
          </a:xfrm>
        </p:grpSpPr>
        <p:sp>
          <p:nvSpPr>
            <p:cNvPr id="29" name="Ovale 28"/>
            <p:cNvSpPr/>
            <p:nvPr/>
          </p:nvSpPr>
          <p:spPr>
            <a:xfrm>
              <a:off x="9129464" y="260648"/>
              <a:ext cx="86612" cy="86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8032548" y="438618"/>
              <a:ext cx="192187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ttangolo arrotondato 30"/>
            <p:cNvSpPr/>
            <p:nvPr/>
          </p:nvSpPr>
          <p:spPr>
            <a:xfrm>
              <a:off x="8355311" y="438618"/>
              <a:ext cx="256723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arrotondato 31"/>
            <p:cNvSpPr/>
            <p:nvPr/>
          </p:nvSpPr>
          <p:spPr>
            <a:xfrm>
              <a:off x="8701257" y="438618"/>
              <a:ext cx="373479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arrotondato 32"/>
            <p:cNvSpPr/>
            <p:nvPr/>
          </p:nvSpPr>
          <p:spPr>
            <a:xfrm>
              <a:off x="8356822" y="213213"/>
              <a:ext cx="717914" cy="20760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>
              <a:off x="7888673" y="507334"/>
              <a:ext cx="86612" cy="86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5" name="Rettangolo arrotondato 34"/>
          <p:cNvSpPr/>
          <p:nvPr/>
        </p:nvSpPr>
        <p:spPr>
          <a:xfrm>
            <a:off x="8670019" y="404664"/>
            <a:ext cx="432048" cy="576064"/>
          </a:xfrm>
          <a:prstGeom prst="roundRect">
            <a:avLst/>
          </a:prstGeom>
          <a:noFill/>
          <a:ln w="12700">
            <a:solidFill>
              <a:srgbClr val="F3A8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5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4"/>
            <a:ext cx="8470667" cy="483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VERIFICA MODELLI | Compilazione Checklist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METODOLOGIA DI VERIFICA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61" y="1492539"/>
            <a:ext cx="6668954" cy="4221367"/>
          </a:xfrm>
          <a:prstGeom prst="rect">
            <a:avLst/>
          </a:prstGeom>
        </p:spPr>
      </p:pic>
      <p:sp>
        <p:nvSpPr>
          <p:cNvPr id="24" name="Rettangolo arrotondato 23"/>
          <p:cNvSpPr/>
          <p:nvPr/>
        </p:nvSpPr>
        <p:spPr>
          <a:xfrm>
            <a:off x="5529064" y="1627374"/>
            <a:ext cx="1152128" cy="1081546"/>
          </a:xfrm>
          <a:prstGeom prst="roundRect">
            <a:avLst>
              <a:gd name="adj" fmla="val 3424"/>
            </a:avLst>
          </a:prstGeom>
          <a:noFill/>
          <a:ln w="38100">
            <a:solidFill>
              <a:srgbClr val="F3A83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88504" y="3694068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it-IT" sz="1600" dirty="0" smtClean="0"/>
              <a:t>Raggiunta una conoscenza completa dell’Opera Digitale, si può procedere alla compilazione del </a:t>
            </a:r>
            <a:r>
              <a:rPr lang="it-IT" sz="1600" b="1" i="1" dirty="0" smtClean="0"/>
              <a:t>Rapporto Tecnico di Verifica BIM </a:t>
            </a:r>
            <a:r>
              <a:rPr lang="it-IT" sz="1600" dirty="0" smtClean="0"/>
              <a:t>che conterrà una sintesi di tutto il processo di verifica.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37</a:t>
            </a:r>
            <a:endParaRPr lang="it-IT" dirty="0"/>
          </a:p>
        </p:txBody>
      </p:sp>
      <p:grpSp>
        <p:nvGrpSpPr>
          <p:cNvPr id="23" name="Gruppo 22"/>
          <p:cNvGrpSpPr/>
          <p:nvPr/>
        </p:nvGrpSpPr>
        <p:grpSpPr>
          <a:xfrm>
            <a:off x="7888673" y="213213"/>
            <a:ext cx="1327403" cy="740773"/>
            <a:chOff x="7888673" y="213213"/>
            <a:chExt cx="1327403" cy="740773"/>
          </a:xfrm>
        </p:grpSpPr>
        <p:sp>
          <p:nvSpPr>
            <p:cNvPr id="25" name="Ovale 24"/>
            <p:cNvSpPr/>
            <p:nvPr/>
          </p:nvSpPr>
          <p:spPr>
            <a:xfrm>
              <a:off x="9129464" y="260648"/>
              <a:ext cx="86612" cy="86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arrotondato 25"/>
            <p:cNvSpPr/>
            <p:nvPr/>
          </p:nvSpPr>
          <p:spPr>
            <a:xfrm>
              <a:off x="8032548" y="438618"/>
              <a:ext cx="192187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8355311" y="438618"/>
              <a:ext cx="256723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arrotondato 27"/>
            <p:cNvSpPr/>
            <p:nvPr/>
          </p:nvSpPr>
          <p:spPr>
            <a:xfrm>
              <a:off x="8701257" y="438618"/>
              <a:ext cx="373479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arrotondato 28"/>
            <p:cNvSpPr/>
            <p:nvPr/>
          </p:nvSpPr>
          <p:spPr>
            <a:xfrm>
              <a:off x="8356822" y="213213"/>
              <a:ext cx="717914" cy="20760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7888673" y="507334"/>
              <a:ext cx="86612" cy="86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1" name="Rettangolo arrotondato 30"/>
          <p:cNvSpPr/>
          <p:nvPr/>
        </p:nvSpPr>
        <p:spPr>
          <a:xfrm>
            <a:off x="8004733" y="188640"/>
            <a:ext cx="1124731" cy="792088"/>
          </a:xfrm>
          <a:prstGeom prst="roundRect">
            <a:avLst>
              <a:gd name="adj" fmla="val 7949"/>
            </a:avLst>
          </a:prstGeom>
          <a:noFill/>
          <a:ln w="12700">
            <a:solidFill>
              <a:srgbClr val="F3A8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98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3" y="571824"/>
            <a:ext cx="2666834" cy="483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VERIFICA MODELLI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METODOLOGIA DI VERIFICA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02812" y="1412776"/>
            <a:ext cx="2485187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it-IT" sz="1400" dirty="0" smtClean="0"/>
              <a:t>La </a:t>
            </a:r>
            <a:r>
              <a:rPr lang="it-IT" sz="1400" i="1" dirty="0" smtClean="0"/>
              <a:t>Conoscenza del Bene</a:t>
            </a:r>
            <a:r>
              <a:rPr lang="it-IT" sz="1400" dirty="0" smtClean="0"/>
              <a:t> è la base per una corretta compilazione delle note.</a:t>
            </a:r>
          </a:p>
          <a:p>
            <a:pPr>
              <a:spcBef>
                <a:spcPts val="1000"/>
              </a:spcBef>
            </a:pPr>
            <a:r>
              <a:rPr lang="it-IT" sz="1400" dirty="0" smtClean="0"/>
              <a:t>I riferimenti diretti ai 2 tipi di Report estratti da Solibri, aiutano nell’evidenziare la specificità della richiesta.</a:t>
            </a:r>
          </a:p>
          <a:p>
            <a:pPr>
              <a:spcBef>
                <a:spcPts val="1000"/>
              </a:spcBef>
            </a:pPr>
            <a:r>
              <a:rPr lang="it-IT" sz="1400" dirty="0" smtClean="0"/>
              <a:t>Attraverso i colori di seguito rappresentati si evidenziano i campi di relazione tra </a:t>
            </a:r>
            <a:r>
              <a:rPr lang="it-IT" sz="1400" b="1" i="1" dirty="0" smtClean="0"/>
              <a:t>Checklist</a:t>
            </a:r>
            <a:r>
              <a:rPr lang="it-IT" sz="1400" dirty="0" smtClean="0"/>
              <a:t> e informazioni apprese durante il </a:t>
            </a:r>
            <a:r>
              <a:rPr lang="it-IT" sz="1400" b="1" dirty="0" smtClean="0"/>
              <a:t>Processo di Verifica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14" y="420993"/>
            <a:ext cx="4085618" cy="5770104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4" name="CasellaDiTesto 13"/>
          <p:cNvSpPr txBox="1"/>
          <p:nvPr/>
        </p:nvSpPr>
        <p:spPr>
          <a:xfrm>
            <a:off x="1119630" y="4661555"/>
            <a:ext cx="32573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it-IT" sz="1200" i="1" dirty="0"/>
              <a:t>V</a:t>
            </a:r>
            <a:r>
              <a:rPr lang="it-IT" sz="1200" i="1" dirty="0" smtClean="0"/>
              <a:t>erifica Processo – ACDat</a:t>
            </a:r>
          </a:p>
          <a:p>
            <a:pPr>
              <a:spcBef>
                <a:spcPts val="1000"/>
              </a:spcBef>
            </a:pPr>
            <a:r>
              <a:rPr lang="it-IT" sz="1200" i="1" dirty="0" smtClean="0"/>
              <a:t>Consultazione Documentale</a:t>
            </a:r>
          </a:p>
          <a:p>
            <a:pPr>
              <a:spcBef>
                <a:spcPts val="1000"/>
              </a:spcBef>
            </a:pPr>
            <a:r>
              <a:rPr lang="it-IT" sz="1200" i="1" dirty="0" smtClean="0"/>
              <a:t>Verifica Modelli – Report Controllo Visivo</a:t>
            </a:r>
          </a:p>
          <a:p>
            <a:pPr>
              <a:spcBef>
                <a:spcPts val="1000"/>
              </a:spcBef>
            </a:pPr>
            <a:r>
              <a:rPr lang="it-IT" sz="1200" i="1" dirty="0" smtClean="0"/>
              <a:t>Verifica Modelli – Report Codifica e Interferenze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886441" y="4661555"/>
            <a:ext cx="251565" cy="251565"/>
          </a:xfrm>
          <a:prstGeom prst="roundRect">
            <a:avLst/>
          </a:prstGeom>
          <a:solidFill>
            <a:srgbClr val="F3A839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86441" y="4984196"/>
            <a:ext cx="251565" cy="2515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886441" y="5310875"/>
            <a:ext cx="251565" cy="2515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886441" y="5625707"/>
            <a:ext cx="251565" cy="2515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38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9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3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BIM per le Stazioni Appaltanti</a:t>
            </a:r>
            <a:endParaRPr lang="it-IT" altLang="it-IT" sz="2400" b="1" dirty="0">
              <a:latin typeface="Calibri" panose="020F050202020403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36211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BUILDING INFORMATION MODELLING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32550" y="1166452"/>
            <a:ext cx="8800969" cy="117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/>
          </a:p>
          <a:p>
            <a:r>
              <a:rPr lang="it-IT" dirty="0"/>
              <a:t>Con il </a:t>
            </a:r>
            <a:r>
              <a:rPr lang="it-IT" b="1" dirty="0"/>
              <a:t>Decreto n. 560 del 1 dicembre 2017</a:t>
            </a:r>
            <a:r>
              <a:rPr lang="it-IT" dirty="0"/>
              <a:t>, viene introdotta una </a:t>
            </a:r>
            <a:r>
              <a:rPr lang="it-IT" b="1" dirty="0"/>
              <a:t>progressiva obbligatorietà </a:t>
            </a:r>
            <a:r>
              <a:rPr lang="it-IT" dirty="0"/>
              <a:t>nell’uso del BIM per le P.A., già a partire dal 2019.</a:t>
            </a:r>
          </a:p>
          <a:p>
            <a:pPr algn="just"/>
            <a:endParaRPr lang="it-IT" sz="1400" dirty="0"/>
          </a:p>
          <a:p>
            <a:pPr algn="just"/>
            <a:endParaRPr lang="it-IT" sz="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5"/>
          <a:srcRect b="16063"/>
          <a:stretch/>
        </p:blipFill>
        <p:spPr>
          <a:xfrm>
            <a:off x="826035" y="2443645"/>
            <a:ext cx="8807485" cy="1921459"/>
          </a:xfrm>
          <a:prstGeom prst="rect">
            <a:avLst/>
          </a:prstGeom>
        </p:spPr>
      </p:pic>
      <p:sp>
        <p:nvSpPr>
          <p:cNvPr id="2" name="Freccia in su 1"/>
          <p:cNvSpPr/>
          <p:nvPr/>
        </p:nvSpPr>
        <p:spPr>
          <a:xfrm>
            <a:off x="5961112" y="3645024"/>
            <a:ext cx="288032" cy="1422404"/>
          </a:xfrm>
          <a:prstGeom prst="upArrow">
            <a:avLst/>
          </a:prstGeom>
          <a:solidFill>
            <a:srgbClr val="F3A8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su 13"/>
          <p:cNvSpPr/>
          <p:nvPr/>
        </p:nvSpPr>
        <p:spPr>
          <a:xfrm>
            <a:off x="7473280" y="3878804"/>
            <a:ext cx="288032" cy="1422404"/>
          </a:xfrm>
          <a:prstGeom prst="upArrow">
            <a:avLst/>
          </a:prstGeom>
          <a:solidFill>
            <a:srgbClr val="F3A8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376936" y="4869160"/>
            <a:ext cx="1586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Lavori complessi</a:t>
            </a:r>
            <a:endParaRPr lang="it-IT" sz="1400" dirty="0"/>
          </a:p>
          <a:p>
            <a:pPr algn="just"/>
            <a:endParaRPr lang="it-IT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759288" y="5029726"/>
            <a:ext cx="15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OPERE</a:t>
            </a:r>
            <a:endParaRPr lang="it-IT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4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3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3" y="571824"/>
            <a:ext cx="2782036" cy="483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VERIFICA MODELLI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METODOLOGIA DI VERIFICA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14" y="434270"/>
            <a:ext cx="4085618" cy="574355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23" name="Rettangolo arrotondato 22"/>
          <p:cNvSpPr/>
          <p:nvPr/>
        </p:nvSpPr>
        <p:spPr>
          <a:xfrm>
            <a:off x="6830031" y="1305227"/>
            <a:ext cx="1579353" cy="251565"/>
          </a:xfrm>
          <a:prstGeom prst="roundRect">
            <a:avLst/>
          </a:prstGeom>
          <a:solidFill>
            <a:srgbClr val="F3A839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arrotondato 24"/>
          <p:cNvSpPr/>
          <p:nvPr/>
        </p:nvSpPr>
        <p:spPr>
          <a:xfrm>
            <a:off x="6830031" y="1652273"/>
            <a:ext cx="787265" cy="251565"/>
          </a:xfrm>
          <a:prstGeom prst="roundRect">
            <a:avLst/>
          </a:prstGeom>
          <a:solidFill>
            <a:srgbClr val="F3A839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>
            <a:off x="7625832" y="1652273"/>
            <a:ext cx="787265" cy="2515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6830031" y="2346365"/>
            <a:ext cx="787265" cy="251565"/>
          </a:xfrm>
          <a:prstGeom prst="roundRect">
            <a:avLst/>
          </a:prstGeom>
          <a:solidFill>
            <a:srgbClr val="F3A839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arrotondato 28"/>
          <p:cNvSpPr/>
          <p:nvPr/>
        </p:nvSpPr>
        <p:spPr>
          <a:xfrm>
            <a:off x="7625832" y="2346365"/>
            <a:ext cx="787265" cy="2515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arrotondato 29"/>
          <p:cNvSpPr/>
          <p:nvPr/>
        </p:nvSpPr>
        <p:spPr>
          <a:xfrm>
            <a:off x="6830031" y="2951820"/>
            <a:ext cx="1579353" cy="132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arrotondato 30"/>
          <p:cNvSpPr/>
          <p:nvPr/>
        </p:nvSpPr>
        <p:spPr>
          <a:xfrm>
            <a:off x="6830031" y="3147635"/>
            <a:ext cx="787265" cy="132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arrotondato 31"/>
          <p:cNvSpPr/>
          <p:nvPr/>
        </p:nvSpPr>
        <p:spPr>
          <a:xfrm>
            <a:off x="7625832" y="3147635"/>
            <a:ext cx="787265" cy="132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arrotondato 32"/>
          <p:cNvSpPr/>
          <p:nvPr/>
        </p:nvSpPr>
        <p:spPr>
          <a:xfrm>
            <a:off x="6830031" y="3383589"/>
            <a:ext cx="787265" cy="132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arrotondato 33"/>
          <p:cNvSpPr/>
          <p:nvPr/>
        </p:nvSpPr>
        <p:spPr>
          <a:xfrm>
            <a:off x="7641037" y="3383589"/>
            <a:ext cx="787265" cy="132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arrotondato 34"/>
          <p:cNvSpPr/>
          <p:nvPr/>
        </p:nvSpPr>
        <p:spPr>
          <a:xfrm>
            <a:off x="6830031" y="3598036"/>
            <a:ext cx="787265" cy="132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7641037" y="3598036"/>
            <a:ext cx="787265" cy="132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arrotondato 36"/>
          <p:cNvSpPr/>
          <p:nvPr/>
        </p:nvSpPr>
        <p:spPr>
          <a:xfrm>
            <a:off x="6830031" y="3773160"/>
            <a:ext cx="1579353" cy="132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arrotondato 37"/>
          <p:cNvSpPr/>
          <p:nvPr/>
        </p:nvSpPr>
        <p:spPr>
          <a:xfrm>
            <a:off x="6830031" y="3980098"/>
            <a:ext cx="1579353" cy="132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arrotondato 38"/>
          <p:cNvSpPr/>
          <p:nvPr/>
        </p:nvSpPr>
        <p:spPr>
          <a:xfrm>
            <a:off x="6830031" y="4191093"/>
            <a:ext cx="1579353" cy="132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arrotondato 39"/>
          <p:cNvSpPr/>
          <p:nvPr/>
        </p:nvSpPr>
        <p:spPr>
          <a:xfrm>
            <a:off x="6830031" y="4377382"/>
            <a:ext cx="787265" cy="2171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arrotondato 40"/>
          <p:cNvSpPr/>
          <p:nvPr/>
        </p:nvSpPr>
        <p:spPr>
          <a:xfrm>
            <a:off x="7641037" y="4377382"/>
            <a:ext cx="787265" cy="2171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arrotondato 41"/>
          <p:cNvSpPr/>
          <p:nvPr/>
        </p:nvSpPr>
        <p:spPr>
          <a:xfrm>
            <a:off x="6830031" y="4667776"/>
            <a:ext cx="1579353" cy="916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arrotondato 42"/>
          <p:cNvSpPr/>
          <p:nvPr/>
        </p:nvSpPr>
        <p:spPr>
          <a:xfrm>
            <a:off x="6830031" y="4800700"/>
            <a:ext cx="1579353" cy="1925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arrotondato 43"/>
          <p:cNvSpPr/>
          <p:nvPr/>
        </p:nvSpPr>
        <p:spPr>
          <a:xfrm>
            <a:off x="6830031" y="5046862"/>
            <a:ext cx="787265" cy="2543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arrotondato 44"/>
          <p:cNvSpPr/>
          <p:nvPr/>
        </p:nvSpPr>
        <p:spPr>
          <a:xfrm>
            <a:off x="7641037" y="5046862"/>
            <a:ext cx="787265" cy="2543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arrotondato 45"/>
          <p:cNvSpPr/>
          <p:nvPr/>
        </p:nvSpPr>
        <p:spPr>
          <a:xfrm>
            <a:off x="6830031" y="1980941"/>
            <a:ext cx="787265" cy="251565"/>
          </a:xfrm>
          <a:prstGeom prst="roundRect">
            <a:avLst/>
          </a:prstGeom>
          <a:solidFill>
            <a:srgbClr val="F3A839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arrotondato 46"/>
          <p:cNvSpPr/>
          <p:nvPr/>
        </p:nvSpPr>
        <p:spPr>
          <a:xfrm>
            <a:off x="7625832" y="1980941"/>
            <a:ext cx="787265" cy="2515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39</a:t>
            </a:r>
            <a:endParaRPr lang="it-IT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802812" y="1412776"/>
            <a:ext cx="2485187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it-IT" sz="1400" dirty="0" smtClean="0"/>
              <a:t>La </a:t>
            </a:r>
            <a:r>
              <a:rPr lang="it-IT" sz="1400" i="1" dirty="0" smtClean="0"/>
              <a:t>Conoscenza del Bene</a:t>
            </a:r>
            <a:r>
              <a:rPr lang="it-IT" sz="1400" dirty="0" smtClean="0"/>
              <a:t> è la base per una corretta compilazione delle note.</a:t>
            </a:r>
          </a:p>
          <a:p>
            <a:pPr>
              <a:spcBef>
                <a:spcPts val="1000"/>
              </a:spcBef>
            </a:pPr>
            <a:r>
              <a:rPr lang="it-IT" sz="1400" dirty="0" smtClean="0"/>
              <a:t>I riferimenti diretti ai 2 tipi di Report estratti da Solibri, aiutano nell’evidenziare la specificità della richiesta.</a:t>
            </a:r>
          </a:p>
          <a:p>
            <a:pPr>
              <a:spcBef>
                <a:spcPts val="1000"/>
              </a:spcBef>
            </a:pPr>
            <a:r>
              <a:rPr lang="it-IT" sz="1400" dirty="0" smtClean="0"/>
              <a:t>Attraverso i colori di seguito rappresentati si evidenziano i campi di relazione tra </a:t>
            </a:r>
            <a:r>
              <a:rPr lang="it-IT" sz="1400" b="1" i="1" dirty="0" smtClean="0"/>
              <a:t>Checklist</a:t>
            </a:r>
            <a:r>
              <a:rPr lang="it-IT" sz="1400" dirty="0" smtClean="0"/>
              <a:t> e informazioni apprese durante il </a:t>
            </a:r>
            <a:r>
              <a:rPr lang="it-IT" sz="1400" b="1" dirty="0" smtClean="0"/>
              <a:t>Processo di Verifica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1119630" y="4661555"/>
            <a:ext cx="32573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it-IT" sz="1200" i="1" dirty="0"/>
              <a:t>V</a:t>
            </a:r>
            <a:r>
              <a:rPr lang="it-IT" sz="1200" i="1" dirty="0" smtClean="0"/>
              <a:t>erifica Processo – ACDat</a:t>
            </a:r>
          </a:p>
          <a:p>
            <a:pPr>
              <a:spcBef>
                <a:spcPts val="1000"/>
              </a:spcBef>
            </a:pPr>
            <a:r>
              <a:rPr lang="it-IT" sz="1200" i="1" dirty="0" smtClean="0"/>
              <a:t>Consultazione Documentale</a:t>
            </a:r>
          </a:p>
          <a:p>
            <a:pPr>
              <a:spcBef>
                <a:spcPts val="1000"/>
              </a:spcBef>
            </a:pPr>
            <a:r>
              <a:rPr lang="it-IT" sz="1200" i="1" dirty="0" smtClean="0"/>
              <a:t>Verifica Modelli – Report Controllo Visivo</a:t>
            </a:r>
          </a:p>
          <a:p>
            <a:pPr>
              <a:spcBef>
                <a:spcPts val="1000"/>
              </a:spcBef>
            </a:pPr>
            <a:r>
              <a:rPr lang="it-IT" sz="1200" i="1" dirty="0" smtClean="0"/>
              <a:t>Verifica Modelli – Report Codifica e Interferenze</a:t>
            </a:r>
          </a:p>
        </p:txBody>
      </p:sp>
      <p:sp>
        <p:nvSpPr>
          <p:cNvPr id="51" name="Rettangolo arrotondato 50"/>
          <p:cNvSpPr/>
          <p:nvPr/>
        </p:nvSpPr>
        <p:spPr>
          <a:xfrm>
            <a:off x="886441" y="4661555"/>
            <a:ext cx="251565" cy="251565"/>
          </a:xfrm>
          <a:prstGeom prst="roundRect">
            <a:avLst/>
          </a:prstGeom>
          <a:solidFill>
            <a:srgbClr val="F3A839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arrotondato 51"/>
          <p:cNvSpPr/>
          <p:nvPr/>
        </p:nvSpPr>
        <p:spPr>
          <a:xfrm>
            <a:off x="886441" y="4984196"/>
            <a:ext cx="251565" cy="2515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arrotondato 52"/>
          <p:cNvSpPr/>
          <p:nvPr/>
        </p:nvSpPr>
        <p:spPr>
          <a:xfrm>
            <a:off x="886441" y="5310875"/>
            <a:ext cx="251565" cy="2515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arrotondato 53"/>
          <p:cNvSpPr/>
          <p:nvPr/>
        </p:nvSpPr>
        <p:spPr>
          <a:xfrm>
            <a:off x="886441" y="5625707"/>
            <a:ext cx="251565" cy="2515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2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3" y="571824"/>
            <a:ext cx="2782036" cy="483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VERIFICA MODELLI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METODOLOGIA DI VERIFICA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0" y="434270"/>
            <a:ext cx="4061246" cy="5743550"/>
          </a:xfrm>
          <a:prstGeom prst="rect">
            <a:avLst/>
          </a:prstGeom>
          <a:effectLst>
            <a:outerShdw blurRad="6350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23" name="Rettangolo arrotondato 22"/>
          <p:cNvSpPr/>
          <p:nvPr/>
        </p:nvSpPr>
        <p:spPr>
          <a:xfrm>
            <a:off x="6830031" y="1556792"/>
            <a:ext cx="1579353" cy="2160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arrotondato 45"/>
          <p:cNvSpPr/>
          <p:nvPr/>
        </p:nvSpPr>
        <p:spPr>
          <a:xfrm>
            <a:off x="6830031" y="1844824"/>
            <a:ext cx="1579353" cy="216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arrotondato 46"/>
          <p:cNvSpPr/>
          <p:nvPr/>
        </p:nvSpPr>
        <p:spPr>
          <a:xfrm>
            <a:off x="6830031" y="2099074"/>
            <a:ext cx="1579353" cy="1080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arrotondato 49"/>
          <p:cNvSpPr/>
          <p:nvPr/>
        </p:nvSpPr>
        <p:spPr>
          <a:xfrm>
            <a:off x="6830031" y="2653932"/>
            <a:ext cx="787265" cy="2414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arrotondato 50"/>
          <p:cNvSpPr/>
          <p:nvPr/>
        </p:nvSpPr>
        <p:spPr>
          <a:xfrm>
            <a:off x="7625832" y="2653932"/>
            <a:ext cx="787265" cy="2414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arrotondato 51"/>
          <p:cNvSpPr/>
          <p:nvPr/>
        </p:nvSpPr>
        <p:spPr>
          <a:xfrm>
            <a:off x="6830031" y="2914932"/>
            <a:ext cx="787265" cy="2141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arrotondato 52"/>
          <p:cNvSpPr/>
          <p:nvPr/>
        </p:nvSpPr>
        <p:spPr>
          <a:xfrm>
            <a:off x="7625832" y="2914932"/>
            <a:ext cx="787265" cy="2141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arrotondato 53"/>
          <p:cNvSpPr/>
          <p:nvPr/>
        </p:nvSpPr>
        <p:spPr>
          <a:xfrm>
            <a:off x="6830031" y="3157980"/>
            <a:ext cx="1579353" cy="2049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arrotondato 54"/>
          <p:cNvSpPr/>
          <p:nvPr/>
        </p:nvSpPr>
        <p:spPr>
          <a:xfrm>
            <a:off x="6833833" y="3419167"/>
            <a:ext cx="1579353" cy="3060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arrotondato 55"/>
          <p:cNvSpPr/>
          <p:nvPr/>
        </p:nvSpPr>
        <p:spPr>
          <a:xfrm>
            <a:off x="6833833" y="3792915"/>
            <a:ext cx="1579353" cy="3060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arrotondato 56"/>
          <p:cNvSpPr/>
          <p:nvPr/>
        </p:nvSpPr>
        <p:spPr>
          <a:xfrm>
            <a:off x="6833833" y="4157648"/>
            <a:ext cx="1579353" cy="3060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40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802812" y="1412776"/>
            <a:ext cx="2485187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it-IT" sz="1400" dirty="0" smtClean="0"/>
              <a:t>La </a:t>
            </a:r>
            <a:r>
              <a:rPr lang="it-IT" sz="1400" i="1" dirty="0" smtClean="0"/>
              <a:t>Conoscenza del Bene</a:t>
            </a:r>
            <a:r>
              <a:rPr lang="it-IT" sz="1400" dirty="0" smtClean="0"/>
              <a:t> è la base per una corretta compilazione delle note.</a:t>
            </a:r>
          </a:p>
          <a:p>
            <a:pPr>
              <a:spcBef>
                <a:spcPts val="1000"/>
              </a:spcBef>
            </a:pPr>
            <a:r>
              <a:rPr lang="it-IT" sz="1400" dirty="0" smtClean="0"/>
              <a:t>I riferimenti diretti ai 2 tipi di Report estratti da Solibri, aiutano nell’evidenziare la specificità della richiesta.</a:t>
            </a:r>
          </a:p>
          <a:p>
            <a:pPr>
              <a:spcBef>
                <a:spcPts val="1000"/>
              </a:spcBef>
            </a:pPr>
            <a:r>
              <a:rPr lang="it-IT" sz="1400" dirty="0" smtClean="0"/>
              <a:t>Attraverso i colori di seguito rappresentati si evidenziano i campi di relazione tra </a:t>
            </a:r>
            <a:r>
              <a:rPr lang="it-IT" sz="1400" b="1" i="1" dirty="0" smtClean="0"/>
              <a:t>Checklist</a:t>
            </a:r>
            <a:r>
              <a:rPr lang="it-IT" sz="1400" dirty="0" smtClean="0"/>
              <a:t> e informazioni apprese durante il </a:t>
            </a:r>
            <a:r>
              <a:rPr lang="it-IT" sz="1400" b="1" dirty="0" smtClean="0"/>
              <a:t>Processo di Verifica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119630" y="4661555"/>
            <a:ext cx="325730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it-IT" sz="1200" i="1" dirty="0"/>
              <a:t>V</a:t>
            </a:r>
            <a:r>
              <a:rPr lang="it-IT" sz="1200" i="1" dirty="0" smtClean="0"/>
              <a:t>erifica Processo – ACDat</a:t>
            </a:r>
          </a:p>
          <a:p>
            <a:pPr>
              <a:spcBef>
                <a:spcPts val="1000"/>
              </a:spcBef>
            </a:pPr>
            <a:r>
              <a:rPr lang="it-IT" sz="1200" i="1" dirty="0" smtClean="0"/>
              <a:t>Consultazione Documentale</a:t>
            </a:r>
          </a:p>
          <a:p>
            <a:pPr>
              <a:spcBef>
                <a:spcPts val="1000"/>
              </a:spcBef>
            </a:pPr>
            <a:r>
              <a:rPr lang="it-IT" sz="1200" i="1" dirty="0" smtClean="0"/>
              <a:t>Verifica Modelli – Report Controllo Visivo</a:t>
            </a:r>
          </a:p>
          <a:p>
            <a:pPr>
              <a:spcBef>
                <a:spcPts val="1000"/>
              </a:spcBef>
            </a:pPr>
            <a:r>
              <a:rPr lang="it-IT" sz="1200" i="1" dirty="0" smtClean="0"/>
              <a:t>Verifica Modelli – Report Codifica e Interferenze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886441" y="4661555"/>
            <a:ext cx="251565" cy="251565"/>
          </a:xfrm>
          <a:prstGeom prst="roundRect">
            <a:avLst/>
          </a:prstGeom>
          <a:solidFill>
            <a:srgbClr val="F3A839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arrotondato 28"/>
          <p:cNvSpPr/>
          <p:nvPr/>
        </p:nvSpPr>
        <p:spPr>
          <a:xfrm>
            <a:off x="886441" y="4984196"/>
            <a:ext cx="251565" cy="2515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arrotondato 29"/>
          <p:cNvSpPr/>
          <p:nvPr/>
        </p:nvSpPr>
        <p:spPr>
          <a:xfrm>
            <a:off x="886441" y="5310875"/>
            <a:ext cx="251565" cy="2515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arrotondato 30"/>
          <p:cNvSpPr/>
          <p:nvPr/>
        </p:nvSpPr>
        <p:spPr>
          <a:xfrm>
            <a:off x="886441" y="5625707"/>
            <a:ext cx="251565" cy="2515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0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4"/>
            <a:ext cx="8470667" cy="483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VERIFICA MODELLI | Condivisione Risultati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6292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METODOLOGIA DI VERIFICA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3" y="1124744"/>
            <a:ext cx="8604536" cy="4851634"/>
          </a:xfrm>
          <a:prstGeom prst="rect">
            <a:avLst/>
          </a:prstGeom>
        </p:spPr>
      </p:pic>
      <p:sp>
        <p:nvSpPr>
          <p:cNvPr id="14" name="Rettangolo arrotondato 13"/>
          <p:cNvSpPr/>
          <p:nvPr/>
        </p:nvSpPr>
        <p:spPr>
          <a:xfrm>
            <a:off x="3584847" y="1124744"/>
            <a:ext cx="5688631" cy="1440160"/>
          </a:xfrm>
          <a:prstGeom prst="roundRect">
            <a:avLst>
              <a:gd name="adj" fmla="val 3424"/>
            </a:avLst>
          </a:prstGeom>
          <a:noFill/>
          <a:ln w="38100">
            <a:solidFill>
              <a:srgbClr val="F3A83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41</a:t>
            </a:r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7888673" y="213213"/>
            <a:ext cx="1327403" cy="740773"/>
            <a:chOff x="7888673" y="213213"/>
            <a:chExt cx="1327403" cy="740773"/>
          </a:xfrm>
        </p:grpSpPr>
        <p:sp>
          <p:nvSpPr>
            <p:cNvPr id="19" name="Ovale 18"/>
            <p:cNvSpPr/>
            <p:nvPr/>
          </p:nvSpPr>
          <p:spPr>
            <a:xfrm>
              <a:off x="9129464" y="260648"/>
              <a:ext cx="86612" cy="8661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arrotondato 19"/>
            <p:cNvSpPr/>
            <p:nvPr/>
          </p:nvSpPr>
          <p:spPr>
            <a:xfrm>
              <a:off x="8032548" y="438618"/>
              <a:ext cx="192187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arrotondato 22"/>
            <p:cNvSpPr/>
            <p:nvPr/>
          </p:nvSpPr>
          <p:spPr>
            <a:xfrm>
              <a:off x="8355311" y="438618"/>
              <a:ext cx="256723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arrotondato 23"/>
            <p:cNvSpPr/>
            <p:nvPr/>
          </p:nvSpPr>
          <p:spPr>
            <a:xfrm>
              <a:off x="8701257" y="438618"/>
              <a:ext cx="373479" cy="5153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arrotondato 24"/>
            <p:cNvSpPr/>
            <p:nvPr/>
          </p:nvSpPr>
          <p:spPr>
            <a:xfrm>
              <a:off x="8356822" y="213213"/>
              <a:ext cx="717914" cy="20760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7888673" y="507334"/>
              <a:ext cx="86612" cy="866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7" name="Rettangolo arrotondato 26"/>
          <p:cNvSpPr/>
          <p:nvPr/>
        </p:nvSpPr>
        <p:spPr>
          <a:xfrm>
            <a:off x="8309791" y="189991"/>
            <a:ext cx="963688" cy="245309"/>
          </a:xfrm>
          <a:prstGeom prst="roundRect">
            <a:avLst>
              <a:gd name="adj" fmla="val 7949"/>
            </a:avLst>
          </a:prstGeom>
          <a:noFill/>
          <a:ln w="12700">
            <a:solidFill>
              <a:srgbClr val="F3A8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5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819" y="0"/>
            <a:ext cx="9906819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altLang="it-IT" sz="2800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</a:endParaRPr>
          </a:p>
          <a:p>
            <a:r>
              <a:rPr lang="it-IT" altLang="it-IT" sz="2800" b="1" dirty="0" smtClean="0"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</a:rPr>
              <a:t>Piattaforma di Condivisione Dati</a:t>
            </a:r>
            <a:endParaRPr lang="it-IT" altLang="it-IT" sz="2800" b="1" i="1" dirty="0" smtClean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3200" b="1" dirty="0" err="1" smtClean="0">
                <a:latin typeface="Calibri" panose="020F0502020204030204" pitchFamily="34" charset="0"/>
              </a:rPr>
              <a:t>upDATe</a:t>
            </a:r>
            <a:endParaRPr lang="it-IT" altLang="it-IT" sz="3200" b="1" dirty="0" smtClean="0">
              <a:latin typeface="Calibri" panose="020F050202020403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85613" y="6088312"/>
            <a:ext cx="8387866" cy="365024"/>
            <a:chOff x="885613" y="6088312"/>
            <a:chExt cx="8387866" cy="365024"/>
          </a:xfrm>
        </p:grpSpPr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13" y="6088312"/>
              <a:ext cx="1276831" cy="365024"/>
            </a:xfrm>
            <a:prstGeom prst="rect">
              <a:avLst/>
            </a:prstGeom>
          </p:spPr>
        </p:pic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360712" y="6399084"/>
              <a:ext cx="691276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Rettangolo 12"/>
          <p:cNvSpPr/>
          <p:nvPr/>
        </p:nvSpPr>
        <p:spPr>
          <a:xfrm>
            <a:off x="802812" y="2659802"/>
            <a:ext cx="4874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/>
              <a:t>Gli operatori economici</a:t>
            </a:r>
            <a:r>
              <a:rPr lang="it-IT" sz="1600" dirty="0" smtClean="0"/>
              <a:t>, Responsabile BIM di processo ed i suoi collaboratori, Responsabile della Verifica e suoi collaboratori potranno accedere alla piattaforma attraverso </a:t>
            </a:r>
            <a:r>
              <a:rPr lang="it-IT" sz="1600" b="1" dirty="0" err="1" smtClean="0"/>
              <a:t>Spid</a:t>
            </a:r>
            <a:r>
              <a:rPr lang="it-IT" sz="1600" dirty="0" smtClean="0"/>
              <a:t> (Sistema Pubblico di Identità Digitale) o CNS (Carta Nazionale dei Servizi) ed in futuro anche con la CIE (Carta di Identità Elettronica).</a:t>
            </a:r>
            <a:endParaRPr lang="it-IT" sz="1600" dirty="0"/>
          </a:p>
        </p:txBody>
      </p:sp>
      <p:sp>
        <p:nvSpPr>
          <p:cNvPr id="14" name="Rettangolo 13"/>
          <p:cNvSpPr/>
          <p:nvPr/>
        </p:nvSpPr>
        <p:spPr>
          <a:xfrm>
            <a:off x="802812" y="1203170"/>
            <a:ext cx="8974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UpDATe</a:t>
            </a:r>
            <a:r>
              <a:rPr lang="it-IT" sz="1600" dirty="0" smtClean="0"/>
              <a:t> è la piattaforma </a:t>
            </a:r>
            <a:r>
              <a:rPr lang="it-IT" sz="1600" dirty="0" err="1"/>
              <a:t>A</a:t>
            </a:r>
            <a:r>
              <a:rPr lang="it-IT" sz="1600" dirty="0" err="1" smtClean="0"/>
              <a:t>cDAT</a:t>
            </a:r>
            <a:r>
              <a:rPr lang="it-IT" sz="1600" dirty="0" smtClean="0"/>
              <a:t>, di proprietà dell’Agenzia, realizzata da </a:t>
            </a:r>
            <a:r>
              <a:rPr lang="it-IT" sz="1600" dirty="0" err="1" smtClean="0"/>
              <a:t>Sogei</a:t>
            </a:r>
            <a:r>
              <a:rPr lang="it-IT" sz="1600" dirty="0" smtClean="0"/>
              <a:t>, a supporto del processo BIM, per permettere la condivisione delle informazioni, dati e documenti digitali sull’immobile tra i diversi operatori, esterni ed interni, impegnati nel progetto</a:t>
            </a:r>
            <a:r>
              <a:rPr lang="it-IT" sz="1600" dirty="0"/>
              <a:t>. </a:t>
            </a:r>
            <a:r>
              <a:rPr lang="it-IT" sz="1600" dirty="0" smtClean="0"/>
              <a:t>L’</a:t>
            </a:r>
            <a:r>
              <a:rPr lang="it-IT" sz="1600" dirty="0" err="1" smtClean="0"/>
              <a:t>ACDat</a:t>
            </a:r>
            <a:r>
              <a:rPr lang="it-IT" sz="1600" dirty="0" smtClean="0"/>
              <a:t> è raggiungibile dal sito Internet dell’Agenzia (Servizi Online) e per gli interni anche dalla Intranet.</a:t>
            </a:r>
            <a:endParaRPr lang="it-IT" sz="1600" dirty="0"/>
          </a:p>
        </p:txBody>
      </p:sp>
      <p:sp>
        <p:nvSpPr>
          <p:cNvPr id="20" name="Rettangolo 19"/>
          <p:cNvSpPr/>
          <p:nvPr/>
        </p:nvSpPr>
        <p:spPr>
          <a:xfrm>
            <a:off x="802812" y="4682160"/>
            <a:ext cx="4874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Gli operatori interni all’Agenzia, RUP, DEC, </a:t>
            </a:r>
            <a:r>
              <a:rPr lang="it-IT" sz="1600" dirty="0" err="1" smtClean="0"/>
              <a:t>Rup</a:t>
            </a:r>
            <a:r>
              <a:rPr lang="it-IT" sz="1600" dirty="0" smtClean="0"/>
              <a:t> di Verifica e Verificatori, BIM Manager (DG e/o DR), potranno accedere alla piattaforma con le stesse credenziali di accesso al pc, in SSO o immettendo le credenziali.</a:t>
            </a:r>
            <a:endParaRPr lang="it-IT" sz="1600" dirty="0"/>
          </a:p>
        </p:txBody>
      </p:sp>
      <p:grpSp>
        <p:nvGrpSpPr>
          <p:cNvPr id="23" name="Gruppo 22"/>
          <p:cNvGrpSpPr/>
          <p:nvPr/>
        </p:nvGrpSpPr>
        <p:grpSpPr>
          <a:xfrm>
            <a:off x="6140651" y="2357316"/>
            <a:ext cx="2587878" cy="3721915"/>
            <a:chOff x="6137868" y="1804077"/>
            <a:chExt cx="2587878" cy="4029910"/>
          </a:xfrm>
        </p:grpSpPr>
        <p:pic>
          <p:nvPicPr>
            <p:cNvPr id="24" name="Immagine 23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7" t="15903" r="11860" b="14678"/>
            <a:stretch/>
          </p:blipFill>
          <p:spPr bwMode="auto">
            <a:xfrm>
              <a:off x="6137868" y="1804077"/>
              <a:ext cx="2484000" cy="180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Immagine 24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t="14738" r="9974" b="18245"/>
            <a:stretch/>
          </p:blipFill>
          <p:spPr bwMode="auto">
            <a:xfrm>
              <a:off x="6241746" y="4033987"/>
              <a:ext cx="2484000" cy="180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42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4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Obbiettivi Aziendali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08642" y="1222707"/>
            <a:ext cx="83208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scelta di adottare un processo di </a:t>
            </a:r>
            <a:r>
              <a:rPr lang="it-IT" sz="2000" b="1" dirty="0" smtClean="0"/>
              <a:t>gestione digitale del patrimonio </a:t>
            </a:r>
            <a:r>
              <a:rPr lang="it-IT" sz="2000" dirty="0" smtClean="0"/>
              <a:t>persegue </a:t>
            </a:r>
            <a:r>
              <a:rPr lang="it-IT" sz="2000" b="1" dirty="0" smtClean="0"/>
              <a:t>due Macro Obbiettivi Aziendali</a:t>
            </a:r>
            <a:r>
              <a:rPr lang="it-IT" sz="2000" dirty="0" smtClean="0"/>
              <a:t>:</a:t>
            </a:r>
          </a:p>
          <a:p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dirty="0" smtClean="0"/>
              <a:t>Ottimizzare il </a:t>
            </a:r>
            <a:r>
              <a:rPr lang="it-IT" sz="2000" b="1" dirty="0"/>
              <a:t>processo di conoscenza </a:t>
            </a:r>
            <a:r>
              <a:rPr lang="it-IT" sz="2000" dirty="0"/>
              <a:t>degli immobili gestiti, che permetterà di prendere decisioni informate</a:t>
            </a:r>
            <a:r>
              <a:rPr lang="it-IT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dirty="0" smtClean="0"/>
              <a:t>Implementare la </a:t>
            </a:r>
            <a:r>
              <a:rPr lang="it-IT" sz="2000" b="1" dirty="0" smtClean="0"/>
              <a:t>qualità dei servizi</a:t>
            </a:r>
            <a:r>
              <a:rPr lang="it-IT" sz="2000" dirty="0" smtClean="0"/>
              <a:t>, ottimizzando </a:t>
            </a:r>
            <a:r>
              <a:rPr lang="it-IT" sz="2000" dirty="0"/>
              <a:t>le fasi di progettazione e di esecuzione </a:t>
            </a:r>
            <a:r>
              <a:rPr lang="it-IT" sz="2000" dirty="0" smtClean="0"/>
              <a:t>delle opere</a:t>
            </a:r>
            <a:endParaRPr lang="it-IT" sz="2000" dirty="0"/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A </a:t>
            </a:r>
            <a:r>
              <a:rPr lang="it-IT" sz="2000" dirty="0"/>
              <a:t>tale scopo, l’Agenzia applica la metodologia BIM alle diverse fasi del </a:t>
            </a:r>
            <a:r>
              <a:rPr lang="it-IT" sz="2000" b="1" dirty="0"/>
              <a:t>ciclo di vita </a:t>
            </a:r>
            <a:r>
              <a:rPr lang="it-IT" sz="2000" dirty="0"/>
              <a:t>di un </a:t>
            </a:r>
            <a:r>
              <a:rPr lang="it-IT" sz="2000" dirty="0" smtClean="0"/>
              <a:t>Bene.</a:t>
            </a:r>
            <a:endParaRPr lang="it-IT" sz="2000" dirty="0"/>
          </a:p>
          <a:p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36211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spc="300" dirty="0" smtClean="0">
                <a:latin typeface="Calibri" panose="020F0502020204030204" pitchFamily="34" charset="0"/>
              </a:rPr>
              <a:t>GESTIONE DIGITALE DEL PATRIMONIO</a:t>
            </a:r>
            <a:endParaRPr lang="it-IT" altLang="it-IT" sz="1000" spc="300" dirty="0">
              <a:latin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5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0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Conoscenza amministrativa VS conoscenza tecnica</a:t>
            </a:r>
          </a:p>
        </p:txBody>
      </p:sp>
      <p:pic>
        <p:nvPicPr>
          <p:cNvPr id="10" name="Picture 2" descr="C:\Users\LBNVLI84R46L259U\Desktop\BIM FASCICOL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" b="-30990"/>
          <a:stretch/>
        </p:blipFill>
        <p:spPr bwMode="auto">
          <a:xfrm>
            <a:off x="822484" y="949658"/>
            <a:ext cx="717867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704528" y="4337809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it-IT" sz="2000" dirty="0"/>
              <a:t>La digitalizzazione </a:t>
            </a:r>
            <a:r>
              <a:rPr lang="it-IT" sz="2000" dirty="0" smtClean="0"/>
              <a:t>strutturata dei dati permette </a:t>
            </a:r>
            <a:r>
              <a:rPr lang="it-IT" sz="2000" dirty="0"/>
              <a:t>la creazione del «</a:t>
            </a:r>
            <a:r>
              <a:rPr lang="it-IT" sz="2000" b="1" dirty="0"/>
              <a:t>Fascicolo digitale del Fabbricato</a:t>
            </a:r>
            <a:r>
              <a:rPr lang="it-IT" sz="2000" dirty="0" smtClean="0"/>
              <a:t>» o </a:t>
            </a:r>
            <a:r>
              <a:rPr lang="it-IT" sz="2000" b="1" i="1" dirty="0" smtClean="0"/>
              <a:t>AIM</a:t>
            </a:r>
            <a:r>
              <a:rPr lang="it-IT" sz="2000" dirty="0" smtClean="0"/>
              <a:t> (</a:t>
            </a:r>
            <a:r>
              <a:rPr lang="it-IT" sz="2000" i="1" dirty="0" err="1" smtClean="0"/>
              <a:t>Asset</a:t>
            </a:r>
            <a:r>
              <a:rPr lang="it-IT" sz="2000" i="1" dirty="0" smtClean="0"/>
              <a:t> Information Model)</a:t>
            </a:r>
            <a:r>
              <a:rPr lang="it-IT" sz="2000" dirty="0" smtClean="0"/>
              <a:t>, in accordo alla </a:t>
            </a:r>
            <a:r>
              <a:rPr lang="it-IT" sz="2000" b="1" dirty="0" smtClean="0"/>
              <a:t>ISO:19650</a:t>
            </a:r>
            <a:endParaRPr lang="it-IT" sz="2000" b="1" dirty="0"/>
          </a:p>
        </p:txBody>
      </p:sp>
      <p:pic>
        <p:nvPicPr>
          <p:cNvPr id="14" name="Picture 3" descr="C:\Users\LBNVLI84R46L259U\Desktop\dat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34" y="1290591"/>
            <a:ext cx="1123950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36211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spc="300" dirty="0" smtClean="0">
                <a:latin typeface="Calibri" panose="020F0502020204030204" pitchFamily="34" charset="0"/>
              </a:rPr>
              <a:t>GESTIONE DIGITALE DEL PATRIMONIO</a:t>
            </a:r>
            <a:endParaRPr lang="it-IT" altLang="it-IT" sz="1000" spc="300" dirty="0">
              <a:latin typeface="Calibri" panose="020F050202020403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6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8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0"/>
            <a:ext cx="9906000" cy="6858000"/>
          </a:xfrm>
          <a:prstGeom prst="rect">
            <a:avLst/>
          </a:prstGeom>
        </p:spPr>
      </p:pic>
      <p:grpSp>
        <p:nvGrpSpPr>
          <p:cNvPr id="106" name="Gruppo 105"/>
          <p:cNvGrpSpPr/>
          <p:nvPr/>
        </p:nvGrpSpPr>
        <p:grpSpPr>
          <a:xfrm>
            <a:off x="5169024" y="688658"/>
            <a:ext cx="4440237" cy="5697538"/>
            <a:chOff x="122238" y="865188"/>
            <a:chExt cx="4519612" cy="5832475"/>
          </a:xfrm>
        </p:grpSpPr>
        <p:grpSp>
          <p:nvGrpSpPr>
            <p:cNvPr id="107" name="Gruppo 46"/>
            <p:cNvGrpSpPr>
              <a:grpSpLocks/>
            </p:cNvGrpSpPr>
            <p:nvPr/>
          </p:nvGrpSpPr>
          <p:grpSpPr bwMode="auto">
            <a:xfrm>
              <a:off x="122238" y="1000125"/>
              <a:ext cx="4519612" cy="5697538"/>
              <a:chOff x="126207" y="332656"/>
              <a:chExt cx="5197785" cy="6365406"/>
            </a:xfrm>
          </p:grpSpPr>
          <p:pic>
            <p:nvPicPr>
              <p:cNvPr id="126" name="Picture 14" descr="Risultati immagini per MAPPA ITALIA 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207" y="332656"/>
                <a:ext cx="5197785" cy="63654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" name="Gruppo 126"/>
              <p:cNvGrpSpPr/>
              <p:nvPr/>
            </p:nvGrpSpPr>
            <p:grpSpPr>
              <a:xfrm rot="699432" flipH="1">
                <a:off x="3065287" y="3003108"/>
                <a:ext cx="265388" cy="446292"/>
                <a:chOff x="7732727" y="2780927"/>
                <a:chExt cx="602392" cy="955625"/>
              </a:xfrm>
              <a:solidFill>
                <a:sysClr val="window" lastClr="FFFFFF"/>
              </a:solidFill>
            </p:grpSpPr>
            <p:sp>
              <p:nvSpPr>
                <p:cNvPr id="205" name="Elaborazione 204"/>
                <p:cNvSpPr/>
                <p:nvPr/>
              </p:nvSpPr>
              <p:spPr>
                <a:xfrm>
                  <a:off x="7988366" y="330450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06" name="Ovale 205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28" name="CasellaDiTesto 127"/>
              <p:cNvSpPr txBox="1"/>
              <p:nvPr/>
            </p:nvSpPr>
            <p:spPr>
              <a:xfrm>
                <a:off x="2996217" y="2948698"/>
                <a:ext cx="452775" cy="342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grpSp>
            <p:nvGrpSpPr>
              <p:cNvPr id="129" name="Gruppo 128"/>
              <p:cNvGrpSpPr/>
              <p:nvPr/>
            </p:nvGrpSpPr>
            <p:grpSpPr>
              <a:xfrm rot="699432" flipH="1">
                <a:off x="4041071" y="4933788"/>
                <a:ext cx="265388" cy="447091"/>
                <a:chOff x="7640536" y="3204949"/>
                <a:chExt cx="602392" cy="957332"/>
              </a:xfrm>
              <a:solidFill>
                <a:sysClr val="window" lastClr="FFFFFF"/>
              </a:solidFill>
            </p:grpSpPr>
            <p:sp>
              <p:nvSpPr>
                <p:cNvPr id="203" name="Elaborazione 202"/>
                <p:cNvSpPr/>
                <p:nvPr/>
              </p:nvSpPr>
              <p:spPr>
                <a:xfrm>
                  <a:off x="7912176" y="3730234"/>
                  <a:ext cx="45718" cy="432047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04" name="Ovale 203"/>
                <p:cNvSpPr/>
                <p:nvPr/>
              </p:nvSpPr>
              <p:spPr>
                <a:xfrm>
                  <a:off x="7640536" y="3204949"/>
                  <a:ext cx="602392" cy="529222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30" name="CasellaDiTesto 129"/>
              <p:cNvSpPr txBox="1"/>
              <p:nvPr/>
            </p:nvSpPr>
            <p:spPr>
              <a:xfrm>
                <a:off x="3963841" y="4878361"/>
                <a:ext cx="454600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grpSp>
            <p:nvGrpSpPr>
              <p:cNvPr id="131" name="Gruppo 130"/>
              <p:cNvGrpSpPr/>
              <p:nvPr/>
            </p:nvGrpSpPr>
            <p:grpSpPr>
              <a:xfrm rot="699432" flipH="1">
                <a:off x="3258271" y="3681221"/>
                <a:ext cx="265388" cy="448295"/>
                <a:chOff x="7732727" y="2780927"/>
                <a:chExt cx="602392" cy="959915"/>
              </a:xfrm>
              <a:solidFill>
                <a:sysClr val="window" lastClr="FFFFFF"/>
              </a:solidFill>
            </p:grpSpPr>
            <p:sp>
              <p:nvSpPr>
                <p:cNvPr id="201" name="Elaborazione 200"/>
                <p:cNvSpPr/>
                <p:nvPr/>
              </p:nvSpPr>
              <p:spPr>
                <a:xfrm>
                  <a:off x="8011064" y="330879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02" name="Ovale 201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32" name="CasellaDiTesto 131"/>
              <p:cNvSpPr txBox="1"/>
              <p:nvPr/>
            </p:nvSpPr>
            <p:spPr>
              <a:xfrm>
                <a:off x="3178788" y="3626208"/>
                <a:ext cx="454600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grpSp>
            <p:nvGrpSpPr>
              <p:cNvPr id="133" name="Gruppo 132"/>
              <p:cNvGrpSpPr/>
              <p:nvPr/>
            </p:nvGrpSpPr>
            <p:grpSpPr>
              <a:xfrm rot="699432" flipH="1">
                <a:off x="2082960" y="1636623"/>
                <a:ext cx="265388" cy="448295"/>
                <a:chOff x="7732727" y="2780927"/>
                <a:chExt cx="602392" cy="959915"/>
              </a:xfrm>
              <a:solidFill>
                <a:sysClr val="window" lastClr="FFFFFF"/>
              </a:solidFill>
            </p:grpSpPr>
            <p:sp>
              <p:nvSpPr>
                <p:cNvPr id="199" name="Elaborazione 198"/>
                <p:cNvSpPr/>
                <p:nvPr/>
              </p:nvSpPr>
              <p:spPr>
                <a:xfrm>
                  <a:off x="8011064" y="330879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00" name="Ovale 199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34" name="CasellaDiTesto 133"/>
              <p:cNvSpPr txBox="1"/>
              <p:nvPr/>
            </p:nvSpPr>
            <p:spPr>
              <a:xfrm>
                <a:off x="2012161" y="1581262"/>
                <a:ext cx="454601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grpSp>
            <p:nvGrpSpPr>
              <p:cNvPr id="135" name="Gruppo 134"/>
              <p:cNvGrpSpPr/>
              <p:nvPr/>
            </p:nvGrpSpPr>
            <p:grpSpPr>
              <a:xfrm rot="699432" flipH="1">
                <a:off x="2557238" y="775752"/>
                <a:ext cx="265388" cy="448295"/>
                <a:chOff x="7732727" y="2780927"/>
                <a:chExt cx="602392" cy="959915"/>
              </a:xfrm>
              <a:solidFill>
                <a:sysClr val="window" lastClr="FFFFFF"/>
              </a:solidFill>
            </p:grpSpPr>
            <p:sp>
              <p:nvSpPr>
                <p:cNvPr id="197" name="Elaborazione 196"/>
                <p:cNvSpPr/>
                <p:nvPr/>
              </p:nvSpPr>
              <p:spPr>
                <a:xfrm>
                  <a:off x="8011064" y="330879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98" name="Ovale 197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36" name="CasellaDiTesto 135"/>
              <p:cNvSpPr txBox="1"/>
              <p:nvPr/>
            </p:nvSpPr>
            <p:spPr>
              <a:xfrm>
                <a:off x="2485019" y="721072"/>
                <a:ext cx="454600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5</a:t>
                </a:r>
              </a:p>
            </p:txBody>
          </p:sp>
          <p:grpSp>
            <p:nvGrpSpPr>
              <p:cNvPr id="137" name="Gruppo 59"/>
              <p:cNvGrpSpPr>
                <a:grpSpLocks/>
              </p:cNvGrpSpPr>
              <p:nvPr/>
            </p:nvGrpSpPr>
            <p:grpSpPr bwMode="auto">
              <a:xfrm>
                <a:off x="3118011" y="5508267"/>
                <a:ext cx="645672" cy="657037"/>
                <a:chOff x="2888810" y="1124744"/>
                <a:chExt cx="6128289" cy="4800494"/>
              </a:xfrm>
            </p:grpSpPr>
            <p:pic>
              <p:nvPicPr>
                <p:cNvPr id="195" name="Picture 34" descr="Risultati immagini per squadra e righello 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8810" y="1124744"/>
                  <a:ext cx="6128289" cy="4800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6" name="Picture 28" descr="https://cdn5.acolore.com/disegni/colorare/squadra-e-righello_2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8339" y="1164764"/>
                  <a:ext cx="6056000" cy="4743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8" name="CasellaDiTesto 137"/>
              <p:cNvSpPr txBox="1"/>
              <p:nvPr/>
            </p:nvSpPr>
            <p:spPr>
              <a:xfrm>
                <a:off x="3365010" y="5506211"/>
                <a:ext cx="454600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FF0000"/>
                    </a:solidFill>
                    <a:latin typeface="+mn-lt"/>
                    <a:ea typeface="+mn-ea"/>
                  </a:rPr>
                  <a:t>4</a:t>
                </a:r>
              </a:p>
            </p:txBody>
          </p:sp>
          <p:grpSp>
            <p:nvGrpSpPr>
              <p:cNvPr id="139" name="Gruppo 61"/>
              <p:cNvGrpSpPr>
                <a:grpSpLocks/>
              </p:cNvGrpSpPr>
              <p:nvPr/>
            </p:nvGrpSpPr>
            <p:grpSpPr bwMode="auto">
              <a:xfrm>
                <a:off x="1519382" y="1446857"/>
                <a:ext cx="645672" cy="657037"/>
                <a:chOff x="2888810" y="1124744"/>
                <a:chExt cx="6128289" cy="4800494"/>
              </a:xfrm>
            </p:grpSpPr>
            <p:pic>
              <p:nvPicPr>
                <p:cNvPr id="193" name="Picture 34" descr="Risultati immagini per squadra e righello 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8810" y="1124744"/>
                  <a:ext cx="6128289" cy="4800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" name="Picture 28" descr="https://cdn5.acolore.com/disegni/colorare/squadra-e-righello_2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8339" y="1164764"/>
                  <a:ext cx="6056000" cy="4743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0" name="CasellaDiTesto 139"/>
              <p:cNvSpPr txBox="1"/>
              <p:nvPr/>
            </p:nvSpPr>
            <p:spPr>
              <a:xfrm>
                <a:off x="1791251" y="1451790"/>
                <a:ext cx="452775" cy="583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FF0000"/>
                    </a:solidFill>
                    <a:latin typeface="+mn-lt"/>
                    <a:ea typeface="+mn-ea"/>
                  </a:rPr>
                  <a:t>12</a:t>
                </a:r>
              </a:p>
            </p:txBody>
          </p:sp>
          <p:grpSp>
            <p:nvGrpSpPr>
              <p:cNvPr id="141" name="Gruppo 63"/>
              <p:cNvGrpSpPr>
                <a:grpSpLocks/>
              </p:cNvGrpSpPr>
              <p:nvPr/>
            </p:nvGrpSpPr>
            <p:grpSpPr bwMode="auto">
              <a:xfrm>
                <a:off x="643471" y="1587733"/>
                <a:ext cx="645672" cy="657037"/>
                <a:chOff x="2888810" y="1124744"/>
                <a:chExt cx="6128289" cy="4800494"/>
              </a:xfrm>
            </p:grpSpPr>
            <p:pic>
              <p:nvPicPr>
                <p:cNvPr id="191" name="Picture 34" descr="Risultati immagini per squadra e righello 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8810" y="1124744"/>
                  <a:ext cx="6128289" cy="4800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2" name="Picture 28" descr="https://cdn5.acolore.com/disegni/colorare/squadra-e-righello_2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8339" y="1164764"/>
                  <a:ext cx="6056000" cy="4743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2" name="CasellaDiTesto 141"/>
              <p:cNvSpPr txBox="1"/>
              <p:nvPr/>
            </p:nvSpPr>
            <p:spPr>
              <a:xfrm>
                <a:off x="896655" y="1591903"/>
                <a:ext cx="452775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FF0000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grpSp>
            <p:nvGrpSpPr>
              <p:cNvPr id="143" name="Gruppo 65"/>
              <p:cNvGrpSpPr>
                <a:grpSpLocks/>
              </p:cNvGrpSpPr>
              <p:nvPr/>
            </p:nvGrpSpPr>
            <p:grpSpPr bwMode="auto">
              <a:xfrm>
                <a:off x="2613955" y="2267907"/>
                <a:ext cx="645672" cy="657037"/>
                <a:chOff x="2888810" y="1124744"/>
                <a:chExt cx="6128289" cy="4800494"/>
              </a:xfrm>
            </p:grpSpPr>
            <p:pic>
              <p:nvPicPr>
                <p:cNvPr id="189" name="Picture 34" descr="Risultati immagini per squadra e righello 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8810" y="1124744"/>
                  <a:ext cx="6128289" cy="4800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0" name="Picture 28" descr="https://cdn5.acolore.com/disegni/colorare/squadra-e-righello_2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8339" y="1164764"/>
                  <a:ext cx="6056000" cy="4743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4" name="CasellaDiTesto 143"/>
              <p:cNvSpPr txBox="1"/>
              <p:nvPr/>
            </p:nvSpPr>
            <p:spPr>
              <a:xfrm>
                <a:off x="2884849" y="2264093"/>
                <a:ext cx="452775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FF0000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grpSp>
            <p:nvGrpSpPr>
              <p:cNvPr id="145" name="Gruppo 67"/>
              <p:cNvGrpSpPr>
                <a:grpSpLocks/>
              </p:cNvGrpSpPr>
              <p:nvPr/>
            </p:nvGrpSpPr>
            <p:grpSpPr bwMode="auto">
              <a:xfrm>
                <a:off x="3789648" y="3491455"/>
                <a:ext cx="645672" cy="657037"/>
                <a:chOff x="2888810" y="1124744"/>
                <a:chExt cx="6128289" cy="4800494"/>
              </a:xfrm>
            </p:grpSpPr>
            <p:pic>
              <p:nvPicPr>
                <p:cNvPr id="187" name="Picture 34" descr="Risultati immagini per squadra e righello 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8810" y="1124744"/>
                  <a:ext cx="6128289" cy="4800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8" name="Picture 28" descr="https://cdn5.acolore.com/disegni/colorare/squadra-e-righello_2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8336" y="1164756"/>
                  <a:ext cx="6055996" cy="4743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6" name="CasellaDiTesto 145"/>
              <p:cNvSpPr txBox="1"/>
              <p:nvPr/>
            </p:nvSpPr>
            <p:spPr>
              <a:xfrm>
                <a:off x="4062430" y="3487869"/>
                <a:ext cx="454600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FF0000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grpSp>
            <p:nvGrpSpPr>
              <p:cNvPr id="147" name="Gruppo 146"/>
              <p:cNvGrpSpPr/>
              <p:nvPr/>
            </p:nvGrpSpPr>
            <p:grpSpPr>
              <a:xfrm rot="699432" flipH="1">
                <a:off x="2486017" y="3196216"/>
                <a:ext cx="265388" cy="448295"/>
                <a:chOff x="7732727" y="2780927"/>
                <a:chExt cx="602392" cy="959915"/>
              </a:xfrm>
              <a:solidFill>
                <a:sysClr val="window" lastClr="FFFFFF"/>
              </a:solidFill>
            </p:grpSpPr>
            <p:sp>
              <p:nvSpPr>
                <p:cNvPr id="185" name="Elaborazione 184"/>
                <p:cNvSpPr/>
                <p:nvPr/>
              </p:nvSpPr>
              <p:spPr>
                <a:xfrm>
                  <a:off x="8011064" y="330879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86" name="Ovale 185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48" name="CasellaDiTesto 147"/>
              <p:cNvSpPr txBox="1"/>
              <p:nvPr/>
            </p:nvSpPr>
            <p:spPr>
              <a:xfrm>
                <a:off x="2406513" y="3142019"/>
                <a:ext cx="454601" cy="3423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6</a:t>
                </a:r>
              </a:p>
            </p:txBody>
          </p:sp>
          <p:grpSp>
            <p:nvGrpSpPr>
              <p:cNvPr id="149" name="Gruppo 148"/>
              <p:cNvGrpSpPr/>
              <p:nvPr/>
            </p:nvGrpSpPr>
            <p:grpSpPr>
              <a:xfrm rot="699432" flipH="1">
                <a:off x="1150178" y="1028100"/>
                <a:ext cx="265388" cy="448295"/>
                <a:chOff x="7732727" y="2780927"/>
                <a:chExt cx="602392" cy="959915"/>
              </a:xfrm>
              <a:solidFill>
                <a:sysClr val="window" lastClr="FFFFFF"/>
              </a:solidFill>
            </p:grpSpPr>
            <p:sp>
              <p:nvSpPr>
                <p:cNvPr id="183" name="Elaborazione 182"/>
                <p:cNvSpPr/>
                <p:nvPr/>
              </p:nvSpPr>
              <p:spPr>
                <a:xfrm>
                  <a:off x="8011064" y="330879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84" name="Ovale 183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50" name="CasellaDiTesto 149"/>
              <p:cNvSpPr txBox="1"/>
              <p:nvPr/>
            </p:nvSpPr>
            <p:spPr>
              <a:xfrm>
                <a:off x="1079226" y="972922"/>
                <a:ext cx="454600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grpSp>
            <p:nvGrpSpPr>
              <p:cNvPr id="151" name="Gruppo 150"/>
              <p:cNvGrpSpPr/>
              <p:nvPr/>
            </p:nvGrpSpPr>
            <p:grpSpPr>
              <a:xfrm rot="699432" flipH="1">
                <a:off x="2513780" y="2168005"/>
                <a:ext cx="265388" cy="448295"/>
                <a:chOff x="7732727" y="2780927"/>
                <a:chExt cx="602392" cy="959915"/>
              </a:xfrm>
              <a:solidFill>
                <a:sysClr val="window" lastClr="FFFFFF"/>
              </a:solidFill>
            </p:grpSpPr>
            <p:sp>
              <p:nvSpPr>
                <p:cNvPr id="181" name="Elaborazione 180"/>
                <p:cNvSpPr/>
                <p:nvPr/>
              </p:nvSpPr>
              <p:spPr>
                <a:xfrm>
                  <a:off x="8011064" y="330879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82" name="Ovale 181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52" name="CasellaDiTesto 151"/>
              <p:cNvSpPr txBox="1"/>
              <p:nvPr/>
            </p:nvSpPr>
            <p:spPr>
              <a:xfrm>
                <a:off x="2433900" y="2113338"/>
                <a:ext cx="454600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grpSp>
            <p:nvGrpSpPr>
              <p:cNvPr id="153" name="Gruppo 152"/>
              <p:cNvGrpSpPr/>
              <p:nvPr/>
            </p:nvGrpSpPr>
            <p:grpSpPr>
              <a:xfrm rot="699432" flipH="1">
                <a:off x="4183150" y="3898113"/>
                <a:ext cx="265388" cy="448295"/>
                <a:chOff x="7732727" y="2780927"/>
                <a:chExt cx="602392" cy="959915"/>
              </a:xfrm>
              <a:solidFill>
                <a:sysClr val="window" lastClr="FFFFFF"/>
              </a:solidFill>
            </p:grpSpPr>
            <p:sp>
              <p:nvSpPr>
                <p:cNvPr id="179" name="Elaborazione 178"/>
                <p:cNvSpPr/>
                <p:nvPr/>
              </p:nvSpPr>
              <p:spPr>
                <a:xfrm>
                  <a:off x="8011064" y="330879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80" name="Ovale 179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54" name="CasellaDiTesto 153"/>
              <p:cNvSpPr txBox="1"/>
              <p:nvPr/>
            </p:nvSpPr>
            <p:spPr>
              <a:xfrm>
                <a:off x="4102595" y="3842586"/>
                <a:ext cx="454600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grpSp>
            <p:nvGrpSpPr>
              <p:cNvPr id="155" name="Gruppo 154"/>
              <p:cNvGrpSpPr/>
              <p:nvPr/>
            </p:nvGrpSpPr>
            <p:grpSpPr>
              <a:xfrm rot="699432" flipH="1">
                <a:off x="465228" y="1398039"/>
                <a:ext cx="265388" cy="448295"/>
                <a:chOff x="7732727" y="2780927"/>
                <a:chExt cx="602392" cy="959915"/>
              </a:xfrm>
              <a:solidFill>
                <a:sysClr val="window" lastClr="FFFFFF"/>
              </a:solidFill>
            </p:grpSpPr>
            <p:sp>
              <p:nvSpPr>
                <p:cNvPr id="177" name="Elaborazione 176"/>
                <p:cNvSpPr/>
                <p:nvPr/>
              </p:nvSpPr>
              <p:spPr>
                <a:xfrm>
                  <a:off x="8011064" y="330879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78" name="Ovale 177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56" name="CasellaDiTesto 155"/>
              <p:cNvSpPr txBox="1"/>
              <p:nvPr/>
            </p:nvSpPr>
            <p:spPr>
              <a:xfrm>
                <a:off x="385457" y="1334733"/>
                <a:ext cx="454600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grpSp>
            <p:nvGrpSpPr>
              <p:cNvPr id="157" name="Gruppo 156"/>
              <p:cNvGrpSpPr/>
              <p:nvPr/>
            </p:nvGrpSpPr>
            <p:grpSpPr>
              <a:xfrm rot="699432" flipH="1">
                <a:off x="889373" y="4196269"/>
                <a:ext cx="265388" cy="448295"/>
                <a:chOff x="7732727" y="2780927"/>
                <a:chExt cx="602392" cy="959915"/>
              </a:xfrm>
              <a:solidFill>
                <a:sysClr val="window" lastClr="FFFFFF"/>
              </a:solidFill>
            </p:grpSpPr>
            <p:sp>
              <p:nvSpPr>
                <p:cNvPr id="175" name="Elaborazione 174"/>
                <p:cNvSpPr/>
                <p:nvPr/>
              </p:nvSpPr>
              <p:spPr>
                <a:xfrm>
                  <a:off x="8011064" y="330879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76" name="Ovale 175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58" name="CasellaDiTesto 157"/>
              <p:cNvSpPr txBox="1"/>
              <p:nvPr/>
            </p:nvSpPr>
            <p:spPr>
              <a:xfrm>
                <a:off x="809021" y="4140549"/>
                <a:ext cx="454600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5</a:t>
                </a:r>
              </a:p>
            </p:txBody>
          </p:sp>
          <p:grpSp>
            <p:nvGrpSpPr>
              <p:cNvPr id="159" name="Gruppo 158"/>
              <p:cNvGrpSpPr/>
              <p:nvPr/>
            </p:nvGrpSpPr>
            <p:grpSpPr>
              <a:xfrm rot="699432" flipH="1">
                <a:off x="2923615" y="5544007"/>
                <a:ext cx="265388" cy="448295"/>
                <a:chOff x="7732727" y="2780927"/>
                <a:chExt cx="602392" cy="959915"/>
              </a:xfrm>
              <a:solidFill>
                <a:sysClr val="window" lastClr="FFFFFF"/>
              </a:solidFill>
            </p:grpSpPr>
            <p:sp>
              <p:nvSpPr>
                <p:cNvPr id="173" name="Elaborazione 172"/>
                <p:cNvSpPr/>
                <p:nvPr/>
              </p:nvSpPr>
              <p:spPr>
                <a:xfrm>
                  <a:off x="8011064" y="330879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74" name="Ovale 173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60" name="CasellaDiTesto 159"/>
              <p:cNvSpPr txBox="1"/>
              <p:nvPr/>
            </p:nvSpPr>
            <p:spPr>
              <a:xfrm>
                <a:off x="2844683" y="5488475"/>
                <a:ext cx="452775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grpSp>
            <p:nvGrpSpPr>
              <p:cNvPr id="161" name="Gruppo 160"/>
              <p:cNvGrpSpPr/>
              <p:nvPr/>
            </p:nvGrpSpPr>
            <p:grpSpPr>
              <a:xfrm rot="699432" flipH="1">
                <a:off x="2064846" y="2416335"/>
                <a:ext cx="265388" cy="448295"/>
                <a:chOff x="7732727" y="2780927"/>
                <a:chExt cx="602392" cy="959915"/>
              </a:xfrm>
              <a:solidFill>
                <a:sysClr val="window" lastClr="FFFFFF"/>
              </a:solidFill>
            </p:grpSpPr>
            <p:sp>
              <p:nvSpPr>
                <p:cNvPr id="171" name="Elaborazione 170"/>
                <p:cNvSpPr/>
                <p:nvPr/>
              </p:nvSpPr>
              <p:spPr>
                <a:xfrm>
                  <a:off x="8011064" y="330879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72" name="Ovale 171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62" name="CasellaDiTesto 161"/>
              <p:cNvSpPr txBox="1"/>
              <p:nvPr/>
            </p:nvSpPr>
            <p:spPr>
              <a:xfrm>
                <a:off x="1984776" y="2361640"/>
                <a:ext cx="454600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grpSp>
            <p:nvGrpSpPr>
              <p:cNvPr id="163" name="Gruppo 162"/>
              <p:cNvGrpSpPr/>
              <p:nvPr/>
            </p:nvGrpSpPr>
            <p:grpSpPr>
              <a:xfrm rot="699432" flipH="1">
                <a:off x="1763340" y="676449"/>
                <a:ext cx="265388" cy="448295"/>
                <a:chOff x="7732727" y="2780927"/>
                <a:chExt cx="602392" cy="959915"/>
              </a:xfrm>
              <a:solidFill>
                <a:sysClr val="window" lastClr="FFFFFF"/>
              </a:solidFill>
            </p:grpSpPr>
            <p:sp>
              <p:nvSpPr>
                <p:cNvPr id="169" name="Elaborazione 168"/>
                <p:cNvSpPr/>
                <p:nvPr/>
              </p:nvSpPr>
              <p:spPr>
                <a:xfrm>
                  <a:off x="8011064" y="330879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70" name="Ovale 169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64" name="CasellaDiTesto 163"/>
              <p:cNvSpPr txBox="1"/>
              <p:nvPr/>
            </p:nvSpPr>
            <p:spPr>
              <a:xfrm>
                <a:off x="1683534" y="604015"/>
                <a:ext cx="454601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5</a:t>
                </a:r>
              </a:p>
            </p:txBody>
          </p:sp>
          <p:grpSp>
            <p:nvGrpSpPr>
              <p:cNvPr id="165" name="Gruppo 164"/>
              <p:cNvGrpSpPr/>
              <p:nvPr/>
            </p:nvGrpSpPr>
            <p:grpSpPr>
              <a:xfrm rot="699432" flipH="1">
                <a:off x="2023524" y="979138"/>
                <a:ext cx="265388" cy="448296"/>
                <a:chOff x="7732727" y="2780927"/>
                <a:chExt cx="602392" cy="959915"/>
              </a:xfrm>
              <a:solidFill>
                <a:sysClr val="window" lastClr="FFFFFF"/>
              </a:solidFill>
            </p:grpSpPr>
            <p:sp>
              <p:nvSpPr>
                <p:cNvPr id="167" name="Elaborazione 166"/>
                <p:cNvSpPr/>
                <p:nvPr/>
              </p:nvSpPr>
              <p:spPr>
                <a:xfrm>
                  <a:off x="8011064" y="3308794"/>
                  <a:ext cx="45719" cy="432048"/>
                </a:xfrm>
                <a:prstGeom prst="flowChartProcess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68" name="Ovale 167"/>
                <p:cNvSpPr/>
                <p:nvPr/>
              </p:nvSpPr>
              <p:spPr>
                <a:xfrm>
                  <a:off x="7732727" y="2780927"/>
                  <a:ext cx="602392" cy="529223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400" b="1" kern="0">
                    <a:solidFill>
                      <a:prstClr val="white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66" name="CasellaDiTesto 165"/>
              <p:cNvSpPr txBox="1"/>
              <p:nvPr/>
            </p:nvSpPr>
            <p:spPr>
              <a:xfrm>
                <a:off x="1944610" y="916167"/>
                <a:ext cx="452775" cy="344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400" b="1" kern="0" dirty="0">
                    <a:solidFill>
                      <a:srgbClr val="2B67AF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</p:grpSp>
        <p:grpSp>
          <p:nvGrpSpPr>
            <p:cNvPr id="108" name="Gruppo 140"/>
            <p:cNvGrpSpPr>
              <a:grpSpLocks/>
            </p:cNvGrpSpPr>
            <p:nvPr/>
          </p:nvGrpSpPr>
          <p:grpSpPr bwMode="auto">
            <a:xfrm>
              <a:off x="3092450" y="4792663"/>
              <a:ext cx="581025" cy="560387"/>
              <a:chOff x="2888810" y="1124744"/>
              <a:chExt cx="6128289" cy="4800494"/>
            </a:xfrm>
          </p:grpSpPr>
          <p:pic>
            <p:nvPicPr>
              <p:cNvPr id="124" name="Picture 34" descr="Risultati immagini per squadra e righello 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8810" y="1124744"/>
                <a:ext cx="6128289" cy="4800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5" name="Picture 28" descr="https://cdn5.acolore.com/disegni/colorare/squadra-e-righello_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8339" y="1164764"/>
                <a:ext cx="6056000" cy="4743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9" name="CasellaDiTesto 108"/>
            <p:cNvSpPr txBox="1"/>
            <p:nvPr/>
          </p:nvSpPr>
          <p:spPr>
            <a:xfrm>
              <a:off x="3316288" y="4794250"/>
              <a:ext cx="393700" cy="3063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>
                  <a:solidFill>
                    <a:srgbClr val="FF0000"/>
                  </a:solidFill>
                  <a:latin typeface="+mn-lt"/>
                  <a:ea typeface="+mn-ea"/>
                </a:rPr>
                <a:t>7</a:t>
              </a:r>
            </a:p>
          </p:txBody>
        </p:sp>
        <p:pic>
          <p:nvPicPr>
            <p:cNvPr id="110" name="Picture 28" descr="https://cdn5.acolore.com/disegni/colorare/squadra-e-righello_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388" y="3252788"/>
              <a:ext cx="555625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Rettangolo 110"/>
            <p:cNvSpPr/>
            <p:nvPr/>
          </p:nvSpPr>
          <p:spPr>
            <a:xfrm>
              <a:off x="3113088" y="3246438"/>
              <a:ext cx="298450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>
                  <a:solidFill>
                    <a:srgbClr val="FF0000"/>
                  </a:solidFill>
                  <a:latin typeface="+mn-lt"/>
                  <a:ea typeface="+mn-ea"/>
                </a:rPr>
                <a:t>3</a:t>
              </a:r>
            </a:p>
          </p:txBody>
        </p:sp>
        <p:pic>
          <p:nvPicPr>
            <p:cNvPr id="112" name="Picture 28" descr="https://cdn5.acolore.com/disegni/colorare/squadra-e-righello_2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25" y="4303713"/>
              <a:ext cx="5556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Rettangolo 112"/>
            <p:cNvSpPr/>
            <p:nvPr/>
          </p:nvSpPr>
          <p:spPr>
            <a:xfrm>
              <a:off x="2714625" y="4295775"/>
              <a:ext cx="298450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>
                  <a:solidFill>
                    <a:srgbClr val="FF0000"/>
                  </a:solidFill>
                  <a:latin typeface="+mn-lt"/>
                  <a:ea typeface="+mn-ea"/>
                </a:rPr>
                <a:t>1</a:t>
              </a:r>
            </a:p>
          </p:txBody>
        </p:sp>
        <p:pic>
          <p:nvPicPr>
            <p:cNvPr id="114" name="Picture 28" descr="https://cdn5.acolore.com/disegni/colorare/squadra-e-righello_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3" y="1309688"/>
              <a:ext cx="554037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CasellaDiTesto 114"/>
            <p:cNvSpPr txBox="1"/>
            <p:nvPr/>
          </p:nvSpPr>
          <p:spPr>
            <a:xfrm>
              <a:off x="2625725" y="1300163"/>
              <a:ext cx="395288" cy="3079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>
                  <a:solidFill>
                    <a:srgbClr val="FF0000"/>
                  </a:solidFill>
                  <a:latin typeface="+mn-lt"/>
                  <a:ea typeface="+mn-ea"/>
                </a:rPr>
                <a:t>5</a:t>
              </a:r>
            </a:p>
          </p:txBody>
        </p:sp>
        <p:pic>
          <p:nvPicPr>
            <p:cNvPr id="116" name="Picture 28" descr="https://cdn5.acolore.com/disegni/colorare/squadra-e-righello_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" y="1230313"/>
              <a:ext cx="55403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CasellaDiTesto 116"/>
            <p:cNvSpPr txBox="1"/>
            <p:nvPr/>
          </p:nvSpPr>
          <p:spPr>
            <a:xfrm>
              <a:off x="896938" y="1222375"/>
              <a:ext cx="395287" cy="3079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>
                  <a:solidFill>
                    <a:srgbClr val="FF0000"/>
                  </a:solidFill>
                  <a:latin typeface="+mn-lt"/>
                  <a:ea typeface="+mn-ea"/>
                </a:rPr>
                <a:t>2</a:t>
              </a:r>
            </a:p>
          </p:txBody>
        </p:sp>
        <p:pic>
          <p:nvPicPr>
            <p:cNvPr id="118" name="Picture 28" descr="https://cdn5.acolore.com/disegni/colorare/squadra-e-righello_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825" y="2719388"/>
              <a:ext cx="55403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CasellaDiTesto 118"/>
            <p:cNvSpPr txBox="1"/>
            <p:nvPr/>
          </p:nvSpPr>
          <p:spPr>
            <a:xfrm>
              <a:off x="1498600" y="2711450"/>
              <a:ext cx="395288" cy="3079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>
                  <a:solidFill>
                    <a:srgbClr val="FF0000"/>
                  </a:solidFill>
                  <a:latin typeface="+mn-lt"/>
                  <a:ea typeface="+mn-ea"/>
                </a:rPr>
                <a:t>8</a:t>
              </a:r>
            </a:p>
          </p:txBody>
        </p:sp>
        <p:pic>
          <p:nvPicPr>
            <p:cNvPr id="120" name="Picture 28" descr="https://cdn5.acolore.com/disegni/colorare/squadra-e-righello_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873125"/>
              <a:ext cx="55403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CasellaDiTesto 120"/>
            <p:cNvSpPr txBox="1"/>
            <p:nvPr/>
          </p:nvSpPr>
          <p:spPr>
            <a:xfrm>
              <a:off x="1954213" y="865188"/>
              <a:ext cx="395287" cy="3079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>
                  <a:solidFill>
                    <a:srgbClr val="FF0000"/>
                  </a:solidFill>
                  <a:latin typeface="+mn-lt"/>
                  <a:ea typeface="+mn-ea"/>
                </a:rPr>
                <a:t>1</a:t>
              </a:r>
            </a:p>
          </p:txBody>
        </p:sp>
        <p:pic>
          <p:nvPicPr>
            <p:cNvPr id="122" name="Picture 28" descr="https://cdn5.acolore.com/disegni/colorare/squadra-e-righello_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75" y="1620838"/>
              <a:ext cx="55403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CasellaDiTesto 122"/>
            <p:cNvSpPr txBox="1"/>
            <p:nvPr/>
          </p:nvSpPr>
          <p:spPr>
            <a:xfrm>
              <a:off x="2057400" y="1612900"/>
              <a:ext cx="395288" cy="3079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>
                  <a:solidFill>
                    <a:srgbClr val="FF0000"/>
                  </a:solidFill>
                  <a:latin typeface="+mn-lt"/>
                  <a:ea typeface="+mn-ea"/>
                </a:rPr>
                <a:t>2</a:t>
              </a:r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42103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spc="300" dirty="0" smtClean="0">
                <a:latin typeface="Calibri" panose="020F0502020204030204" pitchFamily="34" charset="0"/>
              </a:rPr>
              <a:t>GESTIONE DIGITALE DEL PATRIMONIO</a:t>
            </a:r>
            <a:endParaRPr lang="it-IT" altLang="it-IT" sz="1000" spc="300" dirty="0">
              <a:latin typeface="Calibri" panose="020F050202020403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43492" y="2691716"/>
            <a:ext cx="4704094" cy="133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1000"/>
              </a:spcBef>
            </a:pPr>
            <a:r>
              <a:rPr lang="it-IT" sz="2000" dirty="0" smtClean="0"/>
              <a:t>Tra Novembre 2018 e dicembre 2020 sono state pubblicate più di </a:t>
            </a:r>
            <a:r>
              <a:rPr lang="it-IT" sz="2000" b="1" dirty="0" smtClean="0"/>
              <a:t>110 gare «Full BIM» </a:t>
            </a:r>
            <a:r>
              <a:rPr lang="it-IT" sz="2000" dirty="0" smtClean="0"/>
              <a:t>per un valore di oltre </a:t>
            </a:r>
            <a:r>
              <a:rPr lang="it-IT" sz="2000" b="1" dirty="0" smtClean="0"/>
              <a:t>200 milioni di euro.</a:t>
            </a:r>
            <a:endParaRPr lang="it-IT" sz="2000" b="1" dirty="0"/>
          </a:p>
          <a:p>
            <a:pPr>
              <a:lnSpc>
                <a:spcPts val="1000"/>
              </a:lnSpc>
              <a:spcBef>
                <a:spcPts val="1000"/>
              </a:spcBef>
            </a:pPr>
            <a:endParaRPr lang="it-IT" b="1" dirty="0" smtClean="0"/>
          </a:p>
        </p:txBody>
      </p:sp>
      <p:grpSp>
        <p:nvGrpSpPr>
          <p:cNvPr id="102" name="Gruppo 101"/>
          <p:cNvGrpSpPr/>
          <p:nvPr/>
        </p:nvGrpSpPr>
        <p:grpSpPr>
          <a:xfrm rot="699432" flipH="1">
            <a:off x="484674" y="5047704"/>
            <a:ext cx="380149" cy="713648"/>
            <a:chOff x="7732727" y="2780927"/>
            <a:chExt cx="602392" cy="959915"/>
          </a:xfrm>
          <a:solidFill>
            <a:schemeClr val="bg1"/>
          </a:solidFill>
        </p:grpSpPr>
        <p:sp>
          <p:nvSpPr>
            <p:cNvPr id="103" name="Elaborazione 102"/>
            <p:cNvSpPr/>
            <p:nvPr/>
          </p:nvSpPr>
          <p:spPr>
            <a:xfrm>
              <a:off x="8011064" y="3308794"/>
              <a:ext cx="45719" cy="432048"/>
            </a:xfrm>
            <a:prstGeom prst="flowChartProcess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" name="Ovale 103"/>
            <p:cNvSpPr/>
            <p:nvPr/>
          </p:nvSpPr>
          <p:spPr>
            <a:xfrm>
              <a:off x="7732727" y="2780927"/>
              <a:ext cx="602392" cy="529223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5" name="CasellaDiTesto 104"/>
          <p:cNvSpPr txBox="1"/>
          <p:nvPr/>
        </p:nvSpPr>
        <p:spPr>
          <a:xfrm>
            <a:off x="933001" y="5057922"/>
            <a:ext cx="314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2B67AF"/>
                </a:solidFill>
              </a:rPr>
              <a:t>55</a:t>
            </a:r>
            <a:r>
              <a:rPr lang="it-IT" sz="1600" dirty="0" smtClean="0"/>
              <a:t> </a:t>
            </a:r>
            <a:r>
              <a:rPr lang="it-IT" sz="1600" b="1" dirty="0" smtClean="0"/>
              <a:t>Gare per indagini </a:t>
            </a:r>
          </a:p>
          <a:p>
            <a:r>
              <a:rPr lang="it-IT" b="1" dirty="0" smtClean="0">
                <a:solidFill>
                  <a:srgbClr val="2B67AF"/>
                </a:solidFill>
              </a:rPr>
              <a:t>≈ 140</a:t>
            </a:r>
            <a:r>
              <a:rPr lang="it-IT" sz="1400" dirty="0" smtClean="0"/>
              <a:t> </a:t>
            </a:r>
            <a:r>
              <a:rPr lang="it-IT" sz="1400" b="1" dirty="0" smtClean="0"/>
              <a:t>Milioni di euro</a:t>
            </a:r>
          </a:p>
          <a:p>
            <a:endParaRPr lang="it-IT" sz="1600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Procedure di gara e servizi BIM</a:t>
            </a:r>
          </a:p>
        </p:txBody>
      </p:sp>
      <p:grpSp>
        <p:nvGrpSpPr>
          <p:cNvPr id="207" name="Gruppo 134"/>
          <p:cNvGrpSpPr>
            <a:grpSpLocks/>
          </p:cNvGrpSpPr>
          <p:nvPr/>
        </p:nvGrpSpPr>
        <p:grpSpPr bwMode="auto">
          <a:xfrm>
            <a:off x="3080792" y="4905840"/>
            <a:ext cx="792163" cy="904875"/>
            <a:chOff x="2888810" y="1124744"/>
            <a:chExt cx="6128289" cy="4800494"/>
          </a:xfrm>
        </p:grpSpPr>
        <p:pic>
          <p:nvPicPr>
            <p:cNvPr id="208" name="Picture 34" descr="Risultati immagini per squadra e righello 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810" y="1124744"/>
              <a:ext cx="6128289" cy="480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8" descr="https://cdn5.acolore.com/disegni/colorare/squadra-e-righello_2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339" y="1164764"/>
              <a:ext cx="6056000" cy="4743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0" name="CasellaDiTesto 209"/>
          <p:cNvSpPr txBox="1"/>
          <p:nvPr/>
        </p:nvSpPr>
        <p:spPr>
          <a:xfrm>
            <a:off x="3872880" y="5088666"/>
            <a:ext cx="2949575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kern="0" dirty="0" smtClean="0">
                <a:solidFill>
                  <a:srgbClr val="FF0000"/>
                </a:solidFill>
              </a:rPr>
              <a:t>57</a:t>
            </a:r>
            <a:r>
              <a:rPr lang="it-IT" sz="2000" b="1" kern="0" dirty="0" smtClean="0">
                <a:solidFill>
                  <a:srgbClr val="2B67AF"/>
                </a:solidFill>
              </a:rPr>
              <a:t> </a:t>
            </a:r>
            <a:r>
              <a:rPr lang="it-IT" sz="1600" kern="0" dirty="0" smtClean="0">
                <a:solidFill>
                  <a:prstClr val="black"/>
                </a:solidFill>
              </a:rPr>
              <a:t>GARE di </a:t>
            </a:r>
            <a:endParaRPr lang="it-IT" sz="1600" kern="0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>
                <a:solidFill>
                  <a:prstClr val="black"/>
                </a:solidFill>
              </a:rPr>
              <a:t>PROGETTAZIONE </a:t>
            </a:r>
            <a:r>
              <a:rPr lang="it-IT" sz="1400" b="1" kern="0" dirty="0" err="1" smtClean="0">
                <a:solidFill>
                  <a:prstClr val="black"/>
                </a:solidFill>
              </a:rPr>
              <a:t>DEF.ed</a:t>
            </a:r>
            <a:r>
              <a:rPr lang="it-IT" sz="1400" b="1" kern="0" dirty="0" smtClean="0">
                <a:solidFill>
                  <a:prstClr val="black"/>
                </a:solidFill>
              </a:rPr>
              <a:t> ESE.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prstClr val="black"/>
                </a:solidFill>
              </a:rPr>
              <a:t>e </a:t>
            </a:r>
            <a:r>
              <a:rPr lang="it-IT" sz="1400" b="1" kern="0" dirty="0">
                <a:solidFill>
                  <a:prstClr val="black"/>
                </a:solidFill>
              </a:rPr>
              <a:t>REALIZZAZIONE di </a:t>
            </a:r>
            <a:r>
              <a:rPr lang="it-IT" sz="1400" b="1" kern="0" dirty="0" smtClean="0">
                <a:solidFill>
                  <a:prstClr val="black"/>
                </a:solidFill>
              </a:rPr>
              <a:t>LAVORI</a:t>
            </a:r>
          </a:p>
          <a:p>
            <a:pPr>
              <a:defRPr/>
            </a:pPr>
            <a:r>
              <a:rPr lang="it-IT" sz="1600" b="1" dirty="0">
                <a:solidFill>
                  <a:srgbClr val="FF0000"/>
                </a:solidFill>
              </a:rPr>
              <a:t>≈ </a:t>
            </a:r>
            <a:r>
              <a:rPr lang="it-IT" sz="1600" b="1" dirty="0" smtClean="0">
                <a:solidFill>
                  <a:srgbClr val="FF0000"/>
                </a:solidFill>
              </a:rPr>
              <a:t>63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b="1" dirty="0"/>
              <a:t>Milioni di euro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b="1" kern="0" dirty="0">
              <a:solidFill>
                <a:prstClr val="black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041232" y="6356351"/>
            <a:ext cx="2311400" cy="365125"/>
          </a:xfrm>
        </p:spPr>
        <p:txBody>
          <a:bodyPr/>
          <a:lstStyle/>
          <a:p>
            <a:fld id="{CB2DB66C-E3A9-4FCD-9C14-00BF6C2B14D1}" type="slidenum">
              <a:rPr lang="it-IT" smtClean="0"/>
              <a:t>7</a:t>
            </a:fld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2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5384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OBBIETTIVI 2020 CONSEGUITI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39999" y="1772816"/>
            <a:ext cx="843348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  <a:spcBef>
                <a:spcPts val="1000"/>
              </a:spcBef>
            </a:pPr>
            <a:endParaRPr lang="it-IT" dirty="0" smtClean="0"/>
          </a:p>
          <a:p>
            <a:pPr marL="285750" indent="-285750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sp>
        <p:nvSpPr>
          <p:cNvPr id="54" name="CasellaDiTesto 53"/>
          <p:cNvSpPr txBox="1"/>
          <p:nvPr/>
        </p:nvSpPr>
        <p:spPr>
          <a:xfrm>
            <a:off x="688100" y="1268760"/>
            <a:ext cx="894542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it-IT" sz="1700" b="1" dirty="0"/>
              <a:t>FORMAZIONE CONTINUA</a:t>
            </a:r>
            <a:r>
              <a:rPr lang="it-IT" sz="1700" dirty="0"/>
              <a:t>→ formazione tecnico-pratica per i tecnici</a:t>
            </a:r>
          </a:p>
          <a:p>
            <a:pPr marL="285750" indent="-285750">
              <a:lnSpc>
                <a:spcPts val="25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it-IT" sz="1700" b="1" dirty="0"/>
              <a:t>STRUTTURA INTERNA</a:t>
            </a:r>
            <a:r>
              <a:rPr lang="it-IT" sz="1700" dirty="0"/>
              <a:t>→ rafforzamento struttura interna, centrale e periferica</a:t>
            </a:r>
          </a:p>
          <a:p>
            <a:pPr>
              <a:lnSpc>
                <a:spcPts val="2500"/>
              </a:lnSpc>
              <a:spcBef>
                <a:spcPts val="1000"/>
              </a:spcBef>
            </a:pPr>
            <a:endParaRPr lang="it-IT" sz="1700" dirty="0"/>
          </a:p>
          <a:p>
            <a:pPr marL="285750" indent="-285750">
              <a:lnSpc>
                <a:spcPts val="25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it-IT" sz="1700" b="1" dirty="0"/>
              <a:t>CDE E SISTEMI INFORMATIVI </a:t>
            </a:r>
            <a:r>
              <a:rPr lang="it-IT" sz="1700" dirty="0"/>
              <a:t>→ Implementazione </a:t>
            </a:r>
            <a:r>
              <a:rPr lang="it-IT" sz="1700" dirty="0" err="1"/>
              <a:t>ACDat</a:t>
            </a:r>
            <a:r>
              <a:rPr lang="it-IT" sz="1700" dirty="0"/>
              <a:t> proprietaria e integrazione sistemi informativi gestionali</a:t>
            </a:r>
          </a:p>
          <a:p>
            <a:pPr marL="285750" indent="-285750">
              <a:lnSpc>
                <a:spcPts val="25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it-IT" sz="1700" b="1" dirty="0"/>
              <a:t>DOCUMENTI DI PROCESSO </a:t>
            </a:r>
            <a:r>
              <a:rPr lang="it-IT" sz="1700" dirty="0"/>
              <a:t>→ Aggiornamento set documentale standard </a:t>
            </a:r>
            <a:r>
              <a:rPr lang="it-IT" sz="1700" dirty="0" err="1"/>
              <a:t>AdD</a:t>
            </a:r>
            <a:endParaRPr lang="it-IT" sz="1700" dirty="0"/>
          </a:p>
          <a:p>
            <a:pPr marL="285750" indent="-285750">
              <a:lnSpc>
                <a:spcPts val="25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it-IT" sz="1700" b="1" dirty="0"/>
              <a:t>PROCESSO DI VERIFICA</a:t>
            </a:r>
            <a:r>
              <a:rPr lang="it-IT" sz="1700" dirty="0"/>
              <a:t>→ implementazione routine di verifica del processo BIM </a:t>
            </a:r>
          </a:p>
          <a:p>
            <a:pPr marL="285750" indent="-285750">
              <a:lnSpc>
                <a:spcPts val="25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it-IT" sz="1700" b="1" dirty="0" smtClean="0"/>
              <a:t>IFC</a:t>
            </a:r>
            <a:r>
              <a:rPr lang="it-IT" sz="1700" b="1" dirty="0"/>
              <a:t>→ </a:t>
            </a:r>
            <a:r>
              <a:rPr lang="it-IT" sz="1700" dirty="0"/>
              <a:t>identificazione e implementazione standard IFC </a:t>
            </a:r>
            <a:r>
              <a:rPr lang="it-IT" sz="1700" dirty="0" err="1" smtClean="0"/>
              <a:t>AdD</a:t>
            </a:r>
            <a:endParaRPr lang="it-IT" sz="17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290105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RISULTATI E LESSONS LEARNED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r="32281"/>
          <a:stretch/>
        </p:blipFill>
        <p:spPr>
          <a:xfrm>
            <a:off x="7977336" y="3355836"/>
            <a:ext cx="432048" cy="46434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r="32281"/>
          <a:stretch/>
        </p:blipFill>
        <p:spPr>
          <a:xfrm>
            <a:off x="6375824" y="4291528"/>
            <a:ext cx="432048" cy="4643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072" b="73014" l="12436" r="88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18500" r="12869" b="27950"/>
          <a:stretch/>
        </p:blipFill>
        <p:spPr>
          <a:xfrm>
            <a:off x="7377469" y="4291528"/>
            <a:ext cx="1749187" cy="178417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501267" y="4626243"/>
            <a:ext cx="1512329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it-IT" sz="2000" b="1" i="1" dirty="0" smtClean="0"/>
              <a:t>1800 </a:t>
            </a:r>
          </a:p>
          <a:p>
            <a:pPr algn="ctr">
              <a:lnSpc>
                <a:spcPts val="2500"/>
              </a:lnSpc>
            </a:pPr>
            <a:r>
              <a:rPr lang="it-IT" sz="2000" i="1" dirty="0" smtClean="0"/>
              <a:t>Beni </a:t>
            </a:r>
          </a:p>
          <a:p>
            <a:pPr algn="ctr">
              <a:lnSpc>
                <a:spcPts val="2500"/>
              </a:lnSpc>
            </a:pPr>
            <a:r>
              <a:rPr lang="it-IT" sz="2000" i="1" dirty="0" smtClean="0"/>
              <a:t>digitalizzati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833984" y="6165304"/>
            <a:ext cx="15292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WORKSHOP BIM 2021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8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1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7812" y="404664"/>
            <a:ext cx="290105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b="1" spc="300" dirty="0" smtClean="0">
                <a:latin typeface="Calibri" panose="020F0502020204030204" pitchFamily="34" charset="0"/>
              </a:rPr>
              <a:t>RISULTATI E LESSONS LEARNED</a:t>
            </a:r>
            <a:endParaRPr lang="it-IT" altLang="it-IT" sz="1000" b="1" spc="300" dirty="0">
              <a:latin typeface="Calibri" panose="020F050202020403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3" y="6088312"/>
            <a:ext cx="1276831" cy="365024"/>
          </a:xfrm>
          <a:prstGeom prst="rect">
            <a:avLst/>
          </a:prstGeom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360712" y="6399084"/>
            <a:ext cx="6912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2812" y="571823"/>
            <a:ext cx="8470667" cy="120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latin typeface="Calibri" panose="020F0502020204030204" pitchFamily="34" charset="0"/>
              </a:rPr>
              <a:t>LESSONS LEARNED 2016/2020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90844" y="1530030"/>
            <a:ext cx="87587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dirty="0"/>
              <a:t>Non esiste «un BIM per tutti» ne «un BIM per tutto»</a:t>
            </a:r>
          </a:p>
          <a:p>
            <a:pPr marL="285750" indent="-285750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dirty="0"/>
              <a:t>Per ottenere risultati omogenei servono indicazioni strutturate a livello nazionale</a:t>
            </a:r>
          </a:p>
          <a:p>
            <a:pPr marL="285750" indent="-285750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dirty="0"/>
              <a:t>La formazione continua del </a:t>
            </a:r>
            <a:r>
              <a:rPr lang="it-IT" sz="2000" dirty="0" smtClean="0"/>
              <a:t>personale, a tutti i livelli, </a:t>
            </a:r>
            <a:r>
              <a:rPr lang="it-IT" sz="2000" dirty="0"/>
              <a:t>è imprescindibile</a:t>
            </a:r>
          </a:p>
          <a:p>
            <a:pPr marL="285750" indent="-285750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dirty="0" smtClean="0"/>
              <a:t>Le </a:t>
            </a:r>
            <a:r>
              <a:rPr lang="it-IT" sz="2000" dirty="0"/>
              <a:t>esigenze informative devono essere esplicite e </a:t>
            </a:r>
            <a:r>
              <a:rPr lang="it-IT" sz="2000" dirty="0" smtClean="0"/>
              <a:t>inderogabili</a:t>
            </a:r>
          </a:p>
          <a:p>
            <a:pPr marL="285750" indent="-285750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000" dirty="0" smtClean="0"/>
              <a:t>L’interoperabilità è un obbligo, ma soprattutto una necessità.</a:t>
            </a:r>
            <a:endParaRPr lang="it-IT" sz="2000" dirty="0"/>
          </a:p>
          <a:p>
            <a:pPr>
              <a:lnSpc>
                <a:spcPts val="1000"/>
              </a:lnSpc>
              <a:spcBef>
                <a:spcPts val="1000"/>
              </a:spcBef>
            </a:pPr>
            <a:endParaRPr lang="it-IT" dirty="0" smtClean="0"/>
          </a:p>
        </p:txBody>
      </p:sp>
      <p:sp>
        <p:nvSpPr>
          <p:cNvPr id="14" name="Rettangolo arrotondato 13"/>
          <p:cNvSpPr/>
          <p:nvPr/>
        </p:nvSpPr>
        <p:spPr>
          <a:xfrm>
            <a:off x="885613" y="1388343"/>
            <a:ext cx="8027827" cy="2832745"/>
          </a:xfrm>
          <a:prstGeom prst="roundRect">
            <a:avLst/>
          </a:prstGeom>
          <a:noFill/>
          <a:ln w="28575">
            <a:solidFill>
              <a:srgbClr val="F3A8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entagono 14"/>
          <p:cNvSpPr/>
          <p:nvPr/>
        </p:nvSpPr>
        <p:spPr>
          <a:xfrm rot="5400000">
            <a:off x="4710727" y="3166584"/>
            <a:ext cx="484546" cy="3290332"/>
          </a:xfrm>
          <a:prstGeom prst="homePlate">
            <a:avLst>
              <a:gd name="adj" fmla="val 56899"/>
            </a:avLst>
          </a:prstGeom>
          <a:solidFill>
            <a:srgbClr val="F3A8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16" name="CasellaDiTesto 15"/>
          <p:cNvSpPr txBox="1"/>
          <p:nvPr/>
        </p:nvSpPr>
        <p:spPr>
          <a:xfrm>
            <a:off x="874820" y="5179004"/>
            <a:ext cx="8758700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1000"/>
              </a:spcBef>
            </a:pPr>
            <a:r>
              <a:rPr lang="it-IT" sz="2000" b="1" dirty="0" smtClean="0"/>
              <a:t>Per ottenere RISPOSTE qualificate, bisogna prima Qualificare la DOMANDA</a:t>
            </a:r>
            <a:endParaRPr lang="it-IT" sz="2000" b="1" dirty="0"/>
          </a:p>
          <a:p>
            <a:pPr>
              <a:lnSpc>
                <a:spcPts val="1000"/>
              </a:lnSpc>
              <a:spcBef>
                <a:spcPts val="1000"/>
              </a:spcBef>
            </a:pPr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B66C-E3A9-4FCD-9C14-00BF6C2B14D1}" type="slidenum">
              <a:rPr lang="it-IT" smtClean="0"/>
              <a:t>9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9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20163</TotalTime>
  <Words>3095</Words>
  <Application>Microsoft Office PowerPoint</Application>
  <PresentationFormat>A4 (21x29,7 cm)</PresentationFormat>
  <Paragraphs>387</Paragraphs>
  <Slides>44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della Finanze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MUSOLINO DEMETRIO</dc:creator>
  <cp:lastModifiedBy>ALBINO VIOLA</cp:lastModifiedBy>
  <cp:revision>459</cp:revision>
  <cp:lastPrinted>2021-01-18T13:17:32Z</cp:lastPrinted>
  <dcterms:created xsi:type="dcterms:W3CDTF">2018-01-25T09:30:59Z</dcterms:created>
  <dcterms:modified xsi:type="dcterms:W3CDTF">2021-03-10T11:45:50Z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9AB031B5-A40F-40D4-BC7B-075216DD77A1</vt:lpwstr>
  </property>
  <property fmtid="{D5CDD505-2E9C-101B-9397-08002B2CF9AE}" pid="3" name="ArticulatePath">
    <vt:lpwstr>Progetto format documenti DRUO 4</vt:lpwstr>
  </property>
</Properties>
</file>